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vml" ContentType="application/vnd.openxmlformats-officedocument.vmlDrawin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1.xml" ContentType="application/vnd.openxmlformats-officedocument.presentationml.notesSlide+xml"/>
  <Override PartName="/ppt/embeddings/oleObject4.bin" ContentType="application/vnd.openxmlformats-officedocument.oleObject"/>
  <Override PartName="/ppt/notesSlides/notesSlide12.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7.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62"/>
  </p:notesMasterIdLst>
  <p:handoutMasterIdLst>
    <p:handoutMasterId r:id="rId63"/>
  </p:handoutMasterIdLst>
  <p:sldIdLst>
    <p:sldId id="321" r:id="rId2"/>
    <p:sldId id="322" r:id="rId3"/>
    <p:sldId id="323" r:id="rId4"/>
    <p:sldId id="324" r:id="rId5"/>
    <p:sldId id="325" r:id="rId6"/>
    <p:sldId id="326" r:id="rId7"/>
    <p:sldId id="327" r:id="rId8"/>
    <p:sldId id="331" r:id="rId9"/>
    <p:sldId id="332" r:id="rId10"/>
    <p:sldId id="328" r:id="rId11"/>
    <p:sldId id="340" r:id="rId12"/>
    <p:sldId id="329" r:id="rId13"/>
    <p:sldId id="330" r:id="rId14"/>
    <p:sldId id="354" r:id="rId15"/>
    <p:sldId id="360" r:id="rId16"/>
    <p:sldId id="361" r:id="rId17"/>
    <p:sldId id="362" r:id="rId18"/>
    <p:sldId id="343" r:id="rId19"/>
    <p:sldId id="352" r:id="rId20"/>
    <p:sldId id="333" r:id="rId21"/>
    <p:sldId id="353" r:id="rId22"/>
    <p:sldId id="334" r:id="rId23"/>
    <p:sldId id="355" r:id="rId24"/>
    <p:sldId id="356" r:id="rId25"/>
    <p:sldId id="357" r:id="rId26"/>
    <p:sldId id="358" r:id="rId27"/>
    <p:sldId id="363" r:id="rId28"/>
    <p:sldId id="364" r:id="rId29"/>
    <p:sldId id="365" r:id="rId30"/>
    <p:sldId id="366" r:id="rId31"/>
    <p:sldId id="367" r:id="rId32"/>
    <p:sldId id="368" r:id="rId33"/>
    <p:sldId id="369" r:id="rId34"/>
    <p:sldId id="370" r:id="rId35"/>
    <p:sldId id="371" r:id="rId36"/>
    <p:sldId id="375" r:id="rId37"/>
    <p:sldId id="376" r:id="rId38"/>
    <p:sldId id="377" r:id="rId39"/>
    <p:sldId id="378" r:id="rId40"/>
    <p:sldId id="379" r:id="rId41"/>
    <p:sldId id="380" r:id="rId42"/>
    <p:sldId id="381" r:id="rId43"/>
    <p:sldId id="382" r:id="rId44"/>
    <p:sldId id="383" r:id="rId45"/>
    <p:sldId id="384" r:id="rId46"/>
    <p:sldId id="385" r:id="rId47"/>
    <p:sldId id="388" r:id="rId48"/>
    <p:sldId id="389" r:id="rId49"/>
    <p:sldId id="390" r:id="rId50"/>
    <p:sldId id="391" r:id="rId51"/>
    <p:sldId id="392" r:id="rId52"/>
    <p:sldId id="393" r:id="rId53"/>
    <p:sldId id="394" r:id="rId54"/>
    <p:sldId id="395" r:id="rId55"/>
    <p:sldId id="396" r:id="rId56"/>
    <p:sldId id="397" r:id="rId57"/>
    <p:sldId id="398" r:id="rId58"/>
    <p:sldId id="399" r:id="rId59"/>
    <p:sldId id="350" r:id="rId60"/>
    <p:sldId id="400" r:id="rId6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300D2"/>
    <a:srgbClr val="000099"/>
    <a:srgbClr val="FF33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296" y="-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08"/>
    </p:cViewPr>
  </p:sorterViewPr>
  <p:notesViewPr>
    <p:cSldViewPr snapToGrid="0">
      <p:cViewPr varScale="1">
        <p:scale>
          <a:sx n="47" d="100"/>
          <a:sy n="47" d="100"/>
        </p:scale>
        <p:origin x="-154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ea typeface="ＭＳ Ｐゴシック" charset="0"/>
                <a:cs typeface="ＭＳ Ｐゴシック" charset="0"/>
              </a:defRPr>
            </a:lvl1pPr>
          </a:lstStyle>
          <a:p>
            <a:pPr>
              <a:defRPr/>
            </a:pPr>
            <a:endParaRPr lang="en-US"/>
          </a:p>
        </p:txBody>
      </p:sp>
      <p:sp>
        <p:nvSpPr>
          <p:cNvPr id="39939" name="Rectangle 1027"/>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ea typeface="ＭＳ Ｐゴシック" charset="0"/>
                <a:cs typeface="ＭＳ Ｐゴシック" charset="0"/>
              </a:defRPr>
            </a:lvl1pPr>
          </a:lstStyle>
          <a:p>
            <a:pPr>
              <a:defRPr/>
            </a:pPr>
            <a:endParaRPr lang="en-US"/>
          </a:p>
        </p:txBody>
      </p:sp>
      <p:sp>
        <p:nvSpPr>
          <p:cNvPr id="39940" name="Rectangle 1028"/>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ea typeface="ＭＳ Ｐゴシック" charset="0"/>
                <a:cs typeface="ＭＳ Ｐゴシック" charset="0"/>
              </a:defRPr>
            </a:lvl1pPr>
          </a:lstStyle>
          <a:p>
            <a:pPr>
              <a:defRPr/>
            </a:pPr>
            <a:endParaRPr lang="en-US"/>
          </a:p>
        </p:txBody>
      </p:sp>
      <p:sp>
        <p:nvSpPr>
          <p:cNvPr id="39941" name="Rectangle 1029"/>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2887DAC8-6C84-F547-88DB-245A0D2CDD22}" type="slidenum">
              <a:rPr lang="en-US"/>
              <a:pPr/>
              <a:t>‹#›</a:t>
            </a:fld>
            <a:endParaRPr lang="en-US"/>
          </a:p>
        </p:txBody>
      </p:sp>
    </p:spTree>
    <p:extLst>
      <p:ext uri="{BB962C8B-B14F-4D97-AF65-F5344CB8AC3E}">
        <p14:creationId xmlns:p14="http://schemas.microsoft.com/office/powerpoint/2010/main" val="3253212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ea typeface="ＭＳ Ｐゴシック" charset="0"/>
                <a:cs typeface="ＭＳ Ｐゴシック" charset="0"/>
              </a:defRPr>
            </a:lvl1pPr>
          </a:lstStyle>
          <a:p>
            <a:pPr>
              <a:defRPr/>
            </a:pPr>
            <a:endParaRPr lang="en-US"/>
          </a:p>
        </p:txBody>
      </p:sp>
      <p:sp>
        <p:nvSpPr>
          <p:cNvPr id="5123"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ea typeface="ＭＳ Ｐゴシック" charset="0"/>
                <a:cs typeface="ＭＳ Ｐゴシック"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ea typeface="ＭＳ Ｐゴシック" charset="0"/>
                <a:cs typeface="ＭＳ Ｐゴシック" charset="0"/>
              </a:defRPr>
            </a:lvl1pPr>
          </a:lstStyle>
          <a:p>
            <a:pPr>
              <a:defRPr/>
            </a:pPr>
            <a:endParaRPr lang="en-US"/>
          </a:p>
        </p:txBody>
      </p:sp>
      <p:sp>
        <p:nvSpPr>
          <p:cNvPr id="512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fld id="{232B100A-B804-2940-AEB9-473D32BA7424}" type="slidenum">
              <a:rPr lang="en-US"/>
              <a:pPr/>
              <a:t>‹#›</a:t>
            </a:fld>
            <a:endParaRPr lang="en-US"/>
          </a:p>
        </p:txBody>
      </p:sp>
    </p:spTree>
    <p:extLst>
      <p:ext uri="{BB962C8B-B14F-4D97-AF65-F5344CB8AC3E}">
        <p14:creationId xmlns:p14="http://schemas.microsoft.com/office/powerpoint/2010/main" val="39581653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Rot="1" noChangeAspect="1" noChangeArrowheads="1" noTextEdit="1"/>
          </p:cNvSpPr>
          <p:nvPr>
            <p:ph type="sldImg"/>
          </p:nvPr>
        </p:nvSpPr>
        <p:spPr>
          <a:ln/>
        </p:spPr>
      </p:sp>
      <p:sp>
        <p:nvSpPr>
          <p:cNvPr id="235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B0C93A72-E7AE-A54D-AD87-ED06C6B90C7E}" type="slidenum">
              <a:rPr lang="en-US" sz="1200"/>
              <a:pPr/>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Intensity is related to depth and duration.   The intensity is the ratio of depth to a particular duration.  For example, if the duration or averaging time is 12 hours and the accumulated depth for 12 hours is 70 mm (about 3 inches), then the average rate is 70mm/12hours = 5.8 mm/hour.  This average rate, if applied over 12 hours will produce the depth of 70mm.</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6321CB9F-7FEF-EF4B-A8EB-ACDD913C43D7}" type="slidenum">
              <a:rPr lang="en-US" sz="1200"/>
              <a:pPr/>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family of curves that depicts the relationship between the intensity, duration, and frequency of precipitation at a point is a fundamental part of the rational equation method for storm water drainage design.</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1369C35D-A78E-9D4B-AC6C-C584FD260E9A}" type="slidenum">
              <a:rPr lang="en-US" sz="1200"/>
              <a:pPr/>
              <a:t>13</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923B6B8-BB09-0946-B9F6-B536364A2B7B}" type="slidenum">
              <a:rPr lang="en-US" sz="1200"/>
              <a:pPr/>
              <a:t>18</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923B6B8-BB09-0946-B9F6-B536364A2B7B}" type="slidenum">
              <a:rPr lang="en-US" sz="1200"/>
              <a:pPr/>
              <a:t>19</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C4D2B88E-2EEB-7A48-ABF9-843C298007BA}" type="slidenum">
              <a:rPr lang="en-US" sz="1200"/>
              <a:pPr/>
              <a:t>29</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63EF3ECA-44BD-4243-83B0-15B671A85E40}" type="slidenum">
              <a:rPr lang="en-US" sz="1200"/>
              <a:pPr/>
              <a:t>30</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BB8CB14C-C00A-7948-8B41-71F3CAD45214}" type="slidenum">
              <a:rPr lang="en-US" sz="1200"/>
              <a:pPr/>
              <a:t>31</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38FBDBA9-D384-D248-940D-4892451D68C2}" type="slidenum">
              <a:rPr lang="en-US" sz="1200"/>
              <a:pPr/>
              <a:t>33</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9905F4FC-2666-394E-A06E-60F2CAF38EA5}" type="slidenum">
              <a:rPr lang="en-US" sz="1200"/>
              <a:pPr/>
              <a:t>59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Surface water hydrology really begins before the precipitate hits the ground.  The form of precipitate is important (rain, sleet, hail, or snow).  For example it takes about 10 inches of snow to produce the same water as 1 inch of rain.  Other factors of importance are the size of the area over which the precipitation falls, the intensity of the precipitation, and its duration.</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Once the precipitation hits the ground several things can happen.  It can evaporate immediately, especially if the surface is hot, and relatively impervious.  If the surface is dry and/or porous, the precipitate may infiltrate into the ground or may just wet the surface.   The process of just wetting leaves and blades of grass is called interception.  Some of the infiltrated water is returned to the atmosphere by transpiration by plants.  Collectively the return to the atmosphere is called evapotranspiration.  The precipitate may be trapped in small depressions (puddles).  It may remain in these puddles until it evaporates or until the depressions fill and overflow.  Finally it may run off directly to the nearest stream or lake to become surface water.  The four </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processes</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(evapotranspiration, infiltration, interception, and depression storage) that reduce the amount of precipitation available for direct runoff are collectively called abstractions.  In drainage engineering, the loss model is how we account for these processes.</a:t>
            </a:r>
            <a:endParaRPr lang="en-US">
              <a:latin typeface="Times New Roman" charset="0"/>
              <a:ea typeface="ＭＳ Ｐゴシック" charset="0"/>
              <a:cs typeface="ＭＳ Ｐゴシック" charset="0"/>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7C38519C-E48E-4D41-BE08-9EA45D1A566F}" type="slidenum">
              <a:rPr lang="en-US" sz="1200"/>
              <a:pPr/>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9905F4FC-2666-394E-A06E-60F2CAF38EA5}" type="slidenum">
              <a:rPr lang="en-US" sz="1200"/>
              <a:pPr/>
              <a:t>60</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B8A2EC01-1606-7341-9206-FDAB2715FEAE}" type="slidenum">
              <a:rPr lang="en-US" sz="1200"/>
              <a:pPr/>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07571515-9E00-1C42-8040-E0C36A76379D}" type="slidenum">
              <a:rPr lang="en-US" sz="1200"/>
              <a:pPr/>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796F1050-6B87-8341-B36E-5E49507E78B0}" type="slidenum">
              <a:rPr lang="en-US" sz="1200"/>
              <a:pPr/>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83087952-F508-5F42-9AE3-3A798A6D8D12}" type="slidenum">
              <a:rPr lang="en-US" sz="1200"/>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B3EA8C4D-14A7-984C-A10C-6FDE973E428A}" type="slidenum">
              <a:rPr lang="en-US" sz="1200"/>
              <a:pPr/>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9FDE40F0-B4BF-8741-8358-3CEFBC12F6EE}" type="slidenum">
              <a:rPr lang="en-US" sz="1200"/>
              <a:pPr/>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ea typeface="ＭＳ Ｐゴシック" charset="0"/>
                <a:cs typeface="ＭＳ Ｐゴシック" charset="0"/>
              </a:defRPr>
            </a:lvl1pPr>
            <a:lvl2pPr marL="37931725" indent="-37474525" defTabSz="931863">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B9D4CB3C-2071-DD49-B51D-FFDFEA95F084}" type="slidenum">
              <a:rPr lang="en-US" sz="1200"/>
              <a:pPr/>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userDrawn="1"/>
        </p:nvSpPr>
        <p:spPr bwMode="auto">
          <a:xfrm>
            <a:off x="0" y="1219200"/>
            <a:ext cx="9144000" cy="0"/>
          </a:xfrm>
          <a:prstGeom prst="line">
            <a:avLst/>
          </a:prstGeom>
          <a:noFill/>
          <a:ln w="38100">
            <a:solidFill>
              <a:srgbClr val="000099"/>
            </a:solidFill>
            <a:round/>
            <a:headEnd/>
            <a:tailEnd/>
          </a:ln>
        </p:spPr>
        <p:txBody>
          <a:bodyPr wrap="none" anchor="ctr"/>
          <a:lstStyle/>
          <a:p>
            <a:pPr>
              <a:defRPr/>
            </a:pPr>
            <a:endParaRPr lang="en-US">
              <a:ea typeface="ＭＳ Ｐゴシック" charset="-128"/>
              <a:cs typeface="ＭＳ Ｐゴシック" charset="-128"/>
            </a:endParaRPr>
          </a:p>
        </p:txBody>
      </p:sp>
      <p:pic>
        <p:nvPicPr>
          <p:cNvPr id="5"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86400" y="1028700"/>
            <a:ext cx="16573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9219" name="Rectangle 3"/>
          <p:cNvSpPr>
            <a:spLocks noGrp="1" noChangeArrowheads="1"/>
          </p:cNvSpPr>
          <p:nvPr>
            <p:ph type="ctrTitle"/>
          </p:nvPr>
        </p:nvSpPr>
        <p:spPr>
          <a:xfrm>
            <a:off x="685800" y="1905000"/>
            <a:ext cx="7772400" cy="1524000"/>
          </a:xfrm>
        </p:spPr>
        <p:txBody>
          <a:bodyPr/>
          <a:lstStyle>
            <a:lvl1pPr>
              <a:defRPr sz="4000"/>
            </a:lvl1pPr>
          </a:lstStyle>
          <a:p>
            <a:r>
              <a:rPr lang="en-US"/>
              <a:t>Click to edit Master title style</a:t>
            </a:r>
          </a:p>
        </p:txBody>
      </p:sp>
    </p:spTree>
    <p:extLst>
      <p:ext uri="{BB962C8B-B14F-4D97-AF65-F5344CB8AC3E}">
        <p14:creationId xmlns:p14="http://schemas.microsoft.com/office/powerpoint/2010/main" val="2867814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7090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4463" y="336550"/>
            <a:ext cx="2025650" cy="55800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5925" y="336550"/>
            <a:ext cx="5926138" cy="55800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907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925" y="336550"/>
            <a:ext cx="81041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3888" y="1411288"/>
            <a:ext cx="3871912" cy="450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1288"/>
            <a:ext cx="3871913" cy="450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4909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15925" y="336550"/>
            <a:ext cx="81041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3888" y="1411288"/>
            <a:ext cx="7896225" cy="2176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3888" y="3740150"/>
            <a:ext cx="7896225" cy="2176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8933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15925" y="336550"/>
            <a:ext cx="81041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3888" y="1411288"/>
            <a:ext cx="3871912" cy="450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411288"/>
            <a:ext cx="3871913" cy="4505325"/>
          </a:xfrm>
        </p:spPr>
        <p:txBody>
          <a:bodyPr/>
          <a:lstStyle/>
          <a:p>
            <a:pPr lvl="0"/>
            <a:endParaRPr lang="en-US" noProof="0" smtClean="0"/>
          </a:p>
        </p:txBody>
      </p:sp>
    </p:spTree>
    <p:extLst>
      <p:ext uri="{BB962C8B-B14F-4D97-AF65-F5344CB8AC3E}">
        <p14:creationId xmlns:p14="http://schemas.microsoft.com/office/powerpoint/2010/main" val="3824212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15925" y="336550"/>
            <a:ext cx="8104188"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23888" y="1411288"/>
            <a:ext cx="7896225" cy="2176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3888" y="3740150"/>
            <a:ext cx="7896225" cy="2176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244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5925" y="336550"/>
            <a:ext cx="8104188"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23888" y="1411288"/>
            <a:ext cx="3871912" cy="2176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11288"/>
            <a:ext cx="3871913" cy="2176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3888" y="3740150"/>
            <a:ext cx="3871912" cy="2176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40150"/>
            <a:ext cx="3871913" cy="2176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7736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15925" y="336550"/>
            <a:ext cx="8104188"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23888" y="1411288"/>
            <a:ext cx="3871912" cy="450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411288"/>
            <a:ext cx="3871913" cy="4505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9609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15925" y="336550"/>
            <a:ext cx="8104188"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23888" y="1411288"/>
            <a:ext cx="7896225" cy="4505325"/>
          </a:xfrm>
        </p:spPr>
        <p:txBody>
          <a:bodyPr/>
          <a:lstStyle/>
          <a:p>
            <a:pPr lvl="0"/>
            <a:endParaRPr lang="en-US" noProof="0" smtClean="0"/>
          </a:p>
        </p:txBody>
      </p:sp>
    </p:spTree>
    <p:extLst>
      <p:ext uri="{BB962C8B-B14F-4D97-AF65-F5344CB8AC3E}">
        <p14:creationId xmlns:p14="http://schemas.microsoft.com/office/powerpoint/2010/main" val="3192930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066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2337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3888" y="1411288"/>
            <a:ext cx="3871912" cy="4505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11288"/>
            <a:ext cx="3871913" cy="4505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981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930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05799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1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89909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242883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body" idx="1"/>
          </p:nvPr>
        </p:nvSpPr>
        <p:spPr bwMode="auto">
          <a:xfrm>
            <a:off x="623888" y="1411288"/>
            <a:ext cx="78962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8152" tIns="43303" rIns="88152" bIns="433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1027"/>
          <p:cNvSpPr>
            <a:spLocks noGrp="1" noChangeArrowheads="1"/>
          </p:cNvSpPr>
          <p:nvPr>
            <p:ph type="title"/>
          </p:nvPr>
        </p:nvSpPr>
        <p:spPr bwMode="auto">
          <a:xfrm>
            <a:off x="415925" y="336550"/>
            <a:ext cx="81041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8152" tIns="43303" rIns="88152" bIns="43303" numCol="1" anchor="b" anchorCtr="0" compatLnSpc="1">
            <a:prstTxWarp prst="textNoShape">
              <a:avLst/>
            </a:prstTxWarp>
          </a:bodyPr>
          <a:lstStyle/>
          <a:p>
            <a:pPr lvl="0"/>
            <a:r>
              <a:rPr lang="en-US"/>
              <a:t>Click to edit Master title style</a:t>
            </a:r>
          </a:p>
        </p:txBody>
      </p:sp>
      <p:sp>
        <p:nvSpPr>
          <p:cNvPr id="1028" name="Line 1031"/>
          <p:cNvSpPr>
            <a:spLocks noChangeShapeType="1"/>
          </p:cNvSpPr>
          <p:nvPr/>
        </p:nvSpPr>
        <p:spPr bwMode="auto">
          <a:xfrm>
            <a:off x="2590800" y="6372225"/>
            <a:ext cx="6553200" cy="0"/>
          </a:xfrm>
          <a:prstGeom prst="line">
            <a:avLst/>
          </a:prstGeom>
          <a:noFill/>
          <a:ln w="38100">
            <a:solidFill>
              <a:srgbClr val="000099"/>
            </a:solidFill>
            <a:round/>
            <a:headEnd/>
            <a:tailEnd/>
          </a:ln>
        </p:spPr>
        <p:txBody>
          <a:bodyPr wrap="none" anchor="ctr"/>
          <a:lstStyle/>
          <a:p>
            <a:pPr>
              <a:defRPr/>
            </a:pPr>
            <a:endParaRPr lang="en-US">
              <a:ea typeface="ＭＳ Ｐゴシック" charset="-128"/>
              <a:cs typeface="ＭＳ Ｐゴシック" charset="-128"/>
            </a:endParaRPr>
          </a:p>
        </p:txBody>
      </p:sp>
      <p:pic>
        <p:nvPicPr>
          <p:cNvPr id="1029" name="Picture 1034"/>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353050" y="6172200"/>
            <a:ext cx="158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14"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 id="2147484309" r:id="rId14"/>
    <p:sldLayoutId id="2147484310" r:id="rId15"/>
    <p:sldLayoutId id="2147484311" r:id="rId16"/>
    <p:sldLayoutId id="2147484312" r:id="rId17"/>
    <p:sldLayoutId id="2147484313" r:id="rId18"/>
  </p:sldLayoutIdLst>
  <p:txStyles>
    <p:titleStyle>
      <a:lvl1pPr algn="l" rtl="0" eaLnBrk="0" fontAlgn="base" hangingPunct="0">
        <a:spcBef>
          <a:spcPct val="0"/>
        </a:spcBef>
        <a:spcAft>
          <a:spcPct val="0"/>
        </a:spcAft>
        <a:defRPr sz="2800" b="1">
          <a:solidFill>
            <a:srgbClr val="000099"/>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2800" b="1">
          <a:solidFill>
            <a:srgbClr val="000099"/>
          </a:solidFill>
          <a:latin typeface="Verdana" pitchFamily="34" charset="0"/>
          <a:ea typeface="ＭＳ Ｐゴシック" pitchFamily="-111" charset="-128"/>
          <a:cs typeface="ＭＳ Ｐゴシック" pitchFamily="-111" charset="-128"/>
        </a:defRPr>
      </a:lvl2pPr>
      <a:lvl3pPr algn="l" rtl="0" eaLnBrk="0" fontAlgn="base" hangingPunct="0">
        <a:spcBef>
          <a:spcPct val="0"/>
        </a:spcBef>
        <a:spcAft>
          <a:spcPct val="0"/>
        </a:spcAft>
        <a:defRPr sz="2800" b="1">
          <a:solidFill>
            <a:srgbClr val="000099"/>
          </a:solidFill>
          <a:latin typeface="Verdana" pitchFamily="34" charset="0"/>
          <a:ea typeface="ＭＳ Ｐゴシック" pitchFamily="-111" charset="-128"/>
          <a:cs typeface="ＭＳ Ｐゴシック" pitchFamily="-111" charset="-128"/>
        </a:defRPr>
      </a:lvl3pPr>
      <a:lvl4pPr algn="l" rtl="0" eaLnBrk="0" fontAlgn="base" hangingPunct="0">
        <a:spcBef>
          <a:spcPct val="0"/>
        </a:spcBef>
        <a:spcAft>
          <a:spcPct val="0"/>
        </a:spcAft>
        <a:defRPr sz="2800" b="1">
          <a:solidFill>
            <a:srgbClr val="000099"/>
          </a:solidFill>
          <a:latin typeface="Verdana" pitchFamily="34" charset="0"/>
          <a:ea typeface="ＭＳ Ｐゴシック" pitchFamily="-111" charset="-128"/>
          <a:cs typeface="ＭＳ Ｐゴシック" pitchFamily="-111" charset="-128"/>
        </a:defRPr>
      </a:lvl4pPr>
      <a:lvl5pPr algn="l" rtl="0" eaLnBrk="0" fontAlgn="base" hangingPunct="0">
        <a:spcBef>
          <a:spcPct val="0"/>
        </a:spcBef>
        <a:spcAft>
          <a:spcPct val="0"/>
        </a:spcAft>
        <a:defRPr sz="2800" b="1">
          <a:solidFill>
            <a:srgbClr val="000099"/>
          </a:solidFill>
          <a:latin typeface="Verdana" pitchFamily="34"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2800" b="1">
          <a:solidFill>
            <a:srgbClr val="000099"/>
          </a:solidFill>
          <a:latin typeface="Verdana" pitchFamily="34" charset="0"/>
        </a:defRPr>
      </a:lvl6pPr>
      <a:lvl7pPr marL="914400" algn="l" rtl="0" eaLnBrk="0" fontAlgn="base" hangingPunct="0">
        <a:spcBef>
          <a:spcPct val="0"/>
        </a:spcBef>
        <a:spcAft>
          <a:spcPct val="0"/>
        </a:spcAft>
        <a:defRPr sz="2800" b="1">
          <a:solidFill>
            <a:srgbClr val="000099"/>
          </a:solidFill>
          <a:latin typeface="Verdana" pitchFamily="34" charset="0"/>
        </a:defRPr>
      </a:lvl7pPr>
      <a:lvl8pPr marL="1371600" algn="l" rtl="0" eaLnBrk="0" fontAlgn="base" hangingPunct="0">
        <a:spcBef>
          <a:spcPct val="0"/>
        </a:spcBef>
        <a:spcAft>
          <a:spcPct val="0"/>
        </a:spcAft>
        <a:defRPr sz="2800" b="1">
          <a:solidFill>
            <a:srgbClr val="000099"/>
          </a:solidFill>
          <a:latin typeface="Verdana" pitchFamily="34" charset="0"/>
        </a:defRPr>
      </a:lvl8pPr>
      <a:lvl9pPr marL="1828800" algn="l" rtl="0" eaLnBrk="0" fontAlgn="base" hangingPunct="0">
        <a:spcBef>
          <a:spcPct val="0"/>
        </a:spcBef>
        <a:spcAft>
          <a:spcPct val="0"/>
        </a:spcAft>
        <a:defRPr sz="2800" b="1">
          <a:solidFill>
            <a:srgbClr val="000099"/>
          </a:solidFill>
          <a:latin typeface="Verdana" pitchFamily="34"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2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2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2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2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sz="2200">
          <a:solidFill>
            <a:schemeClr val="tx1"/>
          </a:solidFill>
          <a:latin typeface="+mn-lt"/>
        </a:defRPr>
      </a:lvl6pPr>
      <a:lvl7pPr marL="2971800" indent="-228600" algn="l" rtl="0" eaLnBrk="0" fontAlgn="base" hangingPunct="0">
        <a:spcBef>
          <a:spcPct val="20000"/>
        </a:spcBef>
        <a:spcAft>
          <a:spcPct val="0"/>
        </a:spcAft>
        <a:buChar char="•"/>
        <a:defRPr sz="2200">
          <a:solidFill>
            <a:schemeClr val="tx1"/>
          </a:solidFill>
          <a:latin typeface="+mn-lt"/>
        </a:defRPr>
      </a:lvl7pPr>
      <a:lvl8pPr marL="3429000" indent="-228600" algn="l" rtl="0" eaLnBrk="0" fontAlgn="base" hangingPunct="0">
        <a:spcBef>
          <a:spcPct val="20000"/>
        </a:spcBef>
        <a:spcAft>
          <a:spcPct val="0"/>
        </a:spcAft>
        <a:buChar char="•"/>
        <a:defRPr sz="2200">
          <a:solidFill>
            <a:schemeClr val="tx1"/>
          </a:solidFill>
          <a:latin typeface="+mn-lt"/>
        </a:defRPr>
      </a:lvl8pPr>
      <a:lvl9pPr marL="3886200" indent="-228600" algn="l" rtl="0" eaLnBrk="0" fontAlgn="base" hangingPunct="0">
        <a:spcBef>
          <a:spcPct val="20000"/>
        </a:spcBef>
        <a:spcAft>
          <a:spcPct val="0"/>
        </a:spcAft>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6.emf"/><Relationship Id="rId6" Type="http://schemas.openxmlformats.org/officeDocument/2006/relationships/oleObject" Target="../embeddings/oleObject3.bin"/><Relationship Id="rId7"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png"/><Relationship Id="rId5" Type="http://schemas.openxmlformats.org/officeDocument/2006/relationships/oleObject" Target="../embeddings/oleObject4.bin"/><Relationship Id="rId6" Type="http://schemas.openxmlformats.org/officeDocument/2006/relationships/image" Target="../media/image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5.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1.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4.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pPr algn="ctr"/>
            <a:r>
              <a:rPr lang="en-US">
                <a:latin typeface="Verdana" charset="0"/>
                <a:ea typeface="ＭＳ Ｐゴシック" charset="0"/>
                <a:cs typeface="ＭＳ Ｐゴシック" charset="0"/>
              </a:rPr>
              <a:t>Basic Hydrology &amp; Hydraulics: DES 601</a:t>
            </a:r>
          </a:p>
        </p:txBody>
      </p:sp>
      <p:sp>
        <p:nvSpPr>
          <p:cNvPr id="22531" name="Rectangle 3"/>
          <p:cNvSpPr>
            <a:spLocks noGrp="1" noChangeArrowheads="1"/>
          </p:cNvSpPr>
          <p:nvPr>
            <p:ph type="subTitle" idx="1"/>
          </p:nvPr>
        </p:nvSpPr>
        <p:spPr/>
        <p:txBody>
          <a:bodyPr/>
          <a:lstStyle/>
          <a:p>
            <a:r>
              <a:rPr lang="en-US" dirty="0">
                <a:latin typeface="Verdana" charset="0"/>
                <a:ea typeface="ＭＳ Ｐゴシック" charset="0"/>
                <a:cs typeface="ＭＳ Ｐゴシック" charset="0"/>
              </a:rPr>
              <a:t>Module </a:t>
            </a:r>
            <a:r>
              <a:rPr lang="en-US" dirty="0" smtClean="0">
                <a:latin typeface="Verdana" charset="0"/>
                <a:ea typeface="ＭＳ Ｐゴシック" charset="0"/>
                <a:cs typeface="ＭＳ Ｐゴシック" charset="0"/>
              </a:rPr>
              <a:t>XX</a:t>
            </a:r>
            <a:endParaRPr lang="en-US" dirty="0">
              <a:latin typeface="Verdana" charset="0"/>
              <a:ea typeface="ＭＳ Ｐゴシック" charset="0"/>
              <a:cs typeface="ＭＳ Ｐゴシック" charset="0"/>
            </a:endParaRPr>
          </a:p>
          <a:p>
            <a:r>
              <a:rPr lang="en-US" dirty="0" smtClean="0">
                <a:latin typeface="Verdana" charset="0"/>
                <a:ea typeface="ＭＳ Ｐゴシック" charset="0"/>
                <a:cs typeface="ＭＳ Ｐゴシック" charset="0"/>
              </a:rPr>
              <a:t>Precipitation and Design Storms</a:t>
            </a:r>
            <a:endParaRPr lang="en-US" dirty="0">
              <a:latin typeface="Verdan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r>
              <a:rPr lang="en-US">
                <a:latin typeface="Verdana" charset="0"/>
                <a:ea typeface="ＭＳ Ｐゴシック" charset="0"/>
                <a:cs typeface="ＭＳ Ｐゴシック" charset="0"/>
              </a:rPr>
              <a:t>Intensity-Duration-Frequency</a:t>
            </a:r>
          </a:p>
        </p:txBody>
      </p:sp>
      <p:sp>
        <p:nvSpPr>
          <p:cNvPr id="36868" name="Rectangle 3"/>
          <p:cNvSpPr>
            <a:spLocks noGrp="1" noChangeArrowheads="1"/>
          </p:cNvSpPr>
          <p:nvPr>
            <p:ph type="body" idx="1"/>
          </p:nvPr>
        </p:nvSpPr>
        <p:spPr>
          <a:xfrm>
            <a:off x="623888" y="1176338"/>
            <a:ext cx="7896225" cy="4505325"/>
          </a:xfrm>
        </p:spPr>
        <p:txBody>
          <a:bodyPr/>
          <a:lstStyle/>
          <a:p>
            <a:r>
              <a:rPr lang="en-US" sz="2400" dirty="0">
                <a:latin typeface="Verdana" charset="0"/>
                <a:ea typeface="ＭＳ Ｐゴシック" charset="0"/>
                <a:cs typeface="ＭＳ Ｐゴシック" charset="0"/>
              </a:rPr>
              <a:t>An alternate form of DDF is to present the magnitude as an intensity (a </a:t>
            </a:r>
            <a:r>
              <a:rPr lang="en-US" sz="2400" dirty="0" smtClean="0">
                <a:latin typeface="Verdana" charset="0"/>
                <a:ea typeface="ＭＳ Ｐゴシック" charset="0"/>
                <a:cs typeface="ＭＳ Ｐゴシック" charset="0"/>
              </a:rPr>
              <a:t>rainfall rate</a:t>
            </a:r>
            <a:r>
              <a:rPr lang="en-US" sz="2400" dirty="0">
                <a:latin typeface="Verdana" charset="0"/>
                <a:ea typeface="ＭＳ Ｐゴシック" charset="0"/>
                <a:cs typeface="ＭＳ Ｐゴシック" charset="0"/>
              </a:rPr>
              <a:t>).</a:t>
            </a:r>
          </a:p>
          <a:p>
            <a:endParaRPr lang="en-US" sz="2400" dirty="0">
              <a:latin typeface="Verdana" charset="0"/>
              <a:ea typeface="ＭＳ Ｐゴシック" charset="0"/>
              <a:cs typeface="ＭＳ Ｐゴシック" charset="0"/>
            </a:endParaRPr>
          </a:p>
          <a:p>
            <a:r>
              <a:rPr lang="en-US" sz="2400" dirty="0">
                <a:latin typeface="Verdana" charset="0"/>
                <a:ea typeface="ＭＳ Ｐゴシック" charset="0"/>
                <a:cs typeface="ＭＳ Ｐゴシック" charset="0"/>
              </a:rPr>
              <a:t>Intensity is the ratio of an accumulated depth to some averaging time, usually the duration.</a:t>
            </a:r>
          </a:p>
          <a:p>
            <a:endParaRPr lang="en-US" sz="2400" dirty="0">
              <a:latin typeface="Verdana" charset="0"/>
              <a:ea typeface="ＭＳ Ｐゴシック" charset="0"/>
              <a:cs typeface="ＭＳ Ｐゴシック" charset="0"/>
            </a:endParaRPr>
          </a:p>
          <a:p>
            <a:endParaRPr lang="en-US" sz="2400" dirty="0">
              <a:latin typeface="Verdana" charset="0"/>
              <a:ea typeface="ＭＳ Ｐゴシック" charset="0"/>
              <a:cs typeface="ＭＳ Ｐゴシック" charset="0"/>
            </a:endParaRPr>
          </a:p>
          <a:p>
            <a:endParaRPr lang="en-US" sz="2400" dirty="0">
              <a:latin typeface="Verdana" charset="0"/>
              <a:ea typeface="ＭＳ Ｐゴシック" charset="0"/>
              <a:cs typeface="ＭＳ Ｐゴシック" charset="0"/>
            </a:endParaRPr>
          </a:p>
          <a:p>
            <a:endParaRPr lang="en-US" sz="2400" dirty="0">
              <a:latin typeface="Verdana" charset="0"/>
              <a:ea typeface="ＭＳ Ｐゴシック" charset="0"/>
              <a:cs typeface="ＭＳ Ｐゴシック" charset="0"/>
            </a:endParaRPr>
          </a:p>
          <a:p>
            <a:pPr>
              <a:buFontTx/>
              <a:buNone/>
            </a:pPr>
            <a:r>
              <a:rPr lang="en-US" sz="1400" dirty="0">
                <a:latin typeface="Verdana" charset="0"/>
                <a:ea typeface="ＭＳ Ｐゴシック" charset="0"/>
                <a:cs typeface="ＭＳ Ｐゴシック" charset="0"/>
              </a:rPr>
              <a:t>				</a:t>
            </a:r>
          </a:p>
          <a:p>
            <a:pPr>
              <a:buFontTx/>
              <a:buNone/>
            </a:pPr>
            <a:r>
              <a:rPr lang="en-US" sz="1400" dirty="0">
                <a:latin typeface="Verdana" charset="0"/>
                <a:ea typeface="ＭＳ Ｐゴシック" charset="0"/>
                <a:cs typeface="ＭＳ Ｐゴシック" charset="0"/>
              </a:rPr>
              <a:t>				Intensity is NOT the instantaneous rainfall rate</a:t>
            </a:r>
            <a:endParaRPr lang="en-US" sz="2400" dirty="0">
              <a:latin typeface="Verdana" charset="0"/>
              <a:ea typeface="ＭＳ Ｐゴシック" charset="0"/>
              <a:cs typeface="ＭＳ Ｐゴシック" charset="0"/>
            </a:endParaRPr>
          </a:p>
        </p:txBody>
      </p:sp>
      <p:graphicFrame>
        <p:nvGraphicFramePr>
          <p:cNvPr id="36866" name="Object 4"/>
          <p:cNvGraphicFramePr>
            <a:graphicFrameLocks noChangeAspect="1"/>
          </p:cNvGraphicFramePr>
          <p:nvPr/>
        </p:nvGraphicFramePr>
        <p:xfrm>
          <a:off x="3879850" y="3460750"/>
          <a:ext cx="1893888" cy="1366838"/>
        </p:xfrm>
        <a:graphic>
          <a:graphicData uri="http://schemas.openxmlformats.org/presentationml/2006/ole">
            <mc:AlternateContent xmlns:mc="http://schemas.openxmlformats.org/markup-compatibility/2006">
              <mc:Choice xmlns:v="urn:schemas-microsoft-com:vml" Requires="v">
                <p:oleObj spid="_x0000_s36920" name="Equation" r:id="rId4" imgW="546100" imgH="393700" progId="Equation.3">
                  <p:embed/>
                </p:oleObj>
              </mc:Choice>
              <mc:Fallback>
                <p:oleObj name="Equation" r:id="rId4" imgW="546100" imgH="3937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9850" y="3460750"/>
                        <a:ext cx="1893888" cy="136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p:txBody>
          <a:bodyPr/>
          <a:lstStyle/>
          <a:p>
            <a:r>
              <a:rPr lang="en-US">
                <a:latin typeface="Verdana" charset="0"/>
                <a:ea typeface="ＭＳ Ｐゴシック" charset="0"/>
                <a:cs typeface="ＭＳ Ｐゴシック" charset="0"/>
              </a:rPr>
              <a:t>Depth, Intensity, and Duration</a:t>
            </a:r>
          </a:p>
        </p:txBody>
      </p:sp>
      <p:sp>
        <p:nvSpPr>
          <p:cNvPr id="53253" name="Rectangle 3"/>
          <p:cNvSpPr>
            <a:spLocks noGrp="1" noChangeArrowheads="1"/>
          </p:cNvSpPr>
          <p:nvPr>
            <p:ph type="body" idx="1"/>
          </p:nvPr>
        </p:nvSpPr>
        <p:spPr>
          <a:xfrm>
            <a:off x="650875" y="1176338"/>
            <a:ext cx="7896225" cy="4505325"/>
          </a:xfrm>
        </p:spPr>
        <p:txBody>
          <a:bodyPr/>
          <a:lstStyle/>
          <a:p>
            <a:pPr algn="just"/>
            <a:endParaRPr lang="en-US" sz="2400">
              <a:latin typeface="Verdana" charset="0"/>
              <a:ea typeface="ＭＳ Ｐゴシック" charset="0"/>
              <a:cs typeface="ＭＳ Ｐゴシック" charset="0"/>
            </a:endParaRPr>
          </a:p>
          <a:p>
            <a:pPr algn="just"/>
            <a:r>
              <a:rPr lang="en-US" sz="2400">
                <a:latin typeface="Verdana" charset="0"/>
                <a:ea typeface="ＭＳ Ｐゴシック" charset="0"/>
                <a:cs typeface="ＭＳ Ｐゴシック" charset="0"/>
              </a:rPr>
              <a:t>Conversion from Depth-Duration to Intensity-Duration is obtained by the ratio of depth to duration.</a:t>
            </a:r>
          </a:p>
          <a:p>
            <a:pPr algn="just"/>
            <a:endParaRPr lang="en-US" sz="2400">
              <a:latin typeface="Verdana" charset="0"/>
              <a:ea typeface="ＭＳ Ｐゴシック" charset="0"/>
              <a:cs typeface="ＭＳ Ｐゴシック" charset="0"/>
            </a:endParaRPr>
          </a:p>
          <a:p>
            <a:pPr algn="just">
              <a:buFontTx/>
              <a:buNone/>
            </a:pPr>
            <a:endParaRPr lang="en-US" sz="2400">
              <a:latin typeface="Verdana" charset="0"/>
              <a:ea typeface="ＭＳ Ｐゴシック" charset="0"/>
              <a:cs typeface="ＭＳ Ｐゴシック" charset="0"/>
            </a:endParaRPr>
          </a:p>
          <a:p>
            <a:pPr algn="just"/>
            <a:r>
              <a:rPr lang="en-US" sz="2400">
                <a:latin typeface="Verdana" charset="0"/>
                <a:ea typeface="ＭＳ Ｐゴシック" charset="0"/>
                <a:cs typeface="ＭＳ Ｐゴシック" charset="0"/>
              </a:rPr>
              <a:t>Conversion from Intensity-Duration to Depth-Duration is obtained by multiplication. </a:t>
            </a:r>
          </a:p>
          <a:p>
            <a:pPr algn="just">
              <a:buFontTx/>
              <a:buNone/>
            </a:pPr>
            <a:r>
              <a:rPr lang="en-US" sz="1600">
                <a:latin typeface="Verdana" charset="0"/>
                <a:ea typeface="ＭＳ Ｐゴシック" charset="0"/>
                <a:cs typeface="ＭＳ Ｐゴシック" charset="0"/>
              </a:rPr>
              <a:t>					</a:t>
            </a:r>
          </a:p>
          <a:p>
            <a:pPr algn="just">
              <a:buFontTx/>
              <a:buNone/>
            </a:pPr>
            <a:r>
              <a:rPr lang="en-US" sz="1600">
                <a:latin typeface="Verdana" charset="0"/>
                <a:ea typeface="ＭＳ Ｐゴシック" charset="0"/>
                <a:cs typeface="ＭＳ Ｐゴシック" charset="0"/>
              </a:rPr>
              <a:t>					</a:t>
            </a:r>
          </a:p>
          <a:p>
            <a:pPr algn="just">
              <a:buFontTx/>
              <a:buNone/>
            </a:pPr>
            <a:endParaRPr lang="en-US" sz="1600">
              <a:latin typeface="Verdana" charset="0"/>
              <a:ea typeface="ＭＳ Ｐゴシック" charset="0"/>
              <a:cs typeface="ＭＳ Ｐゴシック" charset="0"/>
            </a:endParaRPr>
          </a:p>
          <a:p>
            <a:pPr algn="just">
              <a:buFontTx/>
              <a:buNone/>
            </a:pPr>
            <a:endParaRPr lang="en-US" sz="1600">
              <a:latin typeface="Verdana" charset="0"/>
              <a:ea typeface="ＭＳ Ｐゴシック" charset="0"/>
              <a:cs typeface="ＭＳ Ｐゴシック" charset="0"/>
            </a:endParaRPr>
          </a:p>
          <a:p>
            <a:pPr algn="just">
              <a:buFontTx/>
              <a:buNone/>
            </a:pPr>
            <a:r>
              <a:rPr lang="en-US" sz="1600">
                <a:latin typeface="Verdana" charset="0"/>
                <a:ea typeface="ＭＳ Ｐゴシック" charset="0"/>
                <a:cs typeface="ＭＳ Ｐゴシック" charset="0"/>
              </a:rPr>
              <a:t>					using same duration!</a:t>
            </a:r>
          </a:p>
          <a:p>
            <a:pPr algn="just"/>
            <a:endParaRPr lang="en-US">
              <a:latin typeface="Verdana" charset="0"/>
              <a:ea typeface="ＭＳ Ｐゴシック" charset="0"/>
              <a:cs typeface="ＭＳ Ｐゴシック" charset="0"/>
            </a:endParaRPr>
          </a:p>
        </p:txBody>
      </p:sp>
      <p:graphicFrame>
        <p:nvGraphicFramePr>
          <p:cNvPr id="53250" name="Object 3"/>
          <p:cNvGraphicFramePr>
            <a:graphicFrameLocks noChangeAspect="1"/>
          </p:cNvGraphicFramePr>
          <p:nvPr/>
        </p:nvGraphicFramePr>
        <p:xfrm>
          <a:off x="4149725" y="2601913"/>
          <a:ext cx="1219200" cy="906462"/>
        </p:xfrm>
        <a:graphic>
          <a:graphicData uri="http://schemas.openxmlformats.org/presentationml/2006/ole">
            <mc:AlternateContent xmlns:mc="http://schemas.openxmlformats.org/markup-compatibility/2006">
              <mc:Choice xmlns:v="urn:schemas-microsoft-com:vml" Requires="v">
                <p:oleObj spid="_x0000_s53353" name="Equation" r:id="rId4" imgW="546100" imgH="406400" progId="Equation.3">
                  <p:embed/>
                </p:oleObj>
              </mc:Choice>
              <mc:Fallback>
                <p:oleObj name="Equation" r:id="rId4" imgW="546100" imgH="4064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9725" y="2601913"/>
                        <a:ext cx="1219200" cy="906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3251" name="Object 3"/>
          <p:cNvGraphicFramePr>
            <a:graphicFrameLocks noChangeAspect="1"/>
          </p:cNvGraphicFramePr>
          <p:nvPr/>
        </p:nvGraphicFramePr>
        <p:xfrm>
          <a:off x="4046538" y="4638675"/>
          <a:ext cx="1711325" cy="530225"/>
        </p:xfrm>
        <a:graphic>
          <a:graphicData uri="http://schemas.openxmlformats.org/presentationml/2006/ole">
            <mc:AlternateContent xmlns:mc="http://schemas.openxmlformats.org/markup-compatibility/2006">
              <mc:Choice xmlns:v="urn:schemas-microsoft-com:vml" Requires="v">
                <p:oleObj spid="_x0000_s53354" name="Equation" r:id="rId6" imgW="736600" imgH="228600" progId="Equation.3">
                  <p:embed/>
                </p:oleObj>
              </mc:Choice>
              <mc:Fallback>
                <p:oleObj name="Equation" r:id="rId6" imgW="736600" imgH="2286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6538" y="4638675"/>
                        <a:ext cx="1711325"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r>
              <a:rPr lang="en-US">
                <a:latin typeface="Verdana" charset="0"/>
                <a:ea typeface="ＭＳ Ｐゴシック" charset="0"/>
                <a:cs typeface="ＭＳ Ｐゴシック" charset="0"/>
              </a:rPr>
              <a:t>Intensity-Depth Relationship</a:t>
            </a:r>
          </a:p>
        </p:txBody>
      </p:sp>
      <p:sp>
        <p:nvSpPr>
          <p:cNvPr id="38916" name="Rectangle 3"/>
          <p:cNvSpPr>
            <a:spLocks noGrp="1" noChangeArrowheads="1"/>
          </p:cNvSpPr>
          <p:nvPr>
            <p:ph type="body" idx="1"/>
          </p:nvPr>
        </p:nvSpPr>
        <p:spPr>
          <a:xfrm>
            <a:off x="515938" y="1263650"/>
            <a:ext cx="7896225" cy="4505325"/>
          </a:xfrm>
        </p:spPr>
        <p:txBody>
          <a:bodyPr/>
          <a:lstStyle/>
          <a:p>
            <a:r>
              <a:rPr lang="en-US" sz="2400">
                <a:latin typeface="Verdana" charset="0"/>
                <a:ea typeface="ＭＳ Ｐゴシック" charset="0"/>
                <a:cs typeface="ＭＳ Ｐゴシック" charset="0"/>
              </a:rPr>
              <a:t>Intensity (average rate) from depth</a:t>
            </a:r>
            <a:endParaRPr lang="en-US" sz="1400">
              <a:latin typeface="Verdana" charset="0"/>
              <a:ea typeface="ＭＳ Ｐゴシック" charset="0"/>
              <a:cs typeface="ＭＳ Ｐゴシック" charset="0"/>
            </a:endParaRPr>
          </a:p>
          <a:p>
            <a:pPr>
              <a:buFontTx/>
              <a:buNone/>
            </a:pPr>
            <a:r>
              <a:rPr lang="en-US" sz="1400">
                <a:latin typeface="Verdana" charset="0"/>
                <a:ea typeface="ＭＳ Ｐゴシック" charset="0"/>
                <a:cs typeface="ＭＳ Ｐゴシック" charset="0"/>
              </a:rPr>
              <a:t>	e.q.  	12 hour, 100-year (AEP=1%), depth is 70 mm</a:t>
            </a:r>
          </a:p>
          <a:p>
            <a:pPr>
              <a:buFontTx/>
              <a:buNone/>
            </a:pPr>
            <a:r>
              <a:rPr lang="en-US" sz="1400">
                <a:latin typeface="Verdana" charset="0"/>
                <a:ea typeface="ＭＳ Ｐゴシック" charset="0"/>
                <a:cs typeface="ＭＳ Ｐゴシック" charset="0"/>
              </a:rPr>
              <a:t>			average intensity is 70mm/12hr = 5.8 mm/hr</a:t>
            </a:r>
          </a:p>
        </p:txBody>
      </p:sp>
      <p:pic>
        <p:nvPicPr>
          <p:cNvPr id="3891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2365375"/>
            <a:ext cx="4094162"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18" name="Straight Arrow Connector 5"/>
          <p:cNvCxnSpPr>
            <a:cxnSpLocks noChangeShapeType="1"/>
            <a:stCxn id="38919" idx="1"/>
          </p:cNvCxnSpPr>
          <p:nvPr/>
        </p:nvCxnSpPr>
        <p:spPr bwMode="auto">
          <a:xfrm rot="10800000">
            <a:off x="4991100" y="5210175"/>
            <a:ext cx="633413" cy="534988"/>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38919" name="TextBox 9"/>
          <p:cNvSpPr txBox="1">
            <a:spLocks noChangeArrowheads="1"/>
          </p:cNvSpPr>
          <p:nvPr/>
        </p:nvSpPr>
        <p:spPr bwMode="auto">
          <a:xfrm>
            <a:off x="5624513" y="5513388"/>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Duration</a:t>
            </a:r>
          </a:p>
        </p:txBody>
      </p:sp>
      <p:cxnSp>
        <p:nvCxnSpPr>
          <p:cNvPr id="38920" name="Straight Arrow Connector 11"/>
          <p:cNvCxnSpPr>
            <a:cxnSpLocks noChangeShapeType="1"/>
          </p:cNvCxnSpPr>
          <p:nvPr/>
        </p:nvCxnSpPr>
        <p:spPr bwMode="auto">
          <a:xfrm>
            <a:off x="2428875" y="3889375"/>
            <a:ext cx="1060450" cy="7938"/>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38921" name="TextBox 12"/>
          <p:cNvSpPr txBox="1">
            <a:spLocks noChangeArrowheads="1"/>
          </p:cNvSpPr>
          <p:nvPr/>
        </p:nvSpPr>
        <p:spPr bwMode="auto">
          <a:xfrm>
            <a:off x="1474788" y="3627438"/>
            <a:ext cx="941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Depth</a:t>
            </a:r>
          </a:p>
        </p:txBody>
      </p:sp>
      <p:cxnSp>
        <p:nvCxnSpPr>
          <p:cNvPr id="38922" name="Straight Connector 14"/>
          <p:cNvCxnSpPr>
            <a:cxnSpLocks noChangeShapeType="1"/>
          </p:cNvCxnSpPr>
          <p:nvPr/>
        </p:nvCxnSpPr>
        <p:spPr bwMode="auto">
          <a:xfrm rot="16200000" flipV="1">
            <a:off x="4156869" y="4394994"/>
            <a:ext cx="1636712" cy="190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38923" name="Straight Connector 17"/>
          <p:cNvCxnSpPr>
            <a:cxnSpLocks noChangeShapeType="1"/>
          </p:cNvCxnSpPr>
          <p:nvPr/>
        </p:nvCxnSpPr>
        <p:spPr bwMode="auto">
          <a:xfrm rot="10800000" flipV="1">
            <a:off x="3479800" y="3854450"/>
            <a:ext cx="1612900" cy="4286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graphicFrame>
        <p:nvGraphicFramePr>
          <p:cNvPr id="38914" name="Object 4"/>
          <p:cNvGraphicFramePr>
            <a:graphicFrameLocks noChangeAspect="1"/>
          </p:cNvGraphicFramePr>
          <p:nvPr/>
        </p:nvGraphicFramePr>
        <p:xfrm>
          <a:off x="5178425" y="4383088"/>
          <a:ext cx="2708275" cy="617537"/>
        </p:xfrm>
        <a:graphic>
          <a:graphicData uri="http://schemas.openxmlformats.org/presentationml/2006/ole">
            <mc:AlternateContent xmlns:mc="http://schemas.openxmlformats.org/markup-compatibility/2006">
              <mc:Choice xmlns:v="urn:schemas-microsoft-com:vml" Requires="v">
                <p:oleObj spid="_x0000_s38975" name="Equation" r:id="rId5" imgW="1562100" imgH="355600" progId="Equation.3">
                  <p:embed/>
                </p:oleObj>
              </mc:Choice>
              <mc:Fallback>
                <p:oleObj name="Equation" r:id="rId5" imgW="1562100" imgH="3556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8425" y="4383088"/>
                        <a:ext cx="2708275" cy="617537"/>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3324" name="Rectangle 11"/>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4650" y="1912938"/>
            <a:ext cx="6045200"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Intensity-Duration-</a:t>
            </a:r>
            <a:r>
              <a:rPr lang="en-US" dirty="0" smtClean="0">
                <a:latin typeface="Verdana" charset="0"/>
                <a:ea typeface="ＭＳ Ｐゴシック" charset="0"/>
                <a:cs typeface="ＭＳ Ｐゴシック" charset="0"/>
              </a:rPr>
              <a:t>Frequency</a:t>
            </a:r>
            <a:endParaRPr lang="en-US" dirty="0">
              <a:latin typeface="Verdana" charset="0"/>
              <a:ea typeface="ＭＳ Ｐゴシック" charset="0"/>
              <a:cs typeface="ＭＳ Ｐゴシック" charset="0"/>
            </a:endParaRPr>
          </a:p>
        </p:txBody>
      </p:sp>
      <p:sp>
        <p:nvSpPr>
          <p:cNvPr id="40964" name="Rectangle 3"/>
          <p:cNvSpPr>
            <a:spLocks noGrp="1" noChangeArrowheads="1"/>
          </p:cNvSpPr>
          <p:nvPr>
            <p:ph type="body" idx="1"/>
          </p:nvPr>
        </p:nvSpPr>
        <p:spPr>
          <a:xfrm>
            <a:off x="519113" y="1193800"/>
            <a:ext cx="7896225" cy="4505325"/>
          </a:xfrm>
        </p:spPr>
        <p:txBody>
          <a:bodyPr/>
          <a:lstStyle/>
          <a:p>
            <a:r>
              <a:rPr lang="en-US" sz="2400" dirty="0">
                <a:latin typeface="Verdana" charset="0"/>
                <a:ea typeface="ＭＳ Ｐゴシック" charset="0"/>
                <a:cs typeface="ＭＳ Ｐゴシック" charset="0"/>
              </a:rPr>
              <a:t>IDF curves</a:t>
            </a:r>
          </a:p>
          <a:p>
            <a:pPr>
              <a:buFontTx/>
              <a:buNone/>
            </a:pPr>
            <a:r>
              <a:rPr lang="en-US" sz="1600" dirty="0">
                <a:latin typeface="Verdana" charset="0"/>
                <a:ea typeface="ＭＳ Ｐゴシック" charset="0"/>
                <a:cs typeface="ＭＳ Ｐゴシック" charset="0"/>
              </a:rPr>
              <a:t>	</a:t>
            </a:r>
            <a:r>
              <a:rPr lang="en-US" sz="1600" dirty="0" err="1">
                <a:latin typeface="Verdana" charset="0"/>
                <a:ea typeface="ＭＳ Ｐゴシック" charset="0"/>
                <a:cs typeface="ＭＳ Ｐゴシック" charset="0"/>
              </a:rPr>
              <a:t>e.q</a:t>
            </a:r>
            <a:r>
              <a:rPr lang="en-US" sz="1600" dirty="0">
                <a:latin typeface="Verdana" charset="0"/>
                <a:ea typeface="ＭＳ Ｐゴシック" charset="0"/>
                <a:cs typeface="ＭＳ Ｐゴシック" charset="0"/>
              </a:rPr>
              <a:t>.  20 min, 5-year (AEP=20%), intensity is 5.5 in/</a:t>
            </a:r>
            <a:r>
              <a:rPr lang="en-US" sz="1600" dirty="0" err="1">
                <a:latin typeface="Verdana" charset="0"/>
                <a:ea typeface="ＭＳ Ｐゴシック" charset="0"/>
                <a:cs typeface="ＭＳ Ｐゴシック" charset="0"/>
              </a:rPr>
              <a:t>hr</a:t>
            </a:r>
            <a:endParaRPr lang="en-US" sz="2400" dirty="0">
              <a:latin typeface="Verdana" charset="0"/>
              <a:ea typeface="ＭＳ Ｐゴシック" charset="0"/>
              <a:cs typeface="ＭＳ Ｐゴシック" charset="0"/>
            </a:endParaRPr>
          </a:p>
          <a:p>
            <a:pPr>
              <a:buFontTx/>
              <a:buNone/>
            </a:pPr>
            <a:r>
              <a:rPr lang="en-US" sz="2400" dirty="0">
                <a:latin typeface="Verdana" charset="0"/>
                <a:ea typeface="ＭＳ Ｐゴシック" charset="0"/>
                <a:cs typeface="ＭＳ Ｐゴシック" charset="0"/>
              </a:rPr>
              <a:t> </a:t>
            </a:r>
          </a:p>
        </p:txBody>
      </p:sp>
      <p:cxnSp>
        <p:nvCxnSpPr>
          <p:cNvPr id="40965" name="Straight Arrow Connector 5"/>
          <p:cNvCxnSpPr>
            <a:cxnSpLocks noChangeShapeType="1"/>
          </p:cNvCxnSpPr>
          <p:nvPr/>
        </p:nvCxnSpPr>
        <p:spPr bwMode="auto">
          <a:xfrm rot="10800000" flipV="1">
            <a:off x="2890838" y="3284538"/>
            <a:ext cx="2005012" cy="94615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0966" name="TextBox 6"/>
          <p:cNvSpPr txBox="1">
            <a:spLocks noChangeArrowheads="1"/>
          </p:cNvSpPr>
          <p:nvPr/>
        </p:nvSpPr>
        <p:spPr bwMode="auto">
          <a:xfrm>
            <a:off x="4913313" y="2881313"/>
            <a:ext cx="14843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Frequency</a:t>
            </a:r>
          </a:p>
          <a:p>
            <a:r>
              <a:rPr lang="en-US"/>
              <a:t>AEP; ARI</a:t>
            </a:r>
          </a:p>
        </p:txBody>
      </p:sp>
      <p:cxnSp>
        <p:nvCxnSpPr>
          <p:cNvPr id="40967" name="Straight Connector 9"/>
          <p:cNvCxnSpPr>
            <a:cxnSpLocks noChangeShapeType="1"/>
          </p:cNvCxnSpPr>
          <p:nvPr/>
        </p:nvCxnSpPr>
        <p:spPr bwMode="auto">
          <a:xfrm rot="5400000" flipH="1" flipV="1">
            <a:off x="3594894" y="5021475"/>
            <a:ext cx="831850" cy="158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968" name="Straight Connector 11"/>
          <p:cNvCxnSpPr>
            <a:cxnSpLocks noChangeShapeType="1"/>
          </p:cNvCxnSpPr>
          <p:nvPr/>
        </p:nvCxnSpPr>
        <p:spPr bwMode="auto">
          <a:xfrm rot="10800000">
            <a:off x="2295525" y="4565988"/>
            <a:ext cx="1706563" cy="174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969" name="Straight Arrow Connector 12"/>
          <p:cNvCxnSpPr>
            <a:cxnSpLocks noChangeShapeType="1"/>
            <a:stCxn id="40970" idx="3"/>
          </p:cNvCxnSpPr>
          <p:nvPr/>
        </p:nvCxnSpPr>
        <p:spPr bwMode="auto">
          <a:xfrm>
            <a:off x="1533525" y="4654550"/>
            <a:ext cx="752475" cy="2222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0970" name="TextBox 13"/>
          <p:cNvSpPr txBox="1">
            <a:spLocks noChangeArrowheads="1"/>
          </p:cNvSpPr>
          <p:nvPr/>
        </p:nvSpPr>
        <p:spPr bwMode="auto">
          <a:xfrm>
            <a:off x="271463" y="4422775"/>
            <a:ext cx="1262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Intensity</a:t>
            </a:r>
          </a:p>
        </p:txBody>
      </p:sp>
      <p:sp>
        <p:nvSpPr>
          <p:cNvPr id="40971" name="Freeform 16"/>
          <p:cNvSpPr>
            <a:spLocks noChangeArrowheads="1"/>
          </p:cNvSpPr>
          <p:nvPr/>
        </p:nvSpPr>
        <p:spPr bwMode="auto">
          <a:xfrm>
            <a:off x="2995362" y="4180223"/>
            <a:ext cx="2066925" cy="622300"/>
          </a:xfrm>
          <a:custGeom>
            <a:avLst/>
            <a:gdLst>
              <a:gd name="T0" fmla="*/ 0 w 2067035"/>
              <a:gd name="T1" fmla="*/ 0 h 621862"/>
              <a:gd name="T2" fmla="*/ 262437 w 2067035"/>
              <a:gd name="T3" fmla="*/ 151326 h 621862"/>
              <a:gd name="T4" fmla="*/ 454897 w 2067035"/>
              <a:gd name="T5" fmla="*/ 249244 h 621862"/>
              <a:gd name="T6" fmla="*/ 769816 w 2067035"/>
              <a:gd name="T7" fmla="*/ 356065 h 621862"/>
              <a:gd name="T8" fmla="*/ 1058506 w 2067035"/>
              <a:gd name="T9" fmla="*/ 427278 h 621862"/>
              <a:gd name="T10" fmla="*/ 1513384 w 2067035"/>
              <a:gd name="T11" fmla="*/ 551899 h 621862"/>
              <a:gd name="T12" fmla="*/ 2064505 w 2067035"/>
              <a:gd name="T13" fmla="*/ 632015 h 621862"/>
              <a:gd name="T14" fmla="*/ 0 60000 65536"/>
              <a:gd name="T15" fmla="*/ 0 60000 65536"/>
              <a:gd name="T16" fmla="*/ 0 60000 65536"/>
              <a:gd name="T17" fmla="*/ 0 60000 65536"/>
              <a:gd name="T18" fmla="*/ 0 60000 65536"/>
              <a:gd name="T19" fmla="*/ 0 60000 65536"/>
              <a:gd name="T20" fmla="*/ 0 60000 65536"/>
              <a:gd name="T21" fmla="*/ 0 w 2067035"/>
              <a:gd name="T22" fmla="*/ 0 h 621862"/>
              <a:gd name="T23" fmla="*/ 2067035 w 2067035"/>
              <a:gd name="T24" fmla="*/ 621862 h 6218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7035" h="621862">
                <a:moveTo>
                  <a:pt x="0" y="0"/>
                </a:moveTo>
                <a:lnTo>
                  <a:pt x="262759" y="148896"/>
                </a:lnTo>
                <a:lnTo>
                  <a:pt x="455449" y="245241"/>
                </a:lnTo>
                <a:lnTo>
                  <a:pt x="770759" y="350345"/>
                </a:lnTo>
                <a:lnTo>
                  <a:pt x="1059794" y="420414"/>
                </a:lnTo>
                <a:lnTo>
                  <a:pt x="1515242" y="543034"/>
                </a:lnTo>
                <a:lnTo>
                  <a:pt x="2067035" y="621862"/>
                </a:lnTo>
              </a:path>
            </a:pathLst>
          </a:custGeom>
          <a:noFill/>
          <a:ln w="5715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73" name="Rectangle 13"/>
          <p:cNvSpPr>
            <a:spLocks noChangeArrowheads="1"/>
          </p:cNvSpPr>
          <p:nvPr/>
        </p:nvSpPr>
        <p:spPr bwMode="auto">
          <a:xfrm>
            <a:off x="7480300" y="1917700"/>
            <a:ext cx="209550" cy="211138"/>
          </a:xfrm>
          <a:prstGeom prst="rect">
            <a:avLst/>
          </a:prstGeom>
          <a:solidFill>
            <a:schemeClr val="bg1"/>
          </a:solidFill>
          <a:ln w="12700">
            <a:solidFill>
              <a:schemeClr val="bg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a:latin typeface="Verdana" charset="0"/>
                <a:ea typeface="ＭＳ Ｐゴシック" charset="0"/>
                <a:cs typeface="ＭＳ Ｐゴシック" charset="0"/>
              </a:rPr>
              <a:t>Example:  </a:t>
            </a:r>
            <a:r>
              <a:rPr lang="en-US" dirty="0" smtClean="0">
                <a:latin typeface="Verdana" charset="0"/>
                <a:ea typeface="ＭＳ Ｐゴシック" charset="0"/>
                <a:cs typeface="ＭＳ Ｐゴシック" charset="0"/>
              </a:rPr>
              <a:t>Intensity </a:t>
            </a:r>
            <a:r>
              <a:rPr lang="en-US" dirty="0">
                <a:latin typeface="Verdana" charset="0"/>
                <a:ea typeface="ＭＳ Ｐゴシック" charset="0"/>
                <a:cs typeface="ＭＳ Ｐゴシック" charset="0"/>
              </a:rPr>
              <a:t>for Harris County</a:t>
            </a:r>
          </a:p>
        </p:txBody>
      </p:sp>
      <p:sp>
        <p:nvSpPr>
          <p:cNvPr id="47107" name="Content Placeholder 2"/>
          <p:cNvSpPr>
            <a:spLocks noGrp="1"/>
          </p:cNvSpPr>
          <p:nvPr>
            <p:ph idx="1"/>
          </p:nvPr>
        </p:nvSpPr>
        <p:spPr/>
        <p:txBody>
          <a:bodyPr/>
          <a:lstStyle/>
          <a:p>
            <a:r>
              <a:rPr lang="en-US" dirty="0" smtClean="0">
                <a:latin typeface="Verdana" charset="0"/>
                <a:ea typeface="ＭＳ Ｐゴシック" charset="0"/>
                <a:cs typeface="ＭＳ Ｐゴシック" charset="0"/>
              </a:rPr>
              <a:t>Estimate the rainfall intensity for a </a:t>
            </a:r>
            <a:r>
              <a:rPr lang="en-US" dirty="0">
                <a:latin typeface="Verdana" charset="0"/>
                <a:ea typeface="ＭＳ Ｐゴシック" charset="0"/>
                <a:cs typeface="ＭＳ Ｐゴシック" charset="0"/>
              </a:rPr>
              <a:t>50%-</a:t>
            </a:r>
            <a:r>
              <a:rPr lang="en-US" dirty="0" smtClean="0">
                <a:latin typeface="Verdana" charset="0"/>
                <a:ea typeface="ＭＳ Ｐゴシック" charset="0"/>
                <a:cs typeface="ＭＳ Ｐゴシック" charset="0"/>
              </a:rPr>
              <a:t>chance, 2 hour </a:t>
            </a:r>
            <a:r>
              <a:rPr lang="en-US" dirty="0">
                <a:latin typeface="Verdana" charset="0"/>
                <a:ea typeface="ＭＳ Ｐゴシック" charset="0"/>
                <a:cs typeface="ＭＳ Ｐゴシック" charset="0"/>
              </a:rPr>
              <a:t>storm for Harris County using </a:t>
            </a:r>
            <a:r>
              <a:rPr lang="en-US" dirty="0" smtClean="0">
                <a:latin typeface="Verdana" charset="0"/>
                <a:ea typeface="ＭＳ Ｐゴシック" charset="0"/>
                <a:cs typeface="ＭＳ Ｐゴシック" charset="0"/>
              </a:rPr>
              <a:t>the DDF Atlas</a:t>
            </a:r>
          </a:p>
          <a:p>
            <a:pPr lvl="1"/>
            <a:r>
              <a:rPr lang="en-US" dirty="0" smtClean="0">
                <a:latin typeface="Verdana" charset="0"/>
                <a:ea typeface="ＭＳ Ｐゴシック" charset="0"/>
              </a:rPr>
              <a:t>Step </a:t>
            </a:r>
            <a:r>
              <a:rPr lang="en-US" dirty="0">
                <a:latin typeface="Verdana" charset="0"/>
                <a:ea typeface="ＭＳ Ｐゴシック" charset="0"/>
              </a:rPr>
              <a:t>1: </a:t>
            </a:r>
            <a:r>
              <a:rPr lang="en-US" dirty="0" smtClean="0">
                <a:latin typeface="Verdana" charset="0"/>
                <a:ea typeface="ＭＳ Ｐゴシック" charset="0"/>
              </a:rPr>
              <a:t>Select the AEP (50% = 2yr storm)</a:t>
            </a:r>
          </a:p>
          <a:p>
            <a:pPr lvl="1"/>
            <a:r>
              <a:rPr lang="en-US" dirty="0" smtClean="0">
                <a:latin typeface="Verdana" charset="0"/>
                <a:ea typeface="ＭＳ Ｐゴシック" charset="0"/>
              </a:rPr>
              <a:t>Step </a:t>
            </a:r>
            <a:r>
              <a:rPr lang="en-US" dirty="0">
                <a:latin typeface="Verdana" charset="0"/>
                <a:ea typeface="ＭＳ Ｐゴシック" charset="0"/>
              </a:rPr>
              <a:t>2: Locate maps for 2-year storm (Figures 4-15 in the DDF Atlas)</a:t>
            </a:r>
          </a:p>
          <a:p>
            <a:pPr lvl="1"/>
            <a:r>
              <a:rPr lang="en-US" dirty="0">
                <a:latin typeface="Verdana" charset="0"/>
                <a:ea typeface="ＭＳ Ｐゴシック" charset="0"/>
              </a:rPr>
              <a:t>Step 3: </a:t>
            </a:r>
            <a:r>
              <a:rPr lang="en-US" dirty="0" smtClean="0">
                <a:latin typeface="Verdana" charset="0"/>
                <a:ea typeface="ＭＳ Ｐゴシック" charset="0"/>
              </a:rPr>
              <a:t>Find the map that corresponds to a 2-hour storm.</a:t>
            </a:r>
          </a:p>
          <a:p>
            <a:pPr lvl="1"/>
            <a:r>
              <a:rPr lang="en-US" dirty="0" smtClean="0">
                <a:latin typeface="Verdana" charset="0"/>
                <a:ea typeface="ＭＳ Ｐゴシック" charset="0"/>
              </a:rPr>
              <a:t>Step 4: Locate Harris County, estimate the depth from the contour lines.</a:t>
            </a:r>
          </a:p>
          <a:p>
            <a:pPr lvl="1"/>
            <a:r>
              <a:rPr lang="en-US" dirty="0" smtClean="0">
                <a:latin typeface="Verdana" charset="0"/>
                <a:ea typeface="ＭＳ Ｐゴシック" charset="0"/>
              </a:rPr>
              <a:t>Step 5: Compute the intensity from </a:t>
            </a:r>
            <a:endParaRPr lang="en-US" dirty="0">
              <a:latin typeface="Verdana" charset="0"/>
              <a:ea typeface="ＭＳ Ｐゴシック" charset="0"/>
            </a:endParaRPr>
          </a:p>
        </p:txBody>
      </p:sp>
      <p:sp>
        <p:nvSpPr>
          <p:cNvPr id="185348"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graphicFrame>
        <p:nvGraphicFramePr>
          <p:cNvPr id="5" name="Object 4"/>
          <p:cNvGraphicFramePr>
            <a:graphicFrameLocks noChangeAspect="1"/>
          </p:cNvGraphicFramePr>
          <p:nvPr>
            <p:extLst>
              <p:ext uri="{D42A27DB-BD31-4B8C-83A1-F6EECF244321}">
                <p14:modId xmlns:p14="http://schemas.microsoft.com/office/powerpoint/2010/main" val="2565237623"/>
              </p:ext>
            </p:extLst>
          </p:nvPr>
        </p:nvGraphicFramePr>
        <p:xfrm>
          <a:off x="6621641" y="4668149"/>
          <a:ext cx="893132" cy="644582"/>
        </p:xfrm>
        <a:graphic>
          <a:graphicData uri="http://schemas.openxmlformats.org/presentationml/2006/ole">
            <mc:AlternateContent xmlns:mc="http://schemas.openxmlformats.org/markup-compatibility/2006">
              <mc:Choice xmlns:v="urn:schemas-microsoft-com:vml" Requires="v">
                <p:oleObj spid="_x0000_s1061" name="Equation" r:id="rId3" imgW="546100" imgH="393700" progId="Equation.3">
                  <p:embed/>
                </p:oleObj>
              </mc:Choice>
              <mc:Fallback>
                <p:oleObj name="Equation" r:id="rId3" imgW="5461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1641" y="4668149"/>
                        <a:ext cx="893132" cy="64458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225964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9657" y="1107996"/>
            <a:ext cx="5673382" cy="5036400"/>
          </a:xfrm>
          <a:prstGeom prst="rect">
            <a:avLst/>
          </a:prstGeom>
        </p:spPr>
      </p:pic>
      <p:sp>
        <p:nvSpPr>
          <p:cNvPr id="47106" name="Title 1"/>
          <p:cNvSpPr>
            <a:spLocks noGrp="1"/>
          </p:cNvSpPr>
          <p:nvPr>
            <p:ph type="title"/>
          </p:nvPr>
        </p:nvSpPr>
        <p:spPr/>
        <p:txBody>
          <a:bodyPr/>
          <a:lstStyle/>
          <a:p>
            <a:r>
              <a:rPr lang="en-US" dirty="0">
                <a:latin typeface="Verdana" charset="0"/>
                <a:ea typeface="ＭＳ Ｐゴシック" charset="0"/>
                <a:cs typeface="ＭＳ Ｐゴシック" charset="0"/>
              </a:rPr>
              <a:t>Example:  </a:t>
            </a:r>
            <a:r>
              <a:rPr lang="en-US" dirty="0" smtClean="0">
                <a:latin typeface="Verdana" charset="0"/>
                <a:ea typeface="ＭＳ Ｐゴシック" charset="0"/>
                <a:cs typeface="ＭＳ Ｐゴシック" charset="0"/>
              </a:rPr>
              <a:t>Intensity </a:t>
            </a:r>
            <a:r>
              <a:rPr lang="en-US" dirty="0">
                <a:latin typeface="Verdana" charset="0"/>
                <a:ea typeface="ＭＳ Ｐゴシック" charset="0"/>
                <a:cs typeface="ＭＳ Ｐゴシック" charset="0"/>
              </a:rPr>
              <a:t>for Harris County</a:t>
            </a:r>
          </a:p>
        </p:txBody>
      </p:sp>
      <p:sp>
        <p:nvSpPr>
          <p:cNvPr id="47107" name="Content Placeholder 2"/>
          <p:cNvSpPr>
            <a:spLocks noGrp="1"/>
          </p:cNvSpPr>
          <p:nvPr>
            <p:ph idx="1"/>
          </p:nvPr>
        </p:nvSpPr>
        <p:spPr>
          <a:xfrm>
            <a:off x="1" y="1305442"/>
            <a:ext cx="3228071" cy="946692"/>
          </a:xfrm>
        </p:spPr>
        <p:txBody>
          <a:bodyPr/>
          <a:lstStyle/>
          <a:p>
            <a:r>
              <a:rPr lang="en-US" sz="2000" dirty="0" smtClean="0">
                <a:latin typeface="Verdana" charset="0"/>
                <a:ea typeface="ＭＳ Ｐゴシック" charset="0"/>
              </a:rPr>
              <a:t>Step </a:t>
            </a:r>
            <a:r>
              <a:rPr lang="en-US" sz="2000" dirty="0">
                <a:latin typeface="Verdana" charset="0"/>
                <a:ea typeface="ＭＳ Ｐゴシック" charset="0"/>
              </a:rPr>
              <a:t>2: Locate maps for 2-year </a:t>
            </a:r>
            <a:r>
              <a:rPr lang="en-US" sz="2000" dirty="0" smtClean="0">
                <a:latin typeface="Verdana" charset="0"/>
                <a:ea typeface="ＭＳ Ｐゴシック" charset="0"/>
              </a:rPr>
              <a:t>storm</a:t>
            </a:r>
          </a:p>
          <a:p>
            <a:endParaRPr lang="en-US" sz="2000" dirty="0">
              <a:latin typeface="Verdana" charset="0"/>
              <a:ea typeface="ＭＳ Ｐゴシック" charset="0"/>
            </a:endParaRPr>
          </a:p>
        </p:txBody>
      </p:sp>
      <p:sp>
        <p:nvSpPr>
          <p:cNvPr id="7" name="Rectangle 6"/>
          <p:cNvSpPr/>
          <p:nvPr/>
        </p:nvSpPr>
        <p:spPr bwMode="auto">
          <a:xfrm>
            <a:off x="6096000" y="4589105"/>
            <a:ext cx="2777067" cy="998895"/>
          </a:xfrm>
          <a:prstGeom prst="rect">
            <a:avLst/>
          </a:prstGeom>
          <a:solidFill>
            <a:srgbClr val="FFFF00">
              <a:alpha val="23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0" y="1322222"/>
            <a:ext cx="3228071" cy="900564"/>
          </a:xfrm>
          <a:prstGeom prst="rect">
            <a:avLst/>
          </a:prstGeom>
          <a:solidFill>
            <a:srgbClr val="FFFF00">
              <a:alpha val="23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4" name="Straight Arrow Connector 3"/>
          <p:cNvCxnSpPr>
            <a:stCxn id="8" idx="2"/>
          </p:cNvCxnSpPr>
          <p:nvPr/>
        </p:nvCxnSpPr>
        <p:spPr bwMode="auto">
          <a:xfrm>
            <a:off x="1614036" y="2222786"/>
            <a:ext cx="1772631" cy="3534547"/>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11" name="Content Placeholder 2"/>
          <p:cNvSpPr txBox="1">
            <a:spLocks/>
          </p:cNvSpPr>
          <p:nvPr/>
        </p:nvSpPr>
        <p:spPr bwMode="auto">
          <a:xfrm>
            <a:off x="6102197" y="4184107"/>
            <a:ext cx="2906338" cy="150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8152" tIns="43303" rIns="88152" bIns="43303"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2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2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2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2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sz="2200">
                <a:solidFill>
                  <a:schemeClr val="tx1"/>
                </a:solidFill>
                <a:latin typeface="+mn-lt"/>
              </a:defRPr>
            </a:lvl6pPr>
            <a:lvl7pPr marL="2971800" indent="-228600" algn="l" rtl="0" eaLnBrk="0" fontAlgn="base" hangingPunct="0">
              <a:spcBef>
                <a:spcPct val="20000"/>
              </a:spcBef>
              <a:spcAft>
                <a:spcPct val="0"/>
              </a:spcAft>
              <a:buChar char="•"/>
              <a:defRPr sz="2200">
                <a:solidFill>
                  <a:schemeClr val="tx1"/>
                </a:solidFill>
                <a:latin typeface="+mn-lt"/>
              </a:defRPr>
            </a:lvl7pPr>
            <a:lvl8pPr marL="3429000" indent="-228600" algn="l" rtl="0" eaLnBrk="0" fontAlgn="base" hangingPunct="0">
              <a:spcBef>
                <a:spcPct val="20000"/>
              </a:spcBef>
              <a:spcAft>
                <a:spcPct val="0"/>
              </a:spcAft>
              <a:buChar char="•"/>
              <a:defRPr sz="2200">
                <a:solidFill>
                  <a:schemeClr val="tx1"/>
                </a:solidFill>
                <a:latin typeface="+mn-lt"/>
              </a:defRPr>
            </a:lvl8pPr>
            <a:lvl9pPr marL="3886200" indent="-228600" algn="l" rtl="0" eaLnBrk="0" fontAlgn="base" hangingPunct="0">
              <a:spcBef>
                <a:spcPct val="20000"/>
              </a:spcBef>
              <a:spcAft>
                <a:spcPct val="0"/>
              </a:spcAft>
              <a:buChar char="•"/>
              <a:defRPr sz="2200">
                <a:solidFill>
                  <a:schemeClr val="tx1"/>
                </a:solidFill>
                <a:latin typeface="+mn-lt"/>
              </a:defRPr>
            </a:lvl9pPr>
          </a:lstStyle>
          <a:p>
            <a:pPr marL="0" indent="0">
              <a:buNone/>
            </a:pPr>
            <a:endParaRPr lang="en-US" sz="2000" dirty="0" smtClean="0">
              <a:latin typeface="Verdana" charset="0"/>
              <a:ea typeface="ＭＳ Ｐゴシック" charset="0"/>
            </a:endParaRPr>
          </a:p>
          <a:p>
            <a:r>
              <a:rPr lang="en-US" sz="2000" dirty="0" smtClean="0">
                <a:latin typeface="Verdana" charset="0"/>
                <a:ea typeface="ＭＳ Ｐゴシック" charset="0"/>
              </a:rPr>
              <a:t>Step 3: Find the map for the 2-hour storm.</a:t>
            </a:r>
          </a:p>
        </p:txBody>
      </p:sp>
      <p:cxnSp>
        <p:nvCxnSpPr>
          <p:cNvPr id="13" name="Straight Arrow Connector 12"/>
          <p:cNvCxnSpPr/>
          <p:nvPr/>
        </p:nvCxnSpPr>
        <p:spPr bwMode="auto">
          <a:xfrm flipH="1">
            <a:off x="4199467" y="4724400"/>
            <a:ext cx="2015066" cy="1049867"/>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0824424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5449" y="1060230"/>
            <a:ext cx="5901386" cy="5238805"/>
          </a:xfrm>
          <a:prstGeom prst="rect">
            <a:avLst/>
          </a:prstGeom>
        </p:spPr>
      </p:pic>
      <p:sp>
        <p:nvSpPr>
          <p:cNvPr id="47106" name="Title 1"/>
          <p:cNvSpPr>
            <a:spLocks noGrp="1"/>
          </p:cNvSpPr>
          <p:nvPr>
            <p:ph type="title"/>
          </p:nvPr>
        </p:nvSpPr>
        <p:spPr/>
        <p:txBody>
          <a:bodyPr/>
          <a:lstStyle/>
          <a:p>
            <a:r>
              <a:rPr lang="en-US" dirty="0">
                <a:latin typeface="Verdana" charset="0"/>
                <a:ea typeface="ＭＳ Ｐゴシック" charset="0"/>
                <a:cs typeface="ＭＳ Ｐゴシック" charset="0"/>
              </a:rPr>
              <a:t>Example:  </a:t>
            </a:r>
            <a:r>
              <a:rPr lang="en-US" dirty="0" smtClean="0">
                <a:latin typeface="Verdana" charset="0"/>
                <a:ea typeface="ＭＳ Ｐゴシック" charset="0"/>
                <a:cs typeface="ＭＳ Ｐゴシック" charset="0"/>
              </a:rPr>
              <a:t>Intensity </a:t>
            </a:r>
            <a:r>
              <a:rPr lang="en-US" dirty="0">
                <a:latin typeface="Verdana" charset="0"/>
                <a:ea typeface="ＭＳ Ｐゴシック" charset="0"/>
                <a:cs typeface="ＭＳ Ｐゴシック" charset="0"/>
              </a:rPr>
              <a:t>for Harris County</a:t>
            </a:r>
          </a:p>
        </p:txBody>
      </p:sp>
      <p:sp>
        <p:nvSpPr>
          <p:cNvPr id="47107" name="Content Placeholder 2"/>
          <p:cNvSpPr>
            <a:spLocks noGrp="1"/>
          </p:cNvSpPr>
          <p:nvPr>
            <p:ph idx="1"/>
          </p:nvPr>
        </p:nvSpPr>
        <p:spPr>
          <a:xfrm>
            <a:off x="-304800" y="1479022"/>
            <a:ext cx="3894667" cy="1298045"/>
          </a:xfrm>
        </p:spPr>
        <p:txBody>
          <a:bodyPr/>
          <a:lstStyle/>
          <a:p>
            <a:pPr lvl="1"/>
            <a:r>
              <a:rPr lang="en-US" sz="1800" dirty="0" smtClean="0">
                <a:latin typeface="Verdana" charset="0"/>
                <a:ea typeface="ＭＳ Ｐゴシック" charset="0"/>
              </a:rPr>
              <a:t>Step 4: Locate Harris County, estimate the depth from the contour lines.</a:t>
            </a:r>
          </a:p>
        </p:txBody>
      </p:sp>
      <p:sp>
        <p:nvSpPr>
          <p:cNvPr id="185348"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
        <p:nvSpPr>
          <p:cNvPr id="7" name="Rectangle 6"/>
          <p:cNvSpPr/>
          <p:nvPr/>
        </p:nvSpPr>
        <p:spPr bwMode="auto">
          <a:xfrm>
            <a:off x="186268" y="1525421"/>
            <a:ext cx="3081866" cy="1183911"/>
          </a:xfrm>
          <a:prstGeom prst="rect">
            <a:avLst/>
          </a:prstGeom>
          <a:solidFill>
            <a:srgbClr val="FFFF00">
              <a:alpha val="23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Oval 2"/>
          <p:cNvSpPr/>
          <p:nvPr/>
        </p:nvSpPr>
        <p:spPr bwMode="auto">
          <a:xfrm>
            <a:off x="6129866" y="3945467"/>
            <a:ext cx="609600" cy="626533"/>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6959599" y="4131733"/>
            <a:ext cx="1779291" cy="369332"/>
          </a:xfrm>
          <a:prstGeom prst="rect">
            <a:avLst/>
          </a:prstGeom>
          <a:noFill/>
        </p:spPr>
        <p:txBody>
          <a:bodyPr wrap="none" rtlCol="0">
            <a:spAutoFit/>
          </a:bodyPr>
          <a:lstStyle/>
          <a:p>
            <a:r>
              <a:rPr lang="en-US" sz="1800" i="1" dirty="0" smtClean="0"/>
              <a:t>D  ~ 2.47 inches</a:t>
            </a:r>
            <a:endParaRPr lang="en-US" sz="1800" i="1" dirty="0"/>
          </a:p>
        </p:txBody>
      </p:sp>
    </p:spTree>
    <p:extLst>
      <p:ext uri="{BB962C8B-B14F-4D97-AF65-F5344CB8AC3E}">
        <p14:creationId xmlns:p14="http://schemas.microsoft.com/office/powerpoint/2010/main" val="2536460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a:latin typeface="Verdana" charset="0"/>
                <a:ea typeface="ＭＳ Ｐゴシック" charset="0"/>
                <a:cs typeface="ＭＳ Ｐゴシック" charset="0"/>
              </a:rPr>
              <a:t>Example:  </a:t>
            </a:r>
            <a:r>
              <a:rPr lang="en-US" dirty="0" smtClean="0">
                <a:latin typeface="Verdana" charset="0"/>
                <a:ea typeface="ＭＳ Ｐゴシック" charset="0"/>
                <a:cs typeface="ＭＳ Ｐゴシック" charset="0"/>
              </a:rPr>
              <a:t>Intensity </a:t>
            </a:r>
            <a:r>
              <a:rPr lang="en-US" dirty="0">
                <a:latin typeface="Verdana" charset="0"/>
                <a:ea typeface="ＭＳ Ｐゴシック" charset="0"/>
                <a:cs typeface="ＭＳ Ｐゴシック" charset="0"/>
              </a:rPr>
              <a:t>for Harris County</a:t>
            </a:r>
          </a:p>
        </p:txBody>
      </p:sp>
      <p:sp>
        <p:nvSpPr>
          <p:cNvPr id="47107" name="Content Placeholder 2"/>
          <p:cNvSpPr>
            <a:spLocks noGrp="1"/>
          </p:cNvSpPr>
          <p:nvPr>
            <p:ph idx="1"/>
          </p:nvPr>
        </p:nvSpPr>
        <p:spPr/>
        <p:txBody>
          <a:bodyPr/>
          <a:lstStyle/>
          <a:p>
            <a:pPr lvl="1"/>
            <a:r>
              <a:rPr lang="en-US" dirty="0" smtClean="0">
                <a:latin typeface="Verdana" charset="0"/>
                <a:ea typeface="ＭＳ Ｐゴシック" charset="0"/>
              </a:rPr>
              <a:t>Step 5: Compute the intensity from </a:t>
            </a:r>
            <a:endParaRPr lang="en-US" dirty="0">
              <a:latin typeface="Verdana" charset="0"/>
              <a:ea typeface="ＭＳ Ｐゴシック" charset="0"/>
            </a:endParaRPr>
          </a:p>
        </p:txBody>
      </p:sp>
      <p:sp>
        <p:nvSpPr>
          <p:cNvPr id="185348"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graphicFrame>
        <p:nvGraphicFramePr>
          <p:cNvPr id="7" name="Object 6"/>
          <p:cNvGraphicFramePr>
            <a:graphicFrameLocks noChangeAspect="1"/>
          </p:cNvGraphicFramePr>
          <p:nvPr>
            <p:extLst>
              <p:ext uri="{D42A27DB-BD31-4B8C-83A1-F6EECF244321}">
                <p14:modId xmlns:p14="http://schemas.microsoft.com/office/powerpoint/2010/main" val="1466296600"/>
              </p:ext>
            </p:extLst>
          </p:nvPr>
        </p:nvGraphicFramePr>
        <p:xfrm>
          <a:off x="1200682" y="2150535"/>
          <a:ext cx="5803785" cy="1320800"/>
        </p:xfrm>
        <a:graphic>
          <a:graphicData uri="http://schemas.openxmlformats.org/presentationml/2006/ole">
            <mc:AlternateContent xmlns:mc="http://schemas.openxmlformats.org/markup-compatibility/2006">
              <mc:Choice xmlns:v="urn:schemas-microsoft-com:vml" Requires="v">
                <p:oleObj spid="_x0000_s70692" name="Equation" r:id="rId3" imgW="1892300" imgH="431800" progId="Equation.3">
                  <p:embed/>
                </p:oleObj>
              </mc:Choice>
              <mc:Fallback>
                <p:oleObj name="Equation" r:id="rId3" imgW="1892300" imgH="431800" progId="Equation.3">
                  <p:embed/>
                  <p:pic>
                    <p:nvPicPr>
                      <p:cNvPr id="0" name=""/>
                      <p:cNvPicPr>
                        <a:picLocks noChangeAspect="1" noChangeArrowheads="1"/>
                      </p:cNvPicPr>
                      <p:nvPr/>
                    </p:nvPicPr>
                    <p:blipFill>
                      <a:blip r:embed="rId4"/>
                      <a:srcRect/>
                      <a:stretch>
                        <a:fillRect/>
                      </a:stretch>
                    </p:blipFill>
                    <p:spPr bwMode="auto">
                      <a:xfrm>
                        <a:off x="1200682" y="2150535"/>
                        <a:ext cx="5803785" cy="13208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688923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07975" y="2101225"/>
            <a:ext cx="5549900" cy="1612900"/>
          </a:xfrm>
          <a:prstGeom prst="rect">
            <a:avLst/>
          </a:prstGeom>
        </p:spPr>
      </p:pic>
      <p:sp>
        <p:nvSpPr>
          <p:cNvPr id="59394"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Intensity-Duration-</a:t>
            </a:r>
            <a:r>
              <a:rPr lang="en-US" dirty="0" smtClean="0">
                <a:latin typeface="Verdana" charset="0"/>
                <a:ea typeface="ＭＳ Ｐゴシック" charset="0"/>
                <a:cs typeface="ＭＳ Ｐゴシック" charset="0"/>
              </a:rPr>
              <a:t>Frequency Tools</a:t>
            </a:r>
            <a:endParaRPr lang="en-US" dirty="0">
              <a:latin typeface="Verdana" charset="0"/>
              <a:ea typeface="ＭＳ Ｐゴシック" charset="0"/>
              <a:cs typeface="ＭＳ Ｐゴシック" charset="0"/>
            </a:endParaRPr>
          </a:p>
        </p:txBody>
      </p:sp>
      <p:sp>
        <p:nvSpPr>
          <p:cNvPr id="59395" name="Rectangle 3"/>
          <p:cNvSpPr>
            <a:spLocks noGrp="1" noChangeArrowheads="1"/>
          </p:cNvSpPr>
          <p:nvPr>
            <p:ph type="body" idx="1"/>
          </p:nvPr>
        </p:nvSpPr>
        <p:spPr>
          <a:xfrm>
            <a:off x="546081" y="1391298"/>
            <a:ext cx="7896225" cy="4505325"/>
          </a:xfrm>
        </p:spPr>
        <p:txBody>
          <a:bodyPr/>
          <a:lstStyle/>
          <a:p>
            <a:r>
              <a:rPr lang="en-US" dirty="0" smtClean="0">
                <a:latin typeface="Verdana" charset="0"/>
                <a:ea typeface="ＭＳ Ｐゴシック" charset="0"/>
                <a:cs typeface="ＭＳ Ｐゴシック" charset="0"/>
              </a:rPr>
              <a:t>EBDLKUP-</a:t>
            </a:r>
            <a:r>
              <a:rPr lang="en-US" dirty="0" err="1" smtClean="0">
                <a:latin typeface="Verdana" charset="0"/>
                <a:ea typeface="ＭＳ Ｐゴシック" charset="0"/>
                <a:cs typeface="ＭＳ Ｐゴシック" charset="0"/>
              </a:rPr>
              <a:t>NEW.xlsx</a:t>
            </a:r>
            <a:r>
              <a:rPr lang="en-US" dirty="0" smtClean="0">
                <a:latin typeface="Verdana" charset="0"/>
                <a:ea typeface="ＭＳ Ｐゴシック" charset="0"/>
                <a:cs typeface="ＭＳ Ｐゴシック" charset="0"/>
              </a:rPr>
              <a:t> is a spreadsheet tool that represents the rainfall IDF as the power law equation</a:t>
            </a:r>
          </a:p>
          <a:p>
            <a:endParaRPr lang="en-US" dirty="0" smtClean="0">
              <a:latin typeface="Verdana" charset="0"/>
              <a:ea typeface="ＭＳ Ｐゴシック" charset="0"/>
              <a:cs typeface="ＭＳ Ｐゴシック" charset="0"/>
            </a:endParaRPr>
          </a:p>
          <a:p>
            <a:endParaRPr lang="en-US" dirty="0">
              <a:latin typeface="Verdana" charset="0"/>
              <a:ea typeface="ＭＳ Ｐゴシック" charset="0"/>
              <a:cs typeface="ＭＳ Ｐゴシック" charset="0"/>
            </a:endParaRPr>
          </a:p>
          <a:p>
            <a:pPr marL="0" indent="0">
              <a:buNone/>
            </a:pPr>
            <a:endParaRPr lang="en-US" dirty="0" smtClean="0">
              <a:latin typeface="Verdana" charset="0"/>
              <a:ea typeface="ＭＳ Ｐゴシック" charset="0"/>
              <a:cs typeface="ＭＳ Ｐゴシック" charset="0"/>
            </a:endParaRPr>
          </a:p>
          <a:p>
            <a:r>
              <a:rPr lang="en-US" dirty="0" smtClean="0">
                <a:latin typeface="Verdana" charset="0"/>
                <a:ea typeface="ＭＳ Ｐゴシック" charset="0"/>
                <a:cs typeface="ＭＳ Ｐゴシック" charset="0"/>
              </a:rPr>
              <a:t>The coefficients </a:t>
            </a:r>
            <a:r>
              <a:rPr lang="en-US" i="1" dirty="0" smtClean="0">
                <a:latin typeface="Verdana" charset="0"/>
                <a:ea typeface="ＭＳ Ｐゴシック" charset="0"/>
                <a:cs typeface="ＭＳ Ｐゴシック" charset="0"/>
              </a:rPr>
              <a:t>E</a:t>
            </a:r>
            <a:r>
              <a:rPr lang="en-US" dirty="0" smtClean="0">
                <a:latin typeface="Verdana" charset="0"/>
                <a:ea typeface="ＭＳ Ｐゴシック" charset="0"/>
                <a:cs typeface="ＭＳ Ｐゴシック" charset="0"/>
              </a:rPr>
              <a:t>,</a:t>
            </a:r>
            <a:r>
              <a:rPr lang="en-US" i="1" dirty="0" smtClean="0">
                <a:latin typeface="Verdana" charset="0"/>
                <a:ea typeface="ＭＳ Ｐゴシック" charset="0"/>
                <a:cs typeface="ＭＳ Ｐゴシック" charset="0"/>
              </a:rPr>
              <a:t>B</a:t>
            </a:r>
            <a:r>
              <a:rPr lang="en-US" dirty="0" smtClean="0">
                <a:latin typeface="Verdana" charset="0"/>
                <a:ea typeface="ＭＳ Ｐゴシック" charset="0"/>
                <a:cs typeface="ＭＳ Ｐゴシック" charset="0"/>
              </a:rPr>
              <a:t>, and </a:t>
            </a:r>
            <a:r>
              <a:rPr lang="en-US" i="1" dirty="0" smtClean="0">
                <a:latin typeface="Verdana" charset="0"/>
                <a:ea typeface="ＭＳ Ｐゴシック" charset="0"/>
                <a:cs typeface="ＭＳ Ｐゴシック" charset="0"/>
              </a:rPr>
              <a:t>D</a:t>
            </a:r>
            <a:r>
              <a:rPr lang="en-US" dirty="0" smtClean="0">
                <a:latin typeface="Verdana" charset="0"/>
                <a:ea typeface="ＭＳ Ｐゴシック" charset="0"/>
                <a:cs typeface="ＭＳ Ｐゴシック" charset="0"/>
              </a:rPr>
              <a:t> are different for each county and each mapped AEP.</a:t>
            </a:r>
          </a:p>
          <a:p>
            <a:endParaRPr lang="en-US" dirty="0">
              <a:latin typeface="Verdana" charset="0"/>
              <a:ea typeface="ＭＳ Ｐゴシック" charset="0"/>
              <a:cs typeface="ＭＳ Ｐゴシック" charset="0"/>
            </a:endParaRPr>
          </a:p>
          <a:p>
            <a:r>
              <a:rPr lang="en-US" dirty="0" smtClean="0">
                <a:latin typeface="Verdana" charset="0"/>
                <a:ea typeface="ＭＳ Ｐゴシック" charset="0"/>
                <a:cs typeface="ＭＳ Ｐゴシック" charset="0"/>
              </a:rPr>
              <a:t>The coefficients, </a:t>
            </a:r>
            <a:r>
              <a:rPr lang="en-US" i="1" dirty="0" smtClean="0">
                <a:latin typeface="Verdana" charset="0"/>
                <a:ea typeface="ＭＳ Ｐゴシック" charset="0"/>
                <a:cs typeface="ＭＳ Ｐゴシック" charset="0"/>
              </a:rPr>
              <a:t>E</a:t>
            </a:r>
            <a:r>
              <a:rPr lang="en-US" dirty="0" smtClean="0">
                <a:latin typeface="Verdana" charset="0"/>
                <a:ea typeface="ＭＳ Ｐゴシック" charset="0"/>
                <a:cs typeface="ＭＳ Ｐゴシック" charset="0"/>
              </a:rPr>
              <a:t>, </a:t>
            </a:r>
            <a:r>
              <a:rPr lang="en-US" i="1" dirty="0" smtClean="0">
                <a:latin typeface="Verdana" charset="0"/>
                <a:ea typeface="ＭＳ Ｐゴシック" charset="0"/>
                <a:cs typeface="ＭＳ Ｐゴシック" charset="0"/>
              </a:rPr>
              <a:t>B</a:t>
            </a:r>
            <a:r>
              <a:rPr lang="en-US" dirty="0" smtClean="0">
                <a:latin typeface="Verdana" charset="0"/>
                <a:ea typeface="ＭＳ Ｐゴシック" charset="0"/>
                <a:cs typeface="ＭＳ Ｐゴシック" charset="0"/>
              </a:rPr>
              <a:t>, and </a:t>
            </a:r>
            <a:r>
              <a:rPr lang="en-US" i="1" dirty="0" smtClean="0">
                <a:latin typeface="Verdana" charset="0"/>
                <a:ea typeface="ＭＳ Ｐゴシック" charset="0"/>
                <a:cs typeface="ＭＳ Ｐゴシック" charset="0"/>
              </a:rPr>
              <a:t>D</a:t>
            </a:r>
            <a:r>
              <a:rPr lang="en-US" dirty="0" smtClean="0">
                <a:latin typeface="Verdana" charset="0"/>
                <a:ea typeface="ＭＳ Ｐゴシック" charset="0"/>
                <a:cs typeface="ＭＳ Ｐゴシック" charset="0"/>
              </a:rPr>
              <a:t>, are based upon the information contained in the DDF Atlas (maps).</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Intensity-Duration-</a:t>
            </a:r>
            <a:r>
              <a:rPr lang="en-US" dirty="0" smtClean="0">
                <a:latin typeface="Verdana" charset="0"/>
                <a:ea typeface="ＭＳ Ｐゴシック" charset="0"/>
                <a:cs typeface="ＭＳ Ｐゴシック" charset="0"/>
              </a:rPr>
              <a:t>Frequency Tools</a:t>
            </a:r>
            <a:endParaRPr lang="en-US" dirty="0">
              <a:latin typeface="Verdana" charset="0"/>
              <a:ea typeface="ＭＳ Ｐゴシック" charset="0"/>
              <a:cs typeface="ＭＳ Ｐゴシック" charset="0"/>
            </a:endParaRPr>
          </a:p>
        </p:txBody>
      </p:sp>
      <p:sp>
        <p:nvSpPr>
          <p:cNvPr id="59395" name="Rectangle 3"/>
          <p:cNvSpPr>
            <a:spLocks noGrp="1" noChangeArrowheads="1"/>
          </p:cNvSpPr>
          <p:nvPr>
            <p:ph type="body" idx="1"/>
          </p:nvPr>
        </p:nvSpPr>
        <p:spPr>
          <a:xfrm>
            <a:off x="623888" y="1176338"/>
            <a:ext cx="7896225" cy="4505325"/>
          </a:xfrm>
        </p:spPr>
        <p:txBody>
          <a:bodyPr/>
          <a:lstStyle/>
          <a:p>
            <a:r>
              <a:rPr lang="en-US" dirty="0" smtClean="0">
                <a:latin typeface="Verdana" charset="0"/>
                <a:ea typeface="ＭＳ Ｐゴシック" charset="0"/>
                <a:cs typeface="ＭＳ Ｐゴシック" charset="0"/>
              </a:rPr>
              <a:t>The coefficient </a:t>
            </a:r>
            <a:r>
              <a:rPr lang="en-US" i="1" dirty="0" smtClean="0">
                <a:latin typeface="Verdana" charset="0"/>
                <a:ea typeface="ＭＳ Ｐゴシック" charset="0"/>
                <a:cs typeface="ＭＳ Ｐゴシック" charset="0"/>
              </a:rPr>
              <a:t>B</a:t>
            </a:r>
            <a:r>
              <a:rPr lang="en-US" dirty="0" smtClean="0">
                <a:latin typeface="Verdana" charset="0"/>
                <a:ea typeface="ＭＳ Ｐゴシック" charset="0"/>
                <a:cs typeface="ＭＳ Ｐゴシック" charset="0"/>
              </a:rPr>
              <a:t> has different numerical value in US customary and SI unit system.  </a:t>
            </a:r>
          </a:p>
          <a:p>
            <a:endParaRPr lang="en-US" dirty="0" smtClean="0">
              <a:latin typeface="Verdana" charset="0"/>
              <a:ea typeface="ＭＳ Ｐゴシック" charset="0"/>
              <a:cs typeface="ＭＳ Ｐゴシック" charset="0"/>
            </a:endParaRPr>
          </a:p>
          <a:p>
            <a:pPr lvl="1"/>
            <a:r>
              <a:rPr lang="en-US" dirty="0" smtClean="0">
                <a:latin typeface="Verdana" charset="0"/>
                <a:ea typeface="ＭＳ Ｐゴシック" charset="0"/>
                <a:cs typeface="ＭＳ Ｐゴシック" charset="0"/>
              </a:rPr>
              <a:t>The returned intensity is inches-per-hour in the US customary system</a:t>
            </a:r>
          </a:p>
          <a:p>
            <a:pPr lvl="1"/>
            <a:endParaRPr lang="en-US" dirty="0" smtClean="0">
              <a:latin typeface="Verdana" charset="0"/>
              <a:ea typeface="ＭＳ Ｐゴシック" charset="0"/>
              <a:cs typeface="ＭＳ Ｐゴシック" charset="0"/>
            </a:endParaRPr>
          </a:p>
          <a:p>
            <a:pPr lvl="1"/>
            <a:r>
              <a:rPr lang="en-US" dirty="0" smtClean="0">
                <a:latin typeface="Verdana" charset="0"/>
                <a:ea typeface="ＭＳ Ｐゴシック" charset="0"/>
                <a:cs typeface="ＭＳ Ｐゴシック" charset="0"/>
              </a:rPr>
              <a:t>The returned intensity is millimeters-per-hour in the SI system</a:t>
            </a:r>
          </a:p>
          <a:p>
            <a:pPr lvl="1"/>
            <a:endParaRPr lang="en-US" dirty="0" smtClean="0">
              <a:latin typeface="Verdana" charset="0"/>
              <a:ea typeface="ＭＳ Ｐゴシック" charset="0"/>
              <a:cs typeface="ＭＳ Ｐゴシック" charset="0"/>
            </a:endParaRPr>
          </a:p>
          <a:p>
            <a:r>
              <a:rPr lang="en-US" dirty="0">
                <a:latin typeface="Verdana" charset="0"/>
                <a:ea typeface="ＭＳ Ｐゴシック" charset="0"/>
                <a:cs typeface="ＭＳ Ｐゴシック" charset="0"/>
              </a:rPr>
              <a:t>The </a:t>
            </a:r>
            <a:r>
              <a:rPr lang="en-US" dirty="0" smtClean="0">
                <a:latin typeface="Verdana" charset="0"/>
                <a:ea typeface="ＭＳ Ｐゴシック" charset="0"/>
                <a:cs typeface="ＭＳ Ｐゴシック" charset="0"/>
              </a:rPr>
              <a:t>duration </a:t>
            </a:r>
            <a:r>
              <a:rPr lang="en-US" i="1" dirty="0" err="1" smtClean="0">
                <a:latin typeface="Verdana" charset="0"/>
                <a:ea typeface="ＭＳ Ｐゴシック" charset="0"/>
                <a:cs typeface="ＭＳ Ｐゴシック" charset="0"/>
              </a:rPr>
              <a:t>T</a:t>
            </a:r>
            <a:r>
              <a:rPr lang="en-US" i="1" baseline="-25000" dirty="0" err="1" smtClean="0">
                <a:latin typeface="Verdana" charset="0"/>
                <a:ea typeface="ＭＳ Ｐゴシック" charset="0"/>
                <a:cs typeface="ＭＳ Ｐゴシック" charset="0"/>
              </a:rPr>
              <a:t>c</a:t>
            </a:r>
            <a:r>
              <a:rPr lang="en-US" dirty="0" smtClean="0">
                <a:latin typeface="Verdana" charset="0"/>
                <a:ea typeface="ＭＳ Ｐゴシック" charset="0"/>
                <a:cs typeface="ＭＳ Ｐゴシック" charset="0"/>
              </a:rPr>
              <a:t> does not need to correspond to a mapped value.  </a:t>
            </a:r>
            <a:endParaRPr lang="en-US" dirty="0">
              <a:latin typeface="Verdana" charset="0"/>
              <a:ea typeface="ＭＳ Ｐゴシック" charset="0"/>
              <a:cs typeface="ＭＳ Ｐゴシック" charset="0"/>
            </a:endParaRPr>
          </a:p>
          <a:p>
            <a:pPr lvl="1"/>
            <a:endParaRPr lang="en-US" dirty="0">
              <a:latin typeface="Verdana" charset="0"/>
              <a:ea typeface="ＭＳ Ｐゴシック" charset="0"/>
              <a:cs typeface="ＭＳ Ｐゴシック" charset="0"/>
            </a:endParaRPr>
          </a:p>
        </p:txBody>
      </p:sp>
      <p:sp>
        <p:nvSpPr>
          <p:cNvPr id="192516"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Tree>
    <p:extLst>
      <p:ext uri="{BB962C8B-B14F-4D97-AF65-F5344CB8AC3E}">
        <p14:creationId xmlns:p14="http://schemas.microsoft.com/office/powerpoint/2010/main" val="29727549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atin typeface="Verdana" charset="0"/>
                <a:ea typeface="ＭＳ Ｐゴシック" charset="0"/>
                <a:cs typeface="ＭＳ Ｐゴシック" charset="0"/>
              </a:rPr>
              <a:t>Precipitation</a:t>
            </a:r>
          </a:p>
        </p:txBody>
      </p:sp>
      <p:grpSp>
        <p:nvGrpSpPr>
          <p:cNvPr id="24579" name="Group 38"/>
          <p:cNvGrpSpPr>
            <a:grpSpLocks/>
          </p:cNvGrpSpPr>
          <p:nvPr/>
        </p:nvGrpSpPr>
        <p:grpSpPr bwMode="auto">
          <a:xfrm>
            <a:off x="1557338" y="466725"/>
            <a:ext cx="5583237" cy="5643563"/>
            <a:chOff x="261850" y="381000"/>
            <a:chExt cx="5583579" cy="5643836"/>
          </a:xfrm>
        </p:grpSpPr>
        <p:sp>
          <p:nvSpPr>
            <p:cNvPr id="40" name="Freeform 39"/>
            <p:cNvSpPr>
              <a:spLocks noChangeArrowheads="1"/>
            </p:cNvSpPr>
            <p:nvPr/>
          </p:nvSpPr>
          <p:spPr bwMode="auto">
            <a:xfrm>
              <a:off x="619059" y="4646819"/>
              <a:ext cx="5210494" cy="1378017"/>
            </a:xfrm>
            <a:custGeom>
              <a:avLst/>
              <a:gdLst>
                <a:gd name="T0" fmla="*/ 32567 w 5210411"/>
                <a:gd name="T1" fmla="*/ 0 h 1378656"/>
                <a:gd name="T2" fmla="*/ 2149364 w 5210411"/>
                <a:gd name="T3" fmla="*/ 206063 h 1378656"/>
                <a:gd name="T4" fmla="*/ 2181930 w 5210411"/>
                <a:gd name="T5" fmla="*/ 271137 h 1378656"/>
                <a:gd name="T6" fmla="*/ 3093781 w 5210411"/>
                <a:gd name="T7" fmla="*/ 260291 h 1378656"/>
                <a:gd name="T8" fmla="*/ 4125042 w 5210411"/>
                <a:gd name="T9" fmla="*/ 629038 h 1378656"/>
                <a:gd name="T10" fmla="*/ 5210578 w 5210411"/>
                <a:gd name="T11" fmla="*/ 607347 h 1378656"/>
                <a:gd name="T12" fmla="*/ 5210578 w 5210411"/>
                <a:gd name="T13" fmla="*/ 1377378 h 1378656"/>
                <a:gd name="T14" fmla="*/ 10855 w 5210411"/>
                <a:gd name="T15" fmla="*/ 1366532 h 1378656"/>
                <a:gd name="T16" fmla="*/ 32567 w 5210411"/>
                <a:gd name="T17" fmla="*/ 0 h 13786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10411"/>
                <a:gd name="T28" fmla="*/ 0 h 1378656"/>
                <a:gd name="T29" fmla="*/ 5210411 w 5210411"/>
                <a:gd name="T30" fmla="*/ 1378656 h 13786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10411" h="1378656">
                  <a:moveTo>
                    <a:pt x="32565" y="0"/>
                  </a:moveTo>
                  <a:lnTo>
                    <a:pt x="2149295" y="206255"/>
                  </a:lnTo>
                  <a:lnTo>
                    <a:pt x="2181860" y="271389"/>
                  </a:lnTo>
                  <a:lnTo>
                    <a:pt x="3093682" y="260533"/>
                  </a:lnTo>
                  <a:lnTo>
                    <a:pt x="4124909" y="629622"/>
                  </a:lnTo>
                  <a:lnTo>
                    <a:pt x="5210411" y="607911"/>
                  </a:lnTo>
                  <a:lnTo>
                    <a:pt x="5210411" y="1378656"/>
                  </a:lnTo>
                  <a:lnTo>
                    <a:pt x="10855" y="1367800"/>
                  </a:lnTo>
                  <a:cubicBezTo>
                    <a:pt x="7237" y="911867"/>
                    <a:pt x="0" y="0"/>
                    <a:pt x="32565" y="0"/>
                  </a:cubicBezTo>
                  <a:close/>
                </a:path>
              </a:pathLst>
            </a:custGeom>
            <a:solidFill>
              <a:srgbClr val="3366FF">
                <a:alpha val="21176"/>
              </a:srgbClr>
            </a:solidFill>
            <a:ln w="9525">
              <a:solidFill>
                <a:srgbClr val="0000FF">
                  <a:alpha val="16078"/>
                </a:srgbClr>
              </a:solidFill>
              <a:miter lim="800000"/>
              <a:headEnd/>
              <a:tailEnd/>
            </a:ln>
            <a:effectLst>
              <a:outerShdw blurRad="63500" dist="23000" dir="5400000" rotWithShape="0">
                <a:srgbClr val="808080">
                  <a:alpha val="34998"/>
                </a:srgbClr>
              </a:outerShdw>
            </a:effectLst>
          </p:spPr>
          <p:txBody>
            <a:bodyPr anchor="ctr"/>
            <a:lstStyle/>
            <a:p>
              <a:pPr>
                <a:defRPr/>
              </a:pPr>
              <a:endParaRPr lang="en-US">
                <a:ea typeface="ＭＳ Ｐゴシック" charset="-128"/>
                <a:cs typeface="ＭＳ Ｐゴシック" charset="-128"/>
              </a:endParaRPr>
            </a:p>
          </p:txBody>
        </p:sp>
        <p:sp>
          <p:nvSpPr>
            <p:cNvPr id="41" name="Freeform 40"/>
            <p:cNvSpPr>
              <a:spLocks noChangeArrowheads="1"/>
            </p:cNvSpPr>
            <p:nvPr/>
          </p:nvSpPr>
          <p:spPr bwMode="auto">
            <a:xfrm>
              <a:off x="2779779" y="4899244"/>
              <a:ext cx="1074803" cy="344505"/>
            </a:xfrm>
            <a:custGeom>
              <a:avLst/>
              <a:gdLst>
                <a:gd name="T0" fmla="*/ 920796 w 1075123"/>
                <a:gd name="T1" fmla="*/ 19023 h 344711"/>
                <a:gd name="T2" fmla="*/ 9516 w 1075123"/>
                <a:gd name="T3" fmla="*/ 19023 h 344711"/>
                <a:gd name="T4" fmla="*/ 42061 w 1075123"/>
                <a:gd name="T5" fmla="*/ 84078 h 344711"/>
                <a:gd name="T6" fmla="*/ 52910 w 1075123"/>
                <a:gd name="T7" fmla="*/ 116605 h 344711"/>
                <a:gd name="T8" fmla="*/ 85457 w 1075123"/>
                <a:gd name="T9" fmla="*/ 138290 h 344711"/>
                <a:gd name="T10" fmla="*/ 96304 w 1075123"/>
                <a:gd name="T11" fmla="*/ 170818 h 344711"/>
                <a:gd name="T12" fmla="*/ 161396 w 1075123"/>
                <a:gd name="T13" fmla="*/ 203345 h 344711"/>
                <a:gd name="T14" fmla="*/ 226488 w 1075123"/>
                <a:gd name="T15" fmla="*/ 246715 h 344711"/>
                <a:gd name="T16" fmla="*/ 259033 w 1075123"/>
                <a:gd name="T17" fmla="*/ 268402 h 344711"/>
                <a:gd name="T18" fmla="*/ 291579 w 1075123"/>
                <a:gd name="T19" fmla="*/ 279244 h 344711"/>
                <a:gd name="T20" fmla="*/ 356671 w 1075123"/>
                <a:gd name="T21" fmla="*/ 322614 h 344711"/>
                <a:gd name="T22" fmla="*/ 389216 w 1075123"/>
                <a:gd name="T23" fmla="*/ 344299 h 344711"/>
                <a:gd name="T24" fmla="*/ 617035 w 1075123"/>
                <a:gd name="T25" fmla="*/ 333457 h 344711"/>
                <a:gd name="T26" fmla="*/ 649582 w 1075123"/>
                <a:gd name="T27" fmla="*/ 322614 h 344711"/>
                <a:gd name="T28" fmla="*/ 682127 w 1075123"/>
                <a:gd name="T29" fmla="*/ 300929 h 344711"/>
                <a:gd name="T30" fmla="*/ 736370 w 1075123"/>
                <a:gd name="T31" fmla="*/ 257559 h 344711"/>
                <a:gd name="T32" fmla="*/ 768916 w 1075123"/>
                <a:gd name="T33" fmla="*/ 225030 h 344711"/>
                <a:gd name="T34" fmla="*/ 801461 w 1075123"/>
                <a:gd name="T35" fmla="*/ 203345 h 344711"/>
                <a:gd name="T36" fmla="*/ 877402 w 1075123"/>
                <a:gd name="T37" fmla="*/ 116605 h 344711"/>
                <a:gd name="T38" fmla="*/ 899098 w 1075123"/>
                <a:gd name="T39" fmla="*/ 84078 h 344711"/>
                <a:gd name="T40" fmla="*/ 931644 w 1075123"/>
                <a:gd name="T41" fmla="*/ 62393 h 344711"/>
                <a:gd name="T42" fmla="*/ 920796 w 1075123"/>
                <a:gd name="T43" fmla="*/ 19023 h 3447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75123"/>
                <a:gd name="T67" fmla="*/ 0 h 344711"/>
                <a:gd name="T68" fmla="*/ 1075123 w 1075123"/>
                <a:gd name="T69" fmla="*/ 344711 h 34471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75123" h="344711">
                  <a:moveTo>
                    <a:pt x="921344" y="19045"/>
                  </a:moveTo>
                  <a:cubicBezTo>
                    <a:pt x="767565" y="11808"/>
                    <a:pt x="313463" y="19045"/>
                    <a:pt x="9522" y="19045"/>
                  </a:cubicBezTo>
                  <a:cubicBezTo>
                    <a:pt x="36807" y="100903"/>
                    <a:pt x="0" y="0"/>
                    <a:pt x="42087" y="84178"/>
                  </a:cubicBezTo>
                  <a:cubicBezTo>
                    <a:pt x="47204" y="94413"/>
                    <a:pt x="45794" y="107809"/>
                    <a:pt x="52942" y="116745"/>
                  </a:cubicBezTo>
                  <a:cubicBezTo>
                    <a:pt x="61092" y="126933"/>
                    <a:pt x="74652" y="131219"/>
                    <a:pt x="85507" y="138456"/>
                  </a:cubicBezTo>
                  <a:cubicBezTo>
                    <a:pt x="89125" y="149311"/>
                    <a:pt x="89214" y="162087"/>
                    <a:pt x="96362" y="171022"/>
                  </a:cubicBezTo>
                  <a:cubicBezTo>
                    <a:pt x="111667" y="190155"/>
                    <a:pt x="140037" y="196437"/>
                    <a:pt x="161492" y="203589"/>
                  </a:cubicBezTo>
                  <a:lnTo>
                    <a:pt x="226622" y="247011"/>
                  </a:lnTo>
                  <a:cubicBezTo>
                    <a:pt x="237477" y="254248"/>
                    <a:pt x="246810" y="264597"/>
                    <a:pt x="259187" y="268723"/>
                  </a:cubicBezTo>
                  <a:lnTo>
                    <a:pt x="291753" y="279578"/>
                  </a:lnTo>
                  <a:lnTo>
                    <a:pt x="356883" y="323000"/>
                  </a:lnTo>
                  <a:lnTo>
                    <a:pt x="389448" y="344711"/>
                  </a:lnTo>
                  <a:cubicBezTo>
                    <a:pt x="465433" y="341093"/>
                    <a:pt x="541595" y="340174"/>
                    <a:pt x="617403" y="333856"/>
                  </a:cubicBezTo>
                  <a:cubicBezTo>
                    <a:pt x="628806" y="332906"/>
                    <a:pt x="639734" y="328117"/>
                    <a:pt x="649968" y="323000"/>
                  </a:cubicBezTo>
                  <a:cubicBezTo>
                    <a:pt x="661637" y="317165"/>
                    <a:pt x="671678" y="308526"/>
                    <a:pt x="682533" y="301289"/>
                  </a:cubicBezTo>
                  <a:cubicBezTo>
                    <a:pt x="703640" y="237966"/>
                    <a:pt x="675071" y="293147"/>
                    <a:pt x="736808" y="257867"/>
                  </a:cubicBezTo>
                  <a:cubicBezTo>
                    <a:pt x="750137" y="250250"/>
                    <a:pt x="757580" y="235128"/>
                    <a:pt x="769374" y="225300"/>
                  </a:cubicBezTo>
                  <a:cubicBezTo>
                    <a:pt x="779396" y="216948"/>
                    <a:pt x="791084" y="210826"/>
                    <a:pt x="801939" y="203589"/>
                  </a:cubicBezTo>
                  <a:cubicBezTo>
                    <a:pt x="852596" y="127601"/>
                    <a:pt x="823649" y="152930"/>
                    <a:pt x="877924" y="116745"/>
                  </a:cubicBezTo>
                  <a:cubicBezTo>
                    <a:pt x="885161" y="105889"/>
                    <a:pt x="890409" y="93404"/>
                    <a:pt x="899634" y="84178"/>
                  </a:cubicBezTo>
                  <a:cubicBezTo>
                    <a:pt x="908859" y="74953"/>
                    <a:pt x="924049" y="72655"/>
                    <a:pt x="932199" y="62467"/>
                  </a:cubicBezTo>
                  <a:cubicBezTo>
                    <a:pt x="939347" y="53531"/>
                    <a:pt x="1075123" y="26282"/>
                    <a:pt x="921344" y="19045"/>
                  </a:cubicBezTo>
                  <a:close/>
                </a:path>
              </a:pathLst>
            </a:custGeom>
            <a:gradFill rotWithShape="1">
              <a:gsLst>
                <a:gs pos="0">
                  <a:srgbClr val="00E9A6"/>
                </a:gs>
                <a:gs pos="20000">
                  <a:srgbClr val="00E3A3"/>
                </a:gs>
                <a:gs pos="100000">
                  <a:srgbClr val="00AD7B"/>
                </a:gs>
              </a:gsLst>
              <a:lin ang="5400000"/>
            </a:gradFill>
            <a:ln w="9525">
              <a:solidFill>
                <a:srgbClr val="00CC98"/>
              </a:solidFill>
              <a:miter lim="800000"/>
              <a:headEnd/>
              <a:tailEnd/>
            </a:ln>
            <a:effectLst>
              <a:outerShdw blurRad="63500" dist="23000" dir="5400000" rotWithShape="0">
                <a:srgbClr val="808080">
                  <a:alpha val="34998"/>
                </a:srgbClr>
              </a:outerShdw>
            </a:effectLst>
          </p:spPr>
          <p:txBody>
            <a:bodyPr anchor="ctr"/>
            <a:lstStyle/>
            <a:p>
              <a:pPr>
                <a:defRPr/>
              </a:pPr>
              <a:endParaRPr lang="en-US">
                <a:ea typeface="ＭＳ Ｐゴシック" charset="-128"/>
                <a:cs typeface="ＭＳ Ｐゴシック" charset="-128"/>
              </a:endParaRPr>
            </a:p>
          </p:txBody>
        </p:sp>
        <p:sp>
          <p:nvSpPr>
            <p:cNvPr id="42" name="Freeform 41"/>
            <p:cNvSpPr>
              <a:spLocks noChangeArrowheads="1"/>
            </p:cNvSpPr>
            <p:nvPr/>
          </p:nvSpPr>
          <p:spPr bwMode="auto">
            <a:xfrm>
              <a:off x="4665845" y="5254861"/>
              <a:ext cx="1179584" cy="630268"/>
            </a:xfrm>
            <a:custGeom>
              <a:avLst/>
              <a:gdLst>
                <a:gd name="T0" fmla="*/ 1152116 w 1179931"/>
                <a:gd name="T1" fmla="*/ 540778 h 631432"/>
                <a:gd name="T2" fmla="*/ 1152116 w 1179931"/>
                <a:gd name="T3" fmla="*/ 0 h 631432"/>
                <a:gd name="T4" fmla="*/ 13009 w 1179931"/>
                <a:gd name="T5" fmla="*/ 43262 h 631432"/>
                <a:gd name="T6" fmla="*/ 34707 w 1179931"/>
                <a:gd name="T7" fmla="*/ 75709 h 631432"/>
                <a:gd name="T8" fmla="*/ 45556 w 1179931"/>
                <a:gd name="T9" fmla="*/ 108156 h 631432"/>
                <a:gd name="T10" fmla="*/ 88950 w 1179931"/>
                <a:gd name="T11" fmla="*/ 173049 h 631432"/>
                <a:gd name="T12" fmla="*/ 143193 w 1179931"/>
                <a:gd name="T13" fmla="*/ 237943 h 631432"/>
                <a:gd name="T14" fmla="*/ 186587 w 1179931"/>
                <a:gd name="T15" fmla="*/ 259574 h 631432"/>
                <a:gd name="T16" fmla="*/ 208285 w 1179931"/>
                <a:gd name="T17" fmla="*/ 281206 h 631432"/>
                <a:gd name="T18" fmla="*/ 240830 w 1179931"/>
                <a:gd name="T19" fmla="*/ 302837 h 631432"/>
                <a:gd name="T20" fmla="*/ 262528 w 1179931"/>
                <a:gd name="T21" fmla="*/ 335283 h 631432"/>
                <a:gd name="T22" fmla="*/ 295074 w 1179931"/>
                <a:gd name="T23" fmla="*/ 356914 h 631432"/>
                <a:gd name="T24" fmla="*/ 349317 w 1179931"/>
                <a:gd name="T25" fmla="*/ 389361 h 631432"/>
                <a:gd name="T26" fmla="*/ 371015 w 1179931"/>
                <a:gd name="T27" fmla="*/ 421808 h 631432"/>
                <a:gd name="T28" fmla="*/ 403560 w 1179931"/>
                <a:gd name="T29" fmla="*/ 432623 h 631432"/>
                <a:gd name="T30" fmla="*/ 490350 w 1179931"/>
                <a:gd name="T31" fmla="*/ 465070 h 631432"/>
                <a:gd name="T32" fmla="*/ 522895 w 1179931"/>
                <a:gd name="T33" fmla="*/ 497516 h 631432"/>
                <a:gd name="T34" fmla="*/ 587987 w 1179931"/>
                <a:gd name="T35" fmla="*/ 508331 h 631432"/>
                <a:gd name="T36" fmla="*/ 631381 w 1179931"/>
                <a:gd name="T37" fmla="*/ 529962 h 631432"/>
                <a:gd name="T38" fmla="*/ 739867 w 1179931"/>
                <a:gd name="T39" fmla="*/ 540778 h 631432"/>
                <a:gd name="T40" fmla="*/ 989387 w 1179931"/>
                <a:gd name="T41" fmla="*/ 529962 h 631432"/>
                <a:gd name="T42" fmla="*/ 1152116 w 1179931"/>
                <a:gd name="T43" fmla="*/ 540778 h 6314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79931"/>
                <a:gd name="T67" fmla="*/ 0 h 631432"/>
                <a:gd name="T68" fmla="*/ 1179931 w 1179931"/>
                <a:gd name="T69" fmla="*/ 631432 h 6314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79931" h="631432">
                  <a:moveTo>
                    <a:pt x="1152794" y="542778"/>
                  </a:moveTo>
                  <a:cubicBezTo>
                    <a:pt x="1179931" y="454124"/>
                    <a:pt x="1152794" y="180926"/>
                    <a:pt x="1152794" y="0"/>
                  </a:cubicBezTo>
                  <a:cubicBezTo>
                    <a:pt x="772868" y="14474"/>
                    <a:pt x="392343" y="17641"/>
                    <a:pt x="13017" y="43422"/>
                  </a:cubicBezTo>
                  <a:cubicBezTo>
                    <a:pt x="0" y="44307"/>
                    <a:pt x="28893" y="64320"/>
                    <a:pt x="34727" y="75989"/>
                  </a:cubicBezTo>
                  <a:cubicBezTo>
                    <a:pt x="39844" y="86224"/>
                    <a:pt x="40025" y="98553"/>
                    <a:pt x="45582" y="108556"/>
                  </a:cubicBezTo>
                  <a:cubicBezTo>
                    <a:pt x="58253" y="131366"/>
                    <a:pt x="74529" y="151978"/>
                    <a:pt x="89002" y="173689"/>
                  </a:cubicBezTo>
                  <a:cubicBezTo>
                    <a:pt x="106314" y="199658"/>
                    <a:pt x="116682" y="219825"/>
                    <a:pt x="143277" y="238822"/>
                  </a:cubicBezTo>
                  <a:cubicBezTo>
                    <a:pt x="156445" y="248228"/>
                    <a:pt x="172224" y="253296"/>
                    <a:pt x="186697" y="260533"/>
                  </a:cubicBezTo>
                  <a:cubicBezTo>
                    <a:pt x="193934" y="267770"/>
                    <a:pt x="200415" y="275851"/>
                    <a:pt x="208407" y="282245"/>
                  </a:cubicBezTo>
                  <a:cubicBezTo>
                    <a:pt x="218594" y="290395"/>
                    <a:pt x="231747" y="294731"/>
                    <a:pt x="240972" y="303956"/>
                  </a:cubicBezTo>
                  <a:cubicBezTo>
                    <a:pt x="250197" y="313181"/>
                    <a:pt x="253457" y="327297"/>
                    <a:pt x="262682" y="336522"/>
                  </a:cubicBezTo>
                  <a:cubicBezTo>
                    <a:pt x="271907" y="345747"/>
                    <a:pt x="285061" y="350083"/>
                    <a:pt x="295248" y="358233"/>
                  </a:cubicBezTo>
                  <a:cubicBezTo>
                    <a:pt x="337822" y="392294"/>
                    <a:pt x="292968" y="371948"/>
                    <a:pt x="349523" y="390800"/>
                  </a:cubicBezTo>
                  <a:cubicBezTo>
                    <a:pt x="356760" y="401656"/>
                    <a:pt x="361045" y="415217"/>
                    <a:pt x="371233" y="423367"/>
                  </a:cubicBezTo>
                  <a:cubicBezTo>
                    <a:pt x="380168" y="430515"/>
                    <a:pt x="393084" y="430204"/>
                    <a:pt x="403798" y="434222"/>
                  </a:cubicBezTo>
                  <a:cubicBezTo>
                    <a:pt x="507636" y="473164"/>
                    <a:pt x="416722" y="442150"/>
                    <a:pt x="490638" y="466789"/>
                  </a:cubicBezTo>
                  <a:cubicBezTo>
                    <a:pt x="501493" y="477645"/>
                    <a:pt x="509174" y="493121"/>
                    <a:pt x="523203" y="499356"/>
                  </a:cubicBezTo>
                  <a:cubicBezTo>
                    <a:pt x="543315" y="508295"/>
                    <a:pt x="567252" y="503886"/>
                    <a:pt x="588333" y="510211"/>
                  </a:cubicBezTo>
                  <a:cubicBezTo>
                    <a:pt x="603832" y="514861"/>
                    <a:pt x="617280" y="524685"/>
                    <a:pt x="631753" y="531922"/>
                  </a:cubicBezTo>
                  <a:cubicBezTo>
                    <a:pt x="676023" y="576196"/>
                    <a:pt x="637796" y="549392"/>
                    <a:pt x="740303" y="542778"/>
                  </a:cubicBezTo>
                  <a:cubicBezTo>
                    <a:pt x="823431" y="537414"/>
                    <a:pt x="906747" y="535541"/>
                    <a:pt x="989969" y="531922"/>
                  </a:cubicBezTo>
                  <a:cubicBezTo>
                    <a:pt x="1145521" y="554146"/>
                    <a:pt x="1125657" y="631432"/>
                    <a:pt x="1152794" y="542778"/>
                  </a:cubicBezTo>
                  <a:close/>
                </a:path>
              </a:pathLst>
            </a:custGeom>
            <a:gradFill rotWithShape="1">
              <a:gsLst>
                <a:gs pos="0">
                  <a:srgbClr val="00E9A6"/>
                </a:gs>
                <a:gs pos="20000">
                  <a:srgbClr val="00E3A3"/>
                </a:gs>
                <a:gs pos="100000">
                  <a:srgbClr val="00AD7B"/>
                </a:gs>
              </a:gsLst>
              <a:lin ang="5400000"/>
            </a:gradFill>
            <a:ln w="9525">
              <a:solidFill>
                <a:srgbClr val="00CC98"/>
              </a:solidFill>
              <a:miter lim="800000"/>
              <a:headEnd/>
              <a:tailEnd/>
            </a:ln>
            <a:effectLst>
              <a:outerShdw blurRad="63500" dist="23000" dir="5400000" rotWithShape="0">
                <a:srgbClr val="808080">
                  <a:alpha val="34998"/>
                </a:srgbClr>
              </a:outerShdw>
            </a:effectLst>
          </p:spPr>
          <p:txBody>
            <a:bodyPr anchor="ctr"/>
            <a:lstStyle/>
            <a:p>
              <a:pPr>
                <a:defRPr/>
              </a:pPr>
              <a:endParaRPr lang="en-US">
                <a:ea typeface="ＭＳ Ｐゴシック" charset="-128"/>
                <a:cs typeface="ＭＳ Ｐゴシック" charset="-128"/>
              </a:endParaRPr>
            </a:p>
          </p:txBody>
        </p:sp>
        <p:sp>
          <p:nvSpPr>
            <p:cNvPr id="43" name="Freeform 42"/>
            <p:cNvSpPr>
              <a:spLocks noChangeArrowheads="1"/>
            </p:cNvSpPr>
            <p:nvPr/>
          </p:nvSpPr>
          <p:spPr bwMode="auto">
            <a:xfrm>
              <a:off x="650811" y="4342005"/>
              <a:ext cx="5178742" cy="1489147"/>
            </a:xfrm>
            <a:custGeom>
              <a:avLst/>
              <a:gdLst>
                <a:gd name="T0" fmla="*/ 0 w 5177846"/>
                <a:gd name="T1" fmla="*/ 0 h 1488841"/>
                <a:gd name="T2" fmla="*/ 152023 w 5177846"/>
                <a:gd name="T3" fmla="*/ 21719 h 1488841"/>
                <a:gd name="T4" fmla="*/ 380058 w 5177846"/>
                <a:gd name="T5" fmla="*/ 43440 h 1488841"/>
                <a:gd name="T6" fmla="*/ 673245 w 5177846"/>
                <a:gd name="T7" fmla="*/ 76021 h 1488841"/>
                <a:gd name="T8" fmla="*/ 825268 w 5177846"/>
                <a:gd name="T9" fmla="*/ 97740 h 1488841"/>
                <a:gd name="T10" fmla="*/ 1107597 w 5177846"/>
                <a:gd name="T11" fmla="*/ 119461 h 1488841"/>
                <a:gd name="T12" fmla="*/ 1172749 w 5177846"/>
                <a:gd name="T13" fmla="*/ 130321 h 1488841"/>
                <a:gd name="T14" fmla="*/ 1205326 w 5177846"/>
                <a:gd name="T15" fmla="*/ 141180 h 1488841"/>
                <a:gd name="T16" fmla="*/ 1324772 w 5177846"/>
                <a:gd name="T17" fmla="*/ 162899 h 1488841"/>
                <a:gd name="T18" fmla="*/ 1552807 w 5177846"/>
                <a:gd name="T19" fmla="*/ 184621 h 1488841"/>
                <a:gd name="T20" fmla="*/ 1704829 w 5177846"/>
                <a:gd name="T21" fmla="*/ 249780 h 1488841"/>
                <a:gd name="T22" fmla="*/ 1878570 w 5177846"/>
                <a:gd name="T23" fmla="*/ 282361 h 1488841"/>
                <a:gd name="T24" fmla="*/ 1932863 w 5177846"/>
                <a:gd name="T25" fmla="*/ 304081 h 1488841"/>
                <a:gd name="T26" fmla="*/ 1954582 w 5177846"/>
                <a:gd name="T27" fmla="*/ 325801 h 1488841"/>
                <a:gd name="T28" fmla="*/ 1987158 w 5177846"/>
                <a:gd name="T29" fmla="*/ 336660 h 1488841"/>
                <a:gd name="T30" fmla="*/ 2041452 w 5177846"/>
                <a:gd name="T31" fmla="*/ 380101 h 1488841"/>
                <a:gd name="T32" fmla="*/ 2084887 w 5177846"/>
                <a:gd name="T33" fmla="*/ 445260 h 1488841"/>
                <a:gd name="T34" fmla="*/ 2117463 w 5177846"/>
                <a:gd name="T35" fmla="*/ 510421 h 1488841"/>
                <a:gd name="T36" fmla="*/ 2160899 w 5177846"/>
                <a:gd name="T37" fmla="*/ 619021 h 1488841"/>
                <a:gd name="T38" fmla="*/ 2193475 w 5177846"/>
                <a:gd name="T39" fmla="*/ 651602 h 1488841"/>
                <a:gd name="T40" fmla="*/ 2215192 w 5177846"/>
                <a:gd name="T41" fmla="*/ 684182 h 1488841"/>
                <a:gd name="T42" fmla="*/ 2226050 w 5177846"/>
                <a:gd name="T43" fmla="*/ 716761 h 1488841"/>
                <a:gd name="T44" fmla="*/ 2269486 w 5177846"/>
                <a:gd name="T45" fmla="*/ 749342 h 1488841"/>
                <a:gd name="T46" fmla="*/ 2345497 w 5177846"/>
                <a:gd name="T47" fmla="*/ 792782 h 1488841"/>
                <a:gd name="T48" fmla="*/ 2410650 w 5177846"/>
                <a:gd name="T49" fmla="*/ 825363 h 1488841"/>
                <a:gd name="T50" fmla="*/ 2508379 w 5177846"/>
                <a:gd name="T51" fmla="*/ 868801 h 1488841"/>
                <a:gd name="T52" fmla="*/ 2540957 w 5177846"/>
                <a:gd name="T53" fmla="*/ 890522 h 1488841"/>
                <a:gd name="T54" fmla="*/ 2660401 w 5177846"/>
                <a:gd name="T55" fmla="*/ 901381 h 1488841"/>
                <a:gd name="T56" fmla="*/ 2758130 w 5177846"/>
                <a:gd name="T57" fmla="*/ 879662 h 1488841"/>
                <a:gd name="T58" fmla="*/ 2790708 w 5177846"/>
                <a:gd name="T59" fmla="*/ 868801 h 1488841"/>
                <a:gd name="T60" fmla="*/ 2855859 w 5177846"/>
                <a:gd name="T61" fmla="*/ 814501 h 1488841"/>
                <a:gd name="T62" fmla="*/ 2888437 w 5177846"/>
                <a:gd name="T63" fmla="*/ 792782 h 1488841"/>
                <a:gd name="T64" fmla="*/ 2931872 w 5177846"/>
                <a:gd name="T65" fmla="*/ 749342 h 1488841"/>
                <a:gd name="T66" fmla="*/ 2975308 w 5177846"/>
                <a:gd name="T67" fmla="*/ 695042 h 1488841"/>
                <a:gd name="T68" fmla="*/ 3040459 w 5177846"/>
                <a:gd name="T69" fmla="*/ 629880 h 1488841"/>
                <a:gd name="T70" fmla="*/ 3051319 w 5177846"/>
                <a:gd name="T71" fmla="*/ 597302 h 1488841"/>
                <a:gd name="T72" fmla="*/ 3083895 w 5177846"/>
                <a:gd name="T73" fmla="*/ 586441 h 1488841"/>
                <a:gd name="T74" fmla="*/ 3116470 w 5177846"/>
                <a:gd name="T75" fmla="*/ 564721 h 1488841"/>
                <a:gd name="T76" fmla="*/ 3387941 w 5177846"/>
                <a:gd name="T77" fmla="*/ 553862 h 1488841"/>
                <a:gd name="T78" fmla="*/ 3409659 w 5177846"/>
                <a:gd name="T79" fmla="*/ 532140 h 1488841"/>
                <a:gd name="T80" fmla="*/ 3615975 w 5177846"/>
                <a:gd name="T81" fmla="*/ 532140 h 1488841"/>
                <a:gd name="T82" fmla="*/ 3702846 w 5177846"/>
                <a:gd name="T83" fmla="*/ 553862 h 1488841"/>
                <a:gd name="T84" fmla="*/ 3822290 w 5177846"/>
                <a:gd name="T85" fmla="*/ 629880 h 1488841"/>
                <a:gd name="T86" fmla="*/ 3844010 w 5177846"/>
                <a:gd name="T87" fmla="*/ 651602 h 1488841"/>
                <a:gd name="T88" fmla="*/ 3898303 w 5177846"/>
                <a:gd name="T89" fmla="*/ 738482 h 1488841"/>
                <a:gd name="T90" fmla="*/ 3930879 w 5177846"/>
                <a:gd name="T91" fmla="*/ 760201 h 1488841"/>
                <a:gd name="T92" fmla="*/ 3963457 w 5177846"/>
                <a:gd name="T93" fmla="*/ 847082 h 1488841"/>
                <a:gd name="T94" fmla="*/ 3996032 w 5177846"/>
                <a:gd name="T95" fmla="*/ 868801 h 1488841"/>
                <a:gd name="T96" fmla="*/ 4028608 w 5177846"/>
                <a:gd name="T97" fmla="*/ 944822 h 1488841"/>
                <a:gd name="T98" fmla="*/ 4093761 w 5177846"/>
                <a:gd name="T99" fmla="*/ 1042562 h 1488841"/>
                <a:gd name="T100" fmla="*/ 4137197 w 5177846"/>
                <a:gd name="T101" fmla="*/ 1107723 h 1488841"/>
                <a:gd name="T102" fmla="*/ 4158913 w 5177846"/>
                <a:gd name="T103" fmla="*/ 1140302 h 1488841"/>
                <a:gd name="T104" fmla="*/ 4202349 w 5177846"/>
                <a:gd name="T105" fmla="*/ 1183742 h 1488841"/>
                <a:gd name="T106" fmla="*/ 4245785 w 5177846"/>
                <a:gd name="T107" fmla="*/ 1238042 h 1488841"/>
                <a:gd name="T108" fmla="*/ 4321798 w 5177846"/>
                <a:gd name="T109" fmla="*/ 1292344 h 1488841"/>
                <a:gd name="T110" fmla="*/ 4365229 w 5177846"/>
                <a:gd name="T111" fmla="*/ 1314063 h 1488841"/>
                <a:gd name="T112" fmla="*/ 4408665 w 5177846"/>
                <a:gd name="T113" fmla="*/ 1346643 h 1488841"/>
                <a:gd name="T114" fmla="*/ 4452100 w 5177846"/>
                <a:gd name="T115" fmla="*/ 1357503 h 1488841"/>
                <a:gd name="T116" fmla="*/ 4517252 w 5177846"/>
                <a:gd name="T117" fmla="*/ 1379222 h 1488841"/>
                <a:gd name="T118" fmla="*/ 4582407 w 5177846"/>
                <a:gd name="T119" fmla="*/ 1422662 h 1488841"/>
                <a:gd name="T120" fmla="*/ 4625842 w 5177846"/>
                <a:gd name="T121" fmla="*/ 1433524 h 1488841"/>
                <a:gd name="T122" fmla="*/ 5179638 w 5177846"/>
                <a:gd name="T123" fmla="*/ 1466103 h 14888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177846"/>
                <a:gd name="T187" fmla="*/ 0 h 1488841"/>
                <a:gd name="T188" fmla="*/ 5177846 w 5177846"/>
                <a:gd name="T189" fmla="*/ 1488841 h 14888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177846" h="1488841">
                  <a:moveTo>
                    <a:pt x="0" y="0"/>
                  </a:moveTo>
                  <a:cubicBezTo>
                    <a:pt x="50657" y="7237"/>
                    <a:pt x="100950" y="17786"/>
                    <a:pt x="151971" y="21711"/>
                  </a:cubicBezTo>
                  <a:cubicBezTo>
                    <a:pt x="322172" y="34805"/>
                    <a:pt x="246273" y="26715"/>
                    <a:pt x="379926" y="43422"/>
                  </a:cubicBezTo>
                  <a:cubicBezTo>
                    <a:pt x="528831" y="93059"/>
                    <a:pt x="383611" y="51182"/>
                    <a:pt x="673012" y="75989"/>
                  </a:cubicBezTo>
                  <a:cubicBezTo>
                    <a:pt x="723996" y="80359"/>
                    <a:pt x="773962" y="93775"/>
                    <a:pt x="824982" y="97700"/>
                  </a:cubicBezTo>
                  <a:lnTo>
                    <a:pt x="1107213" y="119411"/>
                  </a:lnTo>
                  <a:cubicBezTo>
                    <a:pt x="1128923" y="123030"/>
                    <a:pt x="1150858" y="125492"/>
                    <a:pt x="1172343" y="130267"/>
                  </a:cubicBezTo>
                  <a:cubicBezTo>
                    <a:pt x="1183513" y="132749"/>
                    <a:pt x="1193807" y="138347"/>
                    <a:pt x="1204908" y="141122"/>
                  </a:cubicBezTo>
                  <a:cubicBezTo>
                    <a:pt x="1228308" y="146972"/>
                    <a:pt x="1303562" y="160066"/>
                    <a:pt x="1324313" y="162833"/>
                  </a:cubicBezTo>
                  <a:cubicBezTo>
                    <a:pt x="1402656" y="173279"/>
                    <a:pt x="1472674" y="177912"/>
                    <a:pt x="1552269" y="184545"/>
                  </a:cubicBezTo>
                  <a:cubicBezTo>
                    <a:pt x="1591813" y="204318"/>
                    <a:pt x="1656323" y="241692"/>
                    <a:pt x="1704239" y="249678"/>
                  </a:cubicBezTo>
                  <a:cubicBezTo>
                    <a:pt x="1722171" y="252667"/>
                    <a:pt x="1834852" y="267889"/>
                    <a:pt x="1877919" y="282245"/>
                  </a:cubicBezTo>
                  <a:cubicBezTo>
                    <a:pt x="1896404" y="288407"/>
                    <a:pt x="1914102" y="296719"/>
                    <a:pt x="1932194" y="303956"/>
                  </a:cubicBezTo>
                  <a:cubicBezTo>
                    <a:pt x="1939431" y="311193"/>
                    <a:pt x="1945129" y="320401"/>
                    <a:pt x="1953905" y="325667"/>
                  </a:cubicBezTo>
                  <a:cubicBezTo>
                    <a:pt x="1963717" y="331554"/>
                    <a:pt x="1976236" y="331405"/>
                    <a:pt x="1986470" y="336522"/>
                  </a:cubicBezTo>
                  <a:cubicBezTo>
                    <a:pt x="2003563" y="345069"/>
                    <a:pt x="2028628" y="363788"/>
                    <a:pt x="2040745" y="379945"/>
                  </a:cubicBezTo>
                  <a:cubicBezTo>
                    <a:pt x="2056400" y="400820"/>
                    <a:pt x="2075914" y="420324"/>
                    <a:pt x="2084165" y="445078"/>
                  </a:cubicBezTo>
                  <a:cubicBezTo>
                    <a:pt x="2099145" y="490022"/>
                    <a:pt x="2088673" y="468124"/>
                    <a:pt x="2116730" y="510211"/>
                  </a:cubicBezTo>
                  <a:cubicBezTo>
                    <a:pt x="2126616" y="539872"/>
                    <a:pt x="2140184" y="590814"/>
                    <a:pt x="2160150" y="618767"/>
                  </a:cubicBezTo>
                  <a:cubicBezTo>
                    <a:pt x="2169073" y="631259"/>
                    <a:pt x="2182887" y="639540"/>
                    <a:pt x="2192715" y="651334"/>
                  </a:cubicBezTo>
                  <a:cubicBezTo>
                    <a:pt x="2201067" y="661357"/>
                    <a:pt x="2207188" y="673045"/>
                    <a:pt x="2214425" y="683900"/>
                  </a:cubicBezTo>
                  <a:cubicBezTo>
                    <a:pt x="2218043" y="694756"/>
                    <a:pt x="2217955" y="707676"/>
                    <a:pt x="2225280" y="716467"/>
                  </a:cubicBezTo>
                  <a:cubicBezTo>
                    <a:pt x="2236862" y="730366"/>
                    <a:pt x="2253978" y="738518"/>
                    <a:pt x="2268700" y="749034"/>
                  </a:cubicBezTo>
                  <a:cubicBezTo>
                    <a:pt x="2321591" y="786815"/>
                    <a:pt x="2281085" y="756112"/>
                    <a:pt x="2344685" y="792456"/>
                  </a:cubicBezTo>
                  <a:cubicBezTo>
                    <a:pt x="2403606" y="826127"/>
                    <a:pt x="2350108" y="805119"/>
                    <a:pt x="2409815" y="825023"/>
                  </a:cubicBezTo>
                  <a:cubicBezTo>
                    <a:pt x="2471943" y="887151"/>
                    <a:pt x="2407169" y="834996"/>
                    <a:pt x="2507511" y="868445"/>
                  </a:cubicBezTo>
                  <a:cubicBezTo>
                    <a:pt x="2519888" y="872571"/>
                    <a:pt x="2527319" y="887422"/>
                    <a:pt x="2540076" y="890156"/>
                  </a:cubicBezTo>
                  <a:cubicBezTo>
                    <a:pt x="2579155" y="898530"/>
                    <a:pt x="2619679" y="897393"/>
                    <a:pt x="2659481" y="901011"/>
                  </a:cubicBezTo>
                  <a:cubicBezTo>
                    <a:pt x="2692046" y="893774"/>
                    <a:pt x="2724813" y="887391"/>
                    <a:pt x="2757176" y="879300"/>
                  </a:cubicBezTo>
                  <a:cubicBezTo>
                    <a:pt x="2768277" y="876525"/>
                    <a:pt x="2779507" y="873562"/>
                    <a:pt x="2789741" y="868445"/>
                  </a:cubicBezTo>
                  <a:cubicBezTo>
                    <a:pt x="2830167" y="848231"/>
                    <a:pt x="2818861" y="844177"/>
                    <a:pt x="2854871" y="814167"/>
                  </a:cubicBezTo>
                  <a:cubicBezTo>
                    <a:pt x="2864893" y="805815"/>
                    <a:pt x="2876581" y="799693"/>
                    <a:pt x="2887436" y="792456"/>
                  </a:cubicBezTo>
                  <a:cubicBezTo>
                    <a:pt x="2906736" y="734557"/>
                    <a:pt x="2882611" y="777983"/>
                    <a:pt x="2930857" y="749034"/>
                  </a:cubicBezTo>
                  <a:cubicBezTo>
                    <a:pt x="2953565" y="735408"/>
                    <a:pt x="2957376" y="713770"/>
                    <a:pt x="2974277" y="694756"/>
                  </a:cubicBezTo>
                  <a:cubicBezTo>
                    <a:pt x="2994675" y="671807"/>
                    <a:pt x="3039407" y="629622"/>
                    <a:pt x="3039407" y="629622"/>
                  </a:cubicBezTo>
                  <a:cubicBezTo>
                    <a:pt x="3043025" y="618767"/>
                    <a:pt x="3042171" y="605147"/>
                    <a:pt x="3050262" y="597056"/>
                  </a:cubicBezTo>
                  <a:cubicBezTo>
                    <a:pt x="3058353" y="588965"/>
                    <a:pt x="3072593" y="591317"/>
                    <a:pt x="3082827" y="586200"/>
                  </a:cubicBezTo>
                  <a:cubicBezTo>
                    <a:pt x="3094496" y="580365"/>
                    <a:pt x="3102420" y="565879"/>
                    <a:pt x="3115392" y="564489"/>
                  </a:cubicBezTo>
                  <a:cubicBezTo>
                    <a:pt x="3205408" y="554844"/>
                    <a:pt x="3296309" y="557252"/>
                    <a:pt x="3386768" y="553634"/>
                  </a:cubicBezTo>
                  <a:cubicBezTo>
                    <a:pt x="3394005" y="546397"/>
                    <a:pt x="3399071" y="535954"/>
                    <a:pt x="3408478" y="531922"/>
                  </a:cubicBezTo>
                  <a:cubicBezTo>
                    <a:pt x="3464973" y="507709"/>
                    <a:pt x="3575319" y="529107"/>
                    <a:pt x="3614723" y="531922"/>
                  </a:cubicBezTo>
                  <a:cubicBezTo>
                    <a:pt x="3643670" y="539159"/>
                    <a:pt x="3677693" y="535731"/>
                    <a:pt x="3701563" y="553634"/>
                  </a:cubicBezTo>
                  <a:cubicBezTo>
                    <a:pt x="3797557" y="625633"/>
                    <a:pt x="3754076" y="607325"/>
                    <a:pt x="3820968" y="629622"/>
                  </a:cubicBezTo>
                  <a:cubicBezTo>
                    <a:pt x="3828205" y="636859"/>
                    <a:pt x="3837002" y="642818"/>
                    <a:pt x="3842679" y="651334"/>
                  </a:cubicBezTo>
                  <a:cubicBezTo>
                    <a:pt x="3877074" y="702928"/>
                    <a:pt x="3849544" y="690766"/>
                    <a:pt x="3896954" y="738178"/>
                  </a:cubicBezTo>
                  <a:cubicBezTo>
                    <a:pt x="3906179" y="747403"/>
                    <a:pt x="3918664" y="752652"/>
                    <a:pt x="3929519" y="759889"/>
                  </a:cubicBezTo>
                  <a:cubicBezTo>
                    <a:pt x="3936056" y="779500"/>
                    <a:pt x="3953971" y="835376"/>
                    <a:pt x="3962084" y="846734"/>
                  </a:cubicBezTo>
                  <a:cubicBezTo>
                    <a:pt x="3969667" y="857350"/>
                    <a:pt x="3983794" y="861208"/>
                    <a:pt x="3994649" y="868445"/>
                  </a:cubicBezTo>
                  <a:cubicBezTo>
                    <a:pt x="4017241" y="958815"/>
                    <a:pt x="3989732" y="869466"/>
                    <a:pt x="4027214" y="944434"/>
                  </a:cubicBezTo>
                  <a:cubicBezTo>
                    <a:pt x="4074344" y="1038699"/>
                    <a:pt x="4032388" y="1002161"/>
                    <a:pt x="4092344" y="1042134"/>
                  </a:cubicBezTo>
                  <a:lnTo>
                    <a:pt x="4135764" y="1107267"/>
                  </a:lnTo>
                  <a:cubicBezTo>
                    <a:pt x="4143001" y="1118123"/>
                    <a:pt x="4148249" y="1130608"/>
                    <a:pt x="4157474" y="1139834"/>
                  </a:cubicBezTo>
                  <a:cubicBezTo>
                    <a:pt x="4171947" y="1154308"/>
                    <a:pt x="4187296" y="1167957"/>
                    <a:pt x="4200894" y="1183256"/>
                  </a:cubicBezTo>
                  <a:cubicBezTo>
                    <a:pt x="4216286" y="1200573"/>
                    <a:pt x="4227931" y="1221150"/>
                    <a:pt x="4244314" y="1237534"/>
                  </a:cubicBezTo>
                  <a:cubicBezTo>
                    <a:pt x="4252078" y="1245298"/>
                    <a:pt x="4305921" y="1283595"/>
                    <a:pt x="4320300" y="1291812"/>
                  </a:cubicBezTo>
                  <a:cubicBezTo>
                    <a:pt x="4334350" y="1299841"/>
                    <a:pt x="4349998" y="1304946"/>
                    <a:pt x="4363720" y="1313523"/>
                  </a:cubicBezTo>
                  <a:cubicBezTo>
                    <a:pt x="4379062" y="1323112"/>
                    <a:pt x="4390958" y="1337998"/>
                    <a:pt x="4407140" y="1346089"/>
                  </a:cubicBezTo>
                  <a:cubicBezTo>
                    <a:pt x="4420484" y="1352761"/>
                    <a:pt x="4436270" y="1352658"/>
                    <a:pt x="4450560" y="1356945"/>
                  </a:cubicBezTo>
                  <a:cubicBezTo>
                    <a:pt x="4472479" y="1363521"/>
                    <a:pt x="4515690" y="1378656"/>
                    <a:pt x="4515690" y="1378656"/>
                  </a:cubicBezTo>
                  <a:cubicBezTo>
                    <a:pt x="4537400" y="1393130"/>
                    <a:pt x="4555507" y="1415749"/>
                    <a:pt x="4580820" y="1422078"/>
                  </a:cubicBezTo>
                  <a:cubicBezTo>
                    <a:pt x="4595293" y="1425697"/>
                    <a:pt x="4609611" y="1430008"/>
                    <a:pt x="4624240" y="1432934"/>
                  </a:cubicBezTo>
                  <a:cubicBezTo>
                    <a:pt x="4903756" y="1488841"/>
                    <a:pt x="4779088" y="1465501"/>
                    <a:pt x="5177846" y="1465501"/>
                  </a:cubicBezTo>
                </a:path>
              </a:pathLst>
            </a:custGeom>
            <a:noFill/>
            <a:ln w="50800">
              <a:solidFill>
                <a:schemeClr val="tx1"/>
              </a:solidFill>
              <a:miter lim="800000"/>
              <a:headEnd/>
              <a:tailEnd/>
            </a:ln>
            <a:effectLst>
              <a:outerShdw blurRad="63500" dist="20000" dir="5400000" rotWithShape="0">
                <a:srgbClr val="808080">
                  <a:alpha val="37999"/>
                </a:srgbClr>
              </a:outerShdw>
            </a:effectLst>
          </p:spPr>
          <p:txBody>
            <a:bodyPr anchor="ctr"/>
            <a:lstStyle/>
            <a:p>
              <a:pPr>
                <a:defRPr/>
              </a:pPr>
              <a:endParaRPr lang="en-US">
                <a:ea typeface="ＭＳ Ｐゴシック" charset="-128"/>
                <a:cs typeface="ＭＳ Ｐゴシック" charset="-128"/>
              </a:endParaRPr>
            </a:p>
          </p:txBody>
        </p:sp>
        <p:sp>
          <p:nvSpPr>
            <p:cNvPr id="44" name="Freeform 43"/>
            <p:cNvSpPr>
              <a:spLocks noChangeArrowheads="1"/>
            </p:cNvSpPr>
            <p:nvPr/>
          </p:nvSpPr>
          <p:spPr bwMode="auto">
            <a:xfrm>
              <a:off x="3649783" y="2373409"/>
              <a:ext cx="1814623" cy="852528"/>
            </a:xfrm>
            <a:custGeom>
              <a:avLst/>
              <a:gdLst>
                <a:gd name="T0" fmla="*/ 857446 w 1814836"/>
                <a:gd name="T1" fmla="*/ 4061 h 852353"/>
                <a:gd name="T2" fmla="*/ 781470 w 1814836"/>
                <a:gd name="T3" fmla="*/ 4061 h 852353"/>
                <a:gd name="T4" fmla="*/ 379881 w 1814836"/>
                <a:gd name="T5" fmla="*/ 14918 h 852353"/>
                <a:gd name="T6" fmla="*/ 314759 w 1814836"/>
                <a:gd name="T7" fmla="*/ 36634 h 852353"/>
                <a:gd name="T8" fmla="*/ 282198 w 1814836"/>
                <a:gd name="T9" fmla="*/ 58349 h 852353"/>
                <a:gd name="T10" fmla="*/ 217076 w 1814836"/>
                <a:gd name="T11" fmla="*/ 90923 h 852353"/>
                <a:gd name="T12" fmla="*/ 206222 w 1814836"/>
                <a:gd name="T13" fmla="*/ 123496 h 852353"/>
                <a:gd name="T14" fmla="*/ 173661 w 1814836"/>
                <a:gd name="T15" fmla="*/ 145212 h 852353"/>
                <a:gd name="T16" fmla="*/ 141098 w 1814836"/>
                <a:gd name="T17" fmla="*/ 177785 h 852353"/>
                <a:gd name="T18" fmla="*/ 97684 w 1814836"/>
                <a:gd name="T19" fmla="*/ 210358 h 852353"/>
                <a:gd name="T20" fmla="*/ 75976 w 1814836"/>
                <a:gd name="T21" fmla="*/ 242932 h 852353"/>
                <a:gd name="T22" fmla="*/ 43415 w 1814836"/>
                <a:gd name="T23" fmla="*/ 416657 h 852353"/>
                <a:gd name="T24" fmla="*/ 10854 w 1814836"/>
                <a:gd name="T25" fmla="*/ 536092 h 852353"/>
                <a:gd name="T26" fmla="*/ 0 w 1814836"/>
                <a:gd name="T27" fmla="*/ 579523 h 852353"/>
                <a:gd name="T28" fmla="*/ 21707 w 1814836"/>
                <a:gd name="T29" fmla="*/ 731532 h 852353"/>
                <a:gd name="T30" fmla="*/ 43415 w 1814836"/>
                <a:gd name="T31" fmla="*/ 764106 h 852353"/>
                <a:gd name="T32" fmla="*/ 195368 w 1814836"/>
                <a:gd name="T33" fmla="*/ 829252 h 852353"/>
                <a:gd name="T34" fmla="*/ 282198 w 1814836"/>
                <a:gd name="T35" fmla="*/ 850968 h 852353"/>
                <a:gd name="T36" fmla="*/ 499272 w 1814836"/>
                <a:gd name="T37" fmla="*/ 840110 h 852353"/>
                <a:gd name="T38" fmla="*/ 531834 w 1814836"/>
                <a:gd name="T39" fmla="*/ 807537 h 852353"/>
                <a:gd name="T40" fmla="*/ 575248 w 1814836"/>
                <a:gd name="T41" fmla="*/ 774963 h 852353"/>
                <a:gd name="T42" fmla="*/ 803178 w 1814836"/>
                <a:gd name="T43" fmla="*/ 742390 h 852353"/>
                <a:gd name="T44" fmla="*/ 1324158 w 1814836"/>
                <a:gd name="T45" fmla="*/ 698958 h 852353"/>
                <a:gd name="T46" fmla="*/ 1378426 w 1814836"/>
                <a:gd name="T47" fmla="*/ 666386 h 852353"/>
                <a:gd name="T48" fmla="*/ 1530378 w 1814836"/>
                <a:gd name="T49" fmla="*/ 633812 h 852353"/>
                <a:gd name="T50" fmla="*/ 1801723 w 1814836"/>
                <a:gd name="T51" fmla="*/ 536092 h 852353"/>
                <a:gd name="T52" fmla="*/ 1812576 w 1814836"/>
                <a:gd name="T53" fmla="*/ 503518 h 852353"/>
                <a:gd name="T54" fmla="*/ 1747454 w 1814836"/>
                <a:gd name="T55" fmla="*/ 351510 h 852353"/>
                <a:gd name="T56" fmla="*/ 1704039 w 1814836"/>
                <a:gd name="T57" fmla="*/ 297221 h 852353"/>
                <a:gd name="T58" fmla="*/ 1660624 w 1814836"/>
                <a:gd name="T59" fmla="*/ 188643 h 852353"/>
                <a:gd name="T60" fmla="*/ 1628063 w 1814836"/>
                <a:gd name="T61" fmla="*/ 101781 h 852353"/>
                <a:gd name="T62" fmla="*/ 1519525 w 1814836"/>
                <a:gd name="T63" fmla="*/ 58349 h 852353"/>
                <a:gd name="T64" fmla="*/ 1356719 w 1814836"/>
                <a:gd name="T65" fmla="*/ 47492 h 852353"/>
                <a:gd name="T66" fmla="*/ 933422 w 1814836"/>
                <a:gd name="T67" fmla="*/ 36634 h 852353"/>
                <a:gd name="T68" fmla="*/ 890008 w 1814836"/>
                <a:gd name="T69" fmla="*/ 25776 h 852353"/>
                <a:gd name="T70" fmla="*/ 857446 w 1814836"/>
                <a:gd name="T71" fmla="*/ 4061 h 8523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14836"/>
                <a:gd name="T109" fmla="*/ 0 h 852353"/>
                <a:gd name="T110" fmla="*/ 1814836 w 1814836"/>
                <a:gd name="T111" fmla="*/ 852353 h 8523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14836" h="852353">
                  <a:moveTo>
                    <a:pt x="857547" y="4060"/>
                  </a:moveTo>
                  <a:cubicBezTo>
                    <a:pt x="839455" y="442"/>
                    <a:pt x="864793" y="0"/>
                    <a:pt x="781562" y="4060"/>
                  </a:cubicBezTo>
                  <a:cubicBezTo>
                    <a:pt x="647794" y="10586"/>
                    <a:pt x="513805" y="11297"/>
                    <a:pt x="379926" y="14915"/>
                  </a:cubicBezTo>
                  <a:cubicBezTo>
                    <a:pt x="358216" y="22152"/>
                    <a:pt x="333837" y="23932"/>
                    <a:pt x="314796" y="36626"/>
                  </a:cubicBezTo>
                  <a:cubicBezTo>
                    <a:pt x="303941" y="43863"/>
                    <a:pt x="293900" y="52502"/>
                    <a:pt x="282231" y="58337"/>
                  </a:cubicBezTo>
                  <a:cubicBezTo>
                    <a:pt x="192348" y="103281"/>
                    <a:pt x="310428" y="28683"/>
                    <a:pt x="217101" y="90904"/>
                  </a:cubicBezTo>
                  <a:cubicBezTo>
                    <a:pt x="213483" y="101760"/>
                    <a:pt x="213394" y="114535"/>
                    <a:pt x="206246" y="123471"/>
                  </a:cubicBezTo>
                  <a:cubicBezTo>
                    <a:pt x="198096" y="133659"/>
                    <a:pt x="183703" y="136830"/>
                    <a:pt x="173681" y="145182"/>
                  </a:cubicBezTo>
                  <a:cubicBezTo>
                    <a:pt x="161887" y="155010"/>
                    <a:pt x="152771" y="167758"/>
                    <a:pt x="141115" y="177749"/>
                  </a:cubicBezTo>
                  <a:cubicBezTo>
                    <a:pt x="127379" y="189523"/>
                    <a:pt x="112168" y="199460"/>
                    <a:pt x="97695" y="210315"/>
                  </a:cubicBezTo>
                  <a:cubicBezTo>
                    <a:pt x="90458" y="221171"/>
                    <a:pt x="80443" y="230621"/>
                    <a:pt x="75985" y="242882"/>
                  </a:cubicBezTo>
                  <a:cubicBezTo>
                    <a:pt x="45760" y="326006"/>
                    <a:pt x="59384" y="331426"/>
                    <a:pt x="43420" y="416571"/>
                  </a:cubicBezTo>
                  <a:cubicBezTo>
                    <a:pt x="22313" y="529146"/>
                    <a:pt x="29850" y="469497"/>
                    <a:pt x="10855" y="535982"/>
                  </a:cubicBezTo>
                  <a:cubicBezTo>
                    <a:pt x="6757" y="550327"/>
                    <a:pt x="3618" y="564930"/>
                    <a:pt x="0" y="579404"/>
                  </a:cubicBezTo>
                  <a:cubicBezTo>
                    <a:pt x="7237" y="630063"/>
                    <a:pt x="9990" y="681569"/>
                    <a:pt x="21710" y="731382"/>
                  </a:cubicBezTo>
                  <a:cubicBezTo>
                    <a:pt x="24698" y="744082"/>
                    <a:pt x="32732" y="756467"/>
                    <a:pt x="43420" y="763949"/>
                  </a:cubicBezTo>
                  <a:cubicBezTo>
                    <a:pt x="83347" y="791900"/>
                    <a:pt x="147203" y="815314"/>
                    <a:pt x="195391" y="829082"/>
                  </a:cubicBezTo>
                  <a:cubicBezTo>
                    <a:pt x="224081" y="837279"/>
                    <a:pt x="282231" y="850793"/>
                    <a:pt x="282231" y="850793"/>
                  </a:cubicBezTo>
                  <a:cubicBezTo>
                    <a:pt x="354598" y="847175"/>
                    <a:pt x="427946" y="852353"/>
                    <a:pt x="499331" y="839938"/>
                  </a:cubicBezTo>
                  <a:cubicBezTo>
                    <a:pt x="514456" y="837307"/>
                    <a:pt x="520240" y="817362"/>
                    <a:pt x="531896" y="807371"/>
                  </a:cubicBezTo>
                  <a:cubicBezTo>
                    <a:pt x="545632" y="795596"/>
                    <a:pt x="559134" y="782895"/>
                    <a:pt x="575316" y="774804"/>
                  </a:cubicBezTo>
                  <a:cubicBezTo>
                    <a:pt x="647152" y="738884"/>
                    <a:pt x="724335" y="747500"/>
                    <a:pt x="803272" y="742238"/>
                  </a:cubicBezTo>
                  <a:cubicBezTo>
                    <a:pt x="975383" y="627492"/>
                    <a:pt x="773637" y="753886"/>
                    <a:pt x="1324313" y="698815"/>
                  </a:cubicBezTo>
                  <a:cubicBezTo>
                    <a:pt x="1345307" y="696716"/>
                    <a:pt x="1359381" y="674980"/>
                    <a:pt x="1378588" y="666249"/>
                  </a:cubicBezTo>
                  <a:cubicBezTo>
                    <a:pt x="1437258" y="639580"/>
                    <a:pt x="1464524" y="641937"/>
                    <a:pt x="1530558" y="633682"/>
                  </a:cubicBezTo>
                  <a:cubicBezTo>
                    <a:pt x="1752091" y="559834"/>
                    <a:pt x="1662847" y="595594"/>
                    <a:pt x="1801934" y="535982"/>
                  </a:cubicBezTo>
                  <a:cubicBezTo>
                    <a:pt x="1805552" y="525126"/>
                    <a:pt x="1814836" y="514673"/>
                    <a:pt x="1812789" y="503415"/>
                  </a:cubicBezTo>
                  <a:cubicBezTo>
                    <a:pt x="1807780" y="475864"/>
                    <a:pt x="1765723" y="379826"/>
                    <a:pt x="1747659" y="351438"/>
                  </a:cubicBezTo>
                  <a:cubicBezTo>
                    <a:pt x="1735220" y="331891"/>
                    <a:pt x="1717091" y="316438"/>
                    <a:pt x="1704239" y="297160"/>
                  </a:cubicBezTo>
                  <a:cubicBezTo>
                    <a:pt x="1687699" y="272348"/>
                    <a:pt x="1665862" y="213822"/>
                    <a:pt x="1660819" y="188604"/>
                  </a:cubicBezTo>
                  <a:cubicBezTo>
                    <a:pt x="1654416" y="156585"/>
                    <a:pt x="1655242" y="124894"/>
                    <a:pt x="1628254" y="101760"/>
                  </a:cubicBezTo>
                  <a:cubicBezTo>
                    <a:pt x="1593286" y="71786"/>
                    <a:pt x="1563949" y="62762"/>
                    <a:pt x="1519703" y="58337"/>
                  </a:cubicBezTo>
                  <a:cubicBezTo>
                    <a:pt x="1465577" y="52924"/>
                    <a:pt x="1411236" y="49495"/>
                    <a:pt x="1356878" y="47482"/>
                  </a:cubicBezTo>
                  <a:cubicBezTo>
                    <a:pt x="1215813" y="42257"/>
                    <a:pt x="1074647" y="40245"/>
                    <a:pt x="933532" y="36626"/>
                  </a:cubicBezTo>
                  <a:cubicBezTo>
                    <a:pt x="919059" y="33008"/>
                    <a:pt x="904675" y="29007"/>
                    <a:pt x="890112" y="25771"/>
                  </a:cubicBezTo>
                  <a:cubicBezTo>
                    <a:pt x="829126" y="12218"/>
                    <a:pt x="875639" y="7678"/>
                    <a:pt x="857547" y="4060"/>
                  </a:cubicBezTo>
                  <a:close/>
                </a:path>
              </a:pathLst>
            </a:custGeom>
            <a:solidFill>
              <a:srgbClr val="D9D9D9">
                <a:alpha val="41960"/>
              </a:srgbClr>
            </a:solidFill>
            <a:ln w="9525">
              <a:solidFill>
                <a:srgbClr val="D9D9D9">
                  <a:alpha val="41176"/>
                </a:srgbClr>
              </a:solidFill>
              <a:miter lim="800000"/>
              <a:headEnd/>
              <a:tailEnd/>
            </a:ln>
            <a:effectLst>
              <a:outerShdw dist="23000" dir="5400000" rotWithShape="0">
                <a:srgbClr val="808080">
                  <a:alpha val="34999"/>
                </a:srgbClr>
              </a:outerShdw>
            </a:effectLst>
          </p:spPr>
          <p:txBody>
            <a:bodyPr anchor="ctr"/>
            <a:lstStyle/>
            <a:p>
              <a:pPr algn="ctr"/>
              <a:r>
                <a:rPr lang="en-US" sz="1200">
                  <a:latin typeface="Verdana" charset="0"/>
                </a:rPr>
                <a:t>Clouds</a:t>
              </a:r>
              <a:endParaRPr lang="en-US">
                <a:latin typeface="Verdana" charset="0"/>
              </a:endParaRPr>
            </a:p>
          </p:txBody>
        </p:sp>
        <p:sp>
          <p:nvSpPr>
            <p:cNvPr id="45" name="Freeform 44"/>
            <p:cNvSpPr>
              <a:spLocks noChangeArrowheads="1"/>
            </p:cNvSpPr>
            <p:nvPr/>
          </p:nvSpPr>
          <p:spPr bwMode="auto">
            <a:xfrm>
              <a:off x="650811" y="1846334"/>
              <a:ext cx="1814624" cy="852528"/>
            </a:xfrm>
            <a:custGeom>
              <a:avLst/>
              <a:gdLst>
                <a:gd name="T0" fmla="*/ 857447 w 1814836"/>
                <a:gd name="T1" fmla="*/ 4061 h 852353"/>
                <a:gd name="T2" fmla="*/ 781471 w 1814836"/>
                <a:gd name="T3" fmla="*/ 4061 h 852353"/>
                <a:gd name="T4" fmla="*/ 379882 w 1814836"/>
                <a:gd name="T5" fmla="*/ 14918 h 852353"/>
                <a:gd name="T6" fmla="*/ 314759 w 1814836"/>
                <a:gd name="T7" fmla="*/ 36634 h 852353"/>
                <a:gd name="T8" fmla="*/ 282198 w 1814836"/>
                <a:gd name="T9" fmla="*/ 58349 h 852353"/>
                <a:gd name="T10" fmla="*/ 217076 w 1814836"/>
                <a:gd name="T11" fmla="*/ 90923 h 852353"/>
                <a:gd name="T12" fmla="*/ 206222 w 1814836"/>
                <a:gd name="T13" fmla="*/ 123496 h 852353"/>
                <a:gd name="T14" fmla="*/ 173661 w 1814836"/>
                <a:gd name="T15" fmla="*/ 145212 h 852353"/>
                <a:gd name="T16" fmla="*/ 141099 w 1814836"/>
                <a:gd name="T17" fmla="*/ 177785 h 852353"/>
                <a:gd name="T18" fmla="*/ 97684 w 1814836"/>
                <a:gd name="T19" fmla="*/ 210358 h 852353"/>
                <a:gd name="T20" fmla="*/ 75976 w 1814836"/>
                <a:gd name="T21" fmla="*/ 242932 h 852353"/>
                <a:gd name="T22" fmla="*/ 43415 w 1814836"/>
                <a:gd name="T23" fmla="*/ 416657 h 852353"/>
                <a:gd name="T24" fmla="*/ 10854 w 1814836"/>
                <a:gd name="T25" fmla="*/ 536092 h 852353"/>
                <a:gd name="T26" fmla="*/ 0 w 1814836"/>
                <a:gd name="T27" fmla="*/ 579523 h 852353"/>
                <a:gd name="T28" fmla="*/ 21707 w 1814836"/>
                <a:gd name="T29" fmla="*/ 731532 h 852353"/>
                <a:gd name="T30" fmla="*/ 43415 w 1814836"/>
                <a:gd name="T31" fmla="*/ 764106 h 852353"/>
                <a:gd name="T32" fmla="*/ 195368 w 1814836"/>
                <a:gd name="T33" fmla="*/ 829252 h 852353"/>
                <a:gd name="T34" fmla="*/ 282198 w 1814836"/>
                <a:gd name="T35" fmla="*/ 850968 h 852353"/>
                <a:gd name="T36" fmla="*/ 499273 w 1814836"/>
                <a:gd name="T37" fmla="*/ 840110 h 852353"/>
                <a:gd name="T38" fmla="*/ 531834 w 1814836"/>
                <a:gd name="T39" fmla="*/ 807537 h 852353"/>
                <a:gd name="T40" fmla="*/ 575249 w 1814836"/>
                <a:gd name="T41" fmla="*/ 774963 h 852353"/>
                <a:gd name="T42" fmla="*/ 803178 w 1814836"/>
                <a:gd name="T43" fmla="*/ 742390 h 852353"/>
                <a:gd name="T44" fmla="*/ 1324158 w 1814836"/>
                <a:gd name="T45" fmla="*/ 698958 h 852353"/>
                <a:gd name="T46" fmla="*/ 1378427 w 1814836"/>
                <a:gd name="T47" fmla="*/ 666386 h 852353"/>
                <a:gd name="T48" fmla="*/ 1530379 w 1814836"/>
                <a:gd name="T49" fmla="*/ 633812 h 852353"/>
                <a:gd name="T50" fmla="*/ 1801724 w 1814836"/>
                <a:gd name="T51" fmla="*/ 536092 h 852353"/>
                <a:gd name="T52" fmla="*/ 1812577 w 1814836"/>
                <a:gd name="T53" fmla="*/ 503518 h 852353"/>
                <a:gd name="T54" fmla="*/ 1747455 w 1814836"/>
                <a:gd name="T55" fmla="*/ 351510 h 852353"/>
                <a:gd name="T56" fmla="*/ 1704040 w 1814836"/>
                <a:gd name="T57" fmla="*/ 297221 h 852353"/>
                <a:gd name="T58" fmla="*/ 1660625 w 1814836"/>
                <a:gd name="T59" fmla="*/ 188643 h 852353"/>
                <a:gd name="T60" fmla="*/ 1628064 w 1814836"/>
                <a:gd name="T61" fmla="*/ 101781 h 852353"/>
                <a:gd name="T62" fmla="*/ 1519525 w 1814836"/>
                <a:gd name="T63" fmla="*/ 58349 h 852353"/>
                <a:gd name="T64" fmla="*/ 1356719 w 1814836"/>
                <a:gd name="T65" fmla="*/ 47492 h 852353"/>
                <a:gd name="T66" fmla="*/ 933423 w 1814836"/>
                <a:gd name="T67" fmla="*/ 36634 h 852353"/>
                <a:gd name="T68" fmla="*/ 890008 w 1814836"/>
                <a:gd name="T69" fmla="*/ 25776 h 852353"/>
                <a:gd name="T70" fmla="*/ 857447 w 1814836"/>
                <a:gd name="T71" fmla="*/ 4061 h 8523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14836"/>
                <a:gd name="T109" fmla="*/ 0 h 852353"/>
                <a:gd name="T110" fmla="*/ 1814836 w 1814836"/>
                <a:gd name="T111" fmla="*/ 852353 h 85235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14836" h="852353">
                  <a:moveTo>
                    <a:pt x="857547" y="4060"/>
                  </a:moveTo>
                  <a:cubicBezTo>
                    <a:pt x="839455" y="442"/>
                    <a:pt x="864793" y="0"/>
                    <a:pt x="781562" y="4060"/>
                  </a:cubicBezTo>
                  <a:cubicBezTo>
                    <a:pt x="647794" y="10586"/>
                    <a:pt x="513805" y="11297"/>
                    <a:pt x="379926" y="14915"/>
                  </a:cubicBezTo>
                  <a:cubicBezTo>
                    <a:pt x="358216" y="22152"/>
                    <a:pt x="333837" y="23932"/>
                    <a:pt x="314796" y="36626"/>
                  </a:cubicBezTo>
                  <a:cubicBezTo>
                    <a:pt x="303941" y="43863"/>
                    <a:pt x="293900" y="52502"/>
                    <a:pt x="282231" y="58337"/>
                  </a:cubicBezTo>
                  <a:cubicBezTo>
                    <a:pt x="192348" y="103281"/>
                    <a:pt x="310428" y="28683"/>
                    <a:pt x="217101" y="90904"/>
                  </a:cubicBezTo>
                  <a:cubicBezTo>
                    <a:pt x="213483" y="101760"/>
                    <a:pt x="213394" y="114535"/>
                    <a:pt x="206246" y="123471"/>
                  </a:cubicBezTo>
                  <a:cubicBezTo>
                    <a:pt x="198096" y="133659"/>
                    <a:pt x="183703" y="136830"/>
                    <a:pt x="173681" y="145182"/>
                  </a:cubicBezTo>
                  <a:cubicBezTo>
                    <a:pt x="161887" y="155010"/>
                    <a:pt x="152771" y="167758"/>
                    <a:pt x="141115" y="177749"/>
                  </a:cubicBezTo>
                  <a:cubicBezTo>
                    <a:pt x="127379" y="189523"/>
                    <a:pt x="112168" y="199460"/>
                    <a:pt x="97695" y="210315"/>
                  </a:cubicBezTo>
                  <a:cubicBezTo>
                    <a:pt x="90458" y="221171"/>
                    <a:pt x="80443" y="230621"/>
                    <a:pt x="75985" y="242882"/>
                  </a:cubicBezTo>
                  <a:cubicBezTo>
                    <a:pt x="45760" y="326006"/>
                    <a:pt x="59384" y="331426"/>
                    <a:pt x="43420" y="416571"/>
                  </a:cubicBezTo>
                  <a:cubicBezTo>
                    <a:pt x="22313" y="529146"/>
                    <a:pt x="29850" y="469497"/>
                    <a:pt x="10855" y="535982"/>
                  </a:cubicBezTo>
                  <a:cubicBezTo>
                    <a:pt x="6757" y="550327"/>
                    <a:pt x="3618" y="564930"/>
                    <a:pt x="0" y="579404"/>
                  </a:cubicBezTo>
                  <a:cubicBezTo>
                    <a:pt x="7237" y="630063"/>
                    <a:pt x="9990" y="681569"/>
                    <a:pt x="21710" y="731382"/>
                  </a:cubicBezTo>
                  <a:cubicBezTo>
                    <a:pt x="24698" y="744082"/>
                    <a:pt x="32732" y="756467"/>
                    <a:pt x="43420" y="763949"/>
                  </a:cubicBezTo>
                  <a:cubicBezTo>
                    <a:pt x="83347" y="791900"/>
                    <a:pt x="147203" y="815314"/>
                    <a:pt x="195391" y="829082"/>
                  </a:cubicBezTo>
                  <a:cubicBezTo>
                    <a:pt x="224081" y="837279"/>
                    <a:pt x="282231" y="850793"/>
                    <a:pt x="282231" y="850793"/>
                  </a:cubicBezTo>
                  <a:cubicBezTo>
                    <a:pt x="354598" y="847175"/>
                    <a:pt x="427946" y="852353"/>
                    <a:pt x="499331" y="839938"/>
                  </a:cubicBezTo>
                  <a:cubicBezTo>
                    <a:pt x="514456" y="837307"/>
                    <a:pt x="520240" y="817362"/>
                    <a:pt x="531896" y="807371"/>
                  </a:cubicBezTo>
                  <a:cubicBezTo>
                    <a:pt x="545632" y="795596"/>
                    <a:pt x="559134" y="782895"/>
                    <a:pt x="575316" y="774804"/>
                  </a:cubicBezTo>
                  <a:cubicBezTo>
                    <a:pt x="647152" y="738884"/>
                    <a:pt x="724335" y="747500"/>
                    <a:pt x="803272" y="742238"/>
                  </a:cubicBezTo>
                  <a:cubicBezTo>
                    <a:pt x="975383" y="627492"/>
                    <a:pt x="773637" y="753886"/>
                    <a:pt x="1324313" y="698815"/>
                  </a:cubicBezTo>
                  <a:cubicBezTo>
                    <a:pt x="1345307" y="696716"/>
                    <a:pt x="1359381" y="674980"/>
                    <a:pt x="1378588" y="666249"/>
                  </a:cubicBezTo>
                  <a:cubicBezTo>
                    <a:pt x="1437258" y="639580"/>
                    <a:pt x="1464524" y="641937"/>
                    <a:pt x="1530558" y="633682"/>
                  </a:cubicBezTo>
                  <a:cubicBezTo>
                    <a:pt x="1752091" y="559834"/>
                    <a:pt x="1662847" y="595594"/>
                    <a:pt x="1801934" y="535982"/>
                  </a:cubicBezTo>
                  <a:cubicBezTo>
                    <a:pt x="1805552" y="525126"/>
                    <a:pt x="1814836" y="514673"/>
                    <a:pt x="1812789" y="503415"/>
                  </a:cubicBezTo>
                  <a:cubicBezTo>
                    <a:pt x="1807780" y="475864"/>
                    <a:pt x="1765723" y="379826"/>
                    <a:pt x="1747659" y="351438"/>
                  </a:cubicBezTo>
                  <a:cubicBezTo>
                    <a:pt x="1735220" y="331891"/>
                    <a:pt x="1717091" y="316438"/>
                    <a:pt x="1704239" y="297160"/>
                  </a:cubicBezTo>
                  <a:cubicBezTo>
                    <a:pt x="1687699" y="272348"/>
                    <a:pt x="1665862" y="213822"/>
                    <a:pt x="1660819" y="188604"/>
                  </a:cubicBezTo>
                  <a:cubicBezTo>
                    <a:pt x="1654416" y="156585"/>
                    <a:pt x="1655242" y="124894"/>
                    <a:pt x="1628254" y="101760"/>
                  </a:cubicBezTo>
                  <a:cubicBezTo>
                    <a:pt x="1593286" y="71786"/>
                    <a:pt x="1563949" y="62762"/>
                    <a:pt x="1519703" y="58337"/>
                  </a:cubicBezTo>
                  <a:cubicBezTo>
                    <a:pt x="1465577" y="52924"/>
                    <a:pt x="1411236" y="49495"/>
                    <a:pt x="1356878" y="47482"/>
                  </a:cubicBezTo>
                  <a:cubicBezTo>
                    <a:pt x="1215813" y="42257"/>
                    <a:pt x="1074647" y="40245"/>
                    <a:pt x="933532" y="36626"/>
                  </a:cubicBezTo>
                  <a:cubicBezTo>
                    <a:pt x="919059" y="33008"/>
                    <a:pt x="904675" y="29007"/>
                    <a:pt x="890112" y="25771"/>
                  </a:cubicBezTo>
                  <a:cubicBezTo>
                    <a:pt x="829126" y="12218"/>
                    <a:pt x="875639" y="7678"/>
                    <a:pt x="857547" y="4060"/>
                  </a:cubicBezTo>
                  <a:close/>
                </a:path>
              </a:pathLst>
            </a:custGeom>
            <a:solidFill>
              <a:srgbClr val="D9D9D9">
                <a:alpha val="41960"/>
              </a:srgbClr>
            </a:solidFill>
            <a:ln w="9525">
              <a:solidFill>
                <a:srgbClr val="D9D9D9">
                  <a:alpha val="41176"/>
                </a:srgbClr>
              </a:solidFill>
              <a:miter lim="800000"/>
              <a:headEnd/>
              <a:tailEnd/>
            </a:ln>
            <a:effectLst>
              <a:outerShdw dist="23000" dir="5400000" rotWithShape="0">
                <a:srgbClr val="808080">
                  <a:alpha val="34999"/>
                </a:srgbClr>
              </a:outerShdw>
            </a:effectLst>
          </p:spPr>
          <p:txBody>
            <a:bodyPr anchor="ctr"/>
            <a:lstStyle/>
            <a:p>
              <a:pPr algn="ctr"/>
              <a:r>
                <a:rPr lang="en-US" sz="1200">
                  <a:latin typeface="Verdana" charset="0"/>
                </a:rPr>
                <a:t>Clouds</a:t>
              </a:r>
              <a:endParaRPr lang="en-US">
                <a:latin typeface="Verdana" charset="0"/>
              </a:endParaRPr>
            </a:p>
          </p:txBody>
        </p:sp>
        <p:sp>
          <p:nvSpPr>
            <p:cNvPr id="46" name="Freeform 45"/>
            <p:cNvSpPr>
              <a:spLocks noChangeArrowheads="1"/>
            </p:cNvSpPr>
            <p:nvPr/>
          </p:nvSpPr>
          <p:spPr bwMode="auto">
            <a:xfrm>
              <a:off x="1523989" y="3881607"/>
              <a:ext cx="152409" cy="568352"/>
            </a:xfrm>
            <a:custGeom>
              <a:avLst/>
              <a:gdLst>
                <a:gd name="T0" fmla="*/ 65507 w 151970"/>
                <a:gd name="T1" fmla="*/ 14281 h 568510"/>
                <a:gd name="T2" fmla="*/ 54589 w 151970"/>
                <a:gd name="T3" fmla="*/ 57679 h 568510"/>
                <a:gd name="T4" fmla="*/ 10917 w 151970"/>
                <a:gd name="T5" fmla="*/ 122777 h 568510"/>
                <a:gd name="T6" fmla="*/ 43671 w 151970"/>
                <a:gd name="T7" fmla="*/ 144476 h 568510"/>
                <a:gd name="T8" fmla="*/ 43671 w 151970"/>
                <a:gd name="T9" fmla="*/ 220423 h 568510"/>
                <a:gd name="T10" fmla="*/ 0 w 151970"/>
                <a:gd name="T11" fmla="*/ 285520 h 568510"/>
                <a:gd name="T12" fmla="*/ 65507 w 151970"/>
                <a:gd name="T13" fmla="*/ 296369 h 568510"/>
                <a:gd name="T14" fmla="*/ 54589 w 151970"/>
                <a:gd name="T15" fmla="*/ 328918 h 568510"/>
                <a:gd name="T16" fmla="*/ 43671 w 151970"/>
                <a:gd name="T17" fmla="*/ 372314 h 568510"/>
                <a:gd name="T18" fmla="*/ 21836 w 151970"/>
                <a:gd name="T19" fmla="*/ 404863 h 568510"/>
                <a:gd name="T20" fmla="*/ 10917 w 151970"/>
                <a:gd name="T21" fmla="*/ 437412 h 568510"/>
                <a:gd name="T22" fmla="*/ 76425 w 151970"/>
                <a:gd name="T23" fmla="*/ 448261 h 568510"/>
                <a:gd name="T24" fmla="*/ 87343 w 151970"/>
                <a:gd name="T25" fmla="*/ 491660 h 568510"/>
                <a:gd name="T26" fmla="*/ 98260 w 151970"/>
                <a:gd name="T27" fmla="*/ 556757 h 568510"/>
                <a:gd name="T28" fmla="*/ 87343 w 151970"/>
                <a:gd name="T29" fmla="*/ 524208 h 568510"/>
                <a:gd name="T30" fmla="*/ 120096 w 151970"/>
                <a:gd name="T31" fmla="*/ 415713 h 568510"/>
                <a:gd name="T32" fmla="*/ 152849 w 151970"/>
                <a:gd name="T33" fmla="*/ 404863 h 568510"/>
                <a:gd name="T34" fmla="*/ 141932 w 151970"/>
                <a:gd name="T35" fmla="*/ 372314 h 568510"/>
                <a:gd name="T36" fmla="*/ 98260 w 151970"/>
                <a:gd name="T37" fmla="*/ 296369 h 568510"/>
                <a:gd name="T38" fmla="*/ 131013 w 151970"/>
                <a:gd name="T39" fmla="*/ 274670 h 568510"/>
                <a:gd name="T40" fmla="*/ 87343 w 151970"/>
                <a:gd name="T41" fmla="*/ 177024 h 568510"/>
                <a:gd name="T42" fmla="*/ 98260 w 151970"/>
                <a:gd name="T43" fmla="*/ 144476 h 568510"/>
                <a:gd name="T44" fmla="*/ 131013 w 151970"/>
                <a:gd name="T45" fmla="*/ 133626 h 568510"/>
                <a:gd name="T46" fmla="*/ 87343 w 151970"/>
                <a:gd name="T47" fmla="*/ 68529 h 568510"/>
                <a:gd name="T48" fmla="*/ 65507 w 151970"/>
                <a:gd name="T49" fmla="*/ 14281 h 5685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1970"/>
                <a:gd name="T76" fmla="*/ 0 h 568510"/>
                <a:gd name="T77" fmla="*/ 151970 w 151970"/>
                <a:gd name="T78" fmla="*/ 568510 h 5685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1970" h="568510">
                  <a:moveTo>
                    <a:pt x="65130" y="14289"/>
                  </a:moveTo>
                  <a:cubicBezTo>
                    <a:pt x="59703" y="12480"/>
                    <a:pt x="60947" y="44367"/>
                    <a:pt x="54275" y="57711"/>
                  </a:cubicBezTo>
                  <a:cubicBezTo>
                    <a:pt x="42606" y="81050"/>
                    <a:pt x="10855" y="122845"/>
                    <a:pt x="10855" y="122845"/>
                  </a:cubicBezTo>
                  <a:cubicBezTo>
                    <a:pt x="21710" y="130082"/>
                    <a:pt x="35270" y="134368"/>
                    <a:pt x="43420" y="144556"/>
                  </a:cubicBezTo>
                  <a:cubicBezTo>
                    <a:pt x="60945" y="166463"/>
                    <a:pt x="54505" y="198375"/>
                    <a:pt x="43420" y="220545"/>
                  </a:cubicBezTo>
                  <a:cubicBezTo>
                    <a:pt x="31751" y="243884"/>
                    <a:pt x="0" y="285678"/>
                    <a:pt x="0" y="285678"/>
                  </a:cubicBezTo>
                  <a:cubicBezTo>
                    <a:pt x="21710" y="289296"/>
                    <a:pt x="47944" y="282783"/>
                    <a:pt x="65130" y="296533"/>
                  </a:cubicBezTo>
                  <a:cubicBezTo>
                    <a:pt x="74065" y="303681"/>
                    <a:pt x="57418" y="318097"/>
                    <a:pt x="54275" y="329100"/>
                  </a:cubicBezTo>
                  <a:cubicBezTo>
                    <a:pt x="50177" y="343445"/>
                    <a:pt x="49297" y="358809"/>
                    <a:pt x="43420" y="372522"/>
                  </a:cubicBezTo>
                  <a:cubicBezTo>
                    <a:pt x="38281" y="384514"/>
                    <a:pt x="27544" y="393420"/>
                    <a:pt x="21710" y="405089"/>
                  </a:cubicBezTo>
                  <a:cubicBezTo>
                    <a:pt x="16593" y="415324"/>
                    <a:pt x="14473" y="426800"/>
                    <a:pt x="10855" y="437656"/>
                  </a:cubicBezTo>
                  <a:cubicBezTo>
                    <a:pt x="32565" y="441274"/>
                    <a:pt x="58075" y="435718"/>
                    <a:pt x="75985" y="448511"/>
                  </a:cubicBezTo>
                  <a:cubicBezTo>
                    <a:pt x="88125" y="457183"/>
                    <a:pt x="83914" y="477304"/>
                    <a:pt x="86840" y="491934"/>
                  </a:cubicBezTo>
                  <a:cubicBezTo>
                    <a:pt x="91156" y="513517"/>
                    <a:pt x="97695" y="535057"/>
                    <a:pt x="97695" y="557067"/>
                  </a:cubicBezTo>
                  <a:cubicBezTo>
                    <a:pt x="97695" y="568510"/>
                    <a:pt x="90458" y="535356"/>
                    <a:pt x="86840" y="524500"/>
                  </a:cubicBezTo>
                  <a:cubicBezTo>
                    <a:pt x="91590" y="491246"/>
                    <a:pt x="87556" y="441426"/>
                    <a:pt x="119405" y="415945"/>
                  </a:cubicBezTo>
                  <a:cubicBezTo>
                    <a:pt x="128340" y="408797"/>
                    <a:pt x="141115" y="408708"/>
                    <a:pt x="151970" y="405089"/>
                  </a:cubicBezTo>
                  <a:cubicBezTo>
                    <a:pt x="148352" y="394233"/>
                    <a:pt x="145622" y="383040"/>
                    <a:pt x="141115" y="372522"/>
                  </a:cubicBezTo>
                  <a:cubicBezTo>
                    <a:pt x="124589" y="333959"/>
                    <a:pt x="119498" y="329239"/>
                    <a:pt x="97695" y="296533"/>
                  </a:cubicBezTo>
                  <a:cubicBezTo>
                    <a:pt x="108550" y="289296"/>
                    <a:pt x="128642" y="287768"/>
                    <a:pt x="130260" y="274822"/>
                  </a:cubicBezTo>
                  <a:cubicBezTo>
                    <a:pt x="134339" y="242187"/>
                    <a:pt x="104190" y="203148"/>
                    <a:pt x="86840" y="177122"/>
                  </a:cubicBezTo>
                  <a:cubicBezTo>
                    <a:pt x="90458" y="166267"/>
                    <a:pt x="89604" y="152647"/>
                    <a:pt x="97695" y="144556"/>
                  </a:cubicBezTo>
                  <a:cubicBezTo>
                    <a:pt x="105786" y="136465"/>
                    <a:pt x="131878" y="145027"/>
                    <a:pt x="130260" y="133700"/>
                  </a:cubicBezTo>
                  <a:cubicBezTo>
                    <a:pt x="126570" y="107869"/>
                    <a:pt x="86840" y="68567"/>
                    <a:pt x="86840" y="68567"/>
                  </a:cubicBezTo>
                  <a:cubicBezTo>
                    <a:pt x="63986" y="0"/>
                    <a:pt x="70557" y="16098"/>
                    <a:pt x="65130" y="14289"/>
                  </a:cubicBezTo>
                  <a:close/>
                </a:path>
              </a:pathLst>
            </a:custGeom>
            <a:solidFill>
              <a:srgbClr val="008000">
                <a:alpha val="34901"/>
              </a:srgbClr>
            </a:solidFill>
            <a:ln w="9525">
              <a:solidFill>
                <a:srgbClr val="7F7F7F"/>
              </a:solidFill>
              <a:miter lim="800000"/>
              <a:headEnd/>
              <a:tailEnd/>
            </a:ln>
            <a:effectLst>
              <a:outerShdw blurRad="63500" dist="23000" dir="5400000" rotWithShape="0">
                <a:srgbClr val="808080">
                  <a:alpha val="34998"/>
                </a:srgbClr>
              </a:outerShdw>
            </a:effectLst>
          </p:spPr>
          <p:txBody>
            <a:bodyPr anchor="ctr"/>
            <a:lstStyle/>
            <a:p>
              <a:pPr>
                <a:defRPr/>
              </a:pPr>
              <a:endParaRPr lang="en-US">
                <a:ea typeface="ＭＳ Ｐゴシック" charset="-128"/>
                <a:cs typeface="ＭＳ Ｐゴシック" charset="-128"/>
              </a:endParaRPr>
            </a:p>
          </p:txBody>
        </p:sp>
        <p:sp>
          <p:nvSpPr>
            <p:cNvPr id="47" name="Freeform 46"/>
            <p:cNvSpPr>
              <a:spLocks noChangeArrowheads="1"/>
            </p:cNvSpPr>
            <p:nvPr/>
          </p:nvSpPr>
          <p:spPr bwMode="auto">
            <a:xfrm>
              <a:off x="4048269" y="4449960"/>
              <a:ext cx="195275" cy="455634"/>
            </a:xfrm>
            <a:custGeom>
              <a:avLst/>
              <a:gdLst>
                <a:gd name="T0" fmla="*/ 119265 w 195390"/>
                <a:gd name="T1" fmla="*/ 0 h 455934"/>
                <a:gd name="T2" fmla="*/ 108422 w 195390"/>
                <a:gd name="T3" fmla="*/ 32525 h 455934"/>
                <a:gd name="T4" fmla="*/ 86738 w 195390"/>
                <a:gd name="T5" fmla="*/ 108414 h 455934"/>
                <a:gd name="T6" fmla="*/ 65054 w 195390"/>
                <a:gd name="T7" fmla="*/ 140936 h 455934"/>
                <a:gd name="T8" fmla="*/ 32527 w 195390"/>
                <a:gd name="T9" fmla="*/ 238508 h 455934"/>
                <a:gd name="T10" fmla="*/ 21684 w 195390"/>
                <a:gd name="T11" fmla="*/ 271032 h 455934"/>
                <a:gd name="T12" fmla="*/ 0 w 195390"/>
                <a:gd name="T13" fmla="*/ 303556 h 455934"/>
                <a:gd name="T14" fmla="*/ 10843 w 195390"/>
                <a:gd name="T15" fmla="*/ 336080 h 455934"/>
                <a:gd name="T16" fmla="*/ 108422 w 195390"/>
                <a:gd name="T17" fmla="*/ 346921 h 455934"/>
                <a:gd name="T18" fmla="*/ 119265 w 195390"/>
                <a:gd name="T19" fmla="*/ 455334 h 455934"/>
                <a:gd name="T20" fmla="*/ 140949 w 195390"/>
                <a:gd name="T21" fmla="*/ 422810 h 455934"/>
                <a:gd name="T22" fmla="*/ 151792 w 195390"/>
                <a:gd name="T23" fmla="*/ 325239 h 455934"/>
                <a:gd name="T24" fmla="*/ 195160 w 195390"/>
                <a:gd name="T25" fmla="*/ 314397 h 455934"/>
                <a:gd name="T26" fmla="*/ 173476 w 195390"/>
                <a:gd name="T27" fmla="*/ 227667 h 455934"/>
                <a:gd name="T28" fmla="*/ 140949 w 195390"/>
                <a:gd name="T29" fmla="*/ 162620 h 455934"/>
                <a:gd name="T30" fmla="*/ 119265 w 195390"/>
                <a:gd name="T31" fmla="*/ 32525 h 455934"/>
                <a:gd name="T32" fmla="*/ 119265 w 195390"/>
                <a:gd name="T33" fmla="*/ 0 h 4559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5390"/>
                <a:gd name="T52" fmla="*/ 0 h 455934"/>
                <a:gd name="T53" fmla="*/ 195390 w 195390"/>
                <a:gd name="T54" fmla="*/ 455934 h 4559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5390" h="455934">
                  <a:moveTo>
                    <a:pt x="119405" y="0"/>
                  </a:moveTo>
                  <a:cubicBezTo>
                    <a:pt x="117596" y="0"/>
                    <a:pt x="111693" y="21564"/>
                    <a:pt x="108550" y="32567"/>
                  </a:cubicBezTo>
                  <a:cubicBezTo>
                    <a:pt x="103913" y="48797"/>
                    <a:pt x="95515" y="91205"/>
                    <a:pt x="86840" y="108556"/>
                  </a:cubicBezTo>
                  <a:cubicBezTo>
                    <a:pt x="81006" y="120225"/>
                    <a:pt x="72367" y="130267"/>
                    <a:pt x="65130" y="141122"/>
                  </a:cubicBezTo>
                  <a:lnTo>
                    <a:pt x="32565" y="238822"/>
                  </a:lnTo>
                  <a:cubicBezTo>
                    <a:pt x="28947" y="249678"/>
                    <a:pt x="28057" y="261868"/>
                    <a:pt x="21710" y="271389"/>
                  </a:cubicBezTo>
                  <a:lnTo>
                    <a:pt x="0" y="303956"/>
                  </a:lnTo>
                  <a:cubicBezTo>
                    <a:pt x="3618" y="314811"/>
                    <a:pt x="231" y="332272"/>
                    <a:pt x="10855" y="336522"/>
                  </a:cubicBezTo>
                  <a:cubicBezTo>
                    <a:pt x="41277" y="348691"/>
                    <a:pt x="86510" y="323133"/>
                    <a:pt x="108550" y="347378"/>
                  </a:cubicBezTo>
                  <a:cubicBezTo>
                    <a:pt x="133011" y="374287"/>
                    <a:pt x="115787" y="419749"/>
                    <a:pt x="119405" y="455934"/>
                  </a:cubicBezTo>
                  <a:cubicBezTo>
                    <a:pt x="126642" y="445078"/>
                    <a:pt x="137951" y="436024"/>
                    <a:pt x="141115" y="423367"/>
                  </a:cubicBezTo>
                  <a:cubicBezTo>
                    <a:pt x="149062" y="391578"/>
                    <a:pt x="137317" y="354975"/>
                    <a:pt x="151970" y="325667"/>
                  </a:cubicBezTo>
                  <a:cubicBezTo>
                    <a:pt x="158642" y="312323"/>
                    <a:pt x="180917" y="318430"/>
                    <a:pt x="195390" y="314811"/>
                  </a:cubicBezTo>
                  <a:cubicBezTo>
                    <a:pt x="191261" y="294167"/>
                    <a:pt x="184806" y="250220"/>
                    <a:pt x="173680" y="227967"/>
                  </a:cubicBezTo>
                  <a:cubicBezTo>
                    <a:pt x="147150" y="174903"/>
                    <a:pt x="154757" y="217404"/>
                    <a:pt x="141115" y="162834"/>
                  </a:cubicBezTo>
                  <a:cubicBezTo>
                    <a:pt x="132742" y="129342"/>
                    <a:pt x="122468" y="63203"/>
                    <a:pt x="119405" y="32567"/>
                  </a:cubicBezTo>
                  <a:cubicBezTo>
                    <a:pt x="118325" y="21765"/>
                    <a:pt x="121214" y="0"/>
                    <a:pt x="119405" y="0"/>
                  </a:cubicBezTo>
                  <a:close/>
                </a:path>
              </a:pathLst>
            </a:custGeom>
            <a:solidFill>
              <a:srgbClr val="BFBFBF">
                <a:alpha val="32156"/>
              </a:srgbClr>
            </a:solidFill>
            <a:ln w="9525">
              <a:solidFill>
                <a:srgbClr val="7F7F7F">
                  <a:alpha val="50980"/>
                </a:srgbClr>
              </a:solidFill>
              <a:miter lim="800000"/>
              <a:headEnd/>
              <a:tailEnd/>
            </a:ln>
            <a:effectLst>
              <a:outerShdw blurRad="63500" dist="23000" dir="5400000" rotWithShape="0">
                <a:srgbClr val="808080">
                  <a:alpha val="34998"/>
                </a:srgbClr>
              </a:outerShdw>
            </a:effectLst>
          </p:spPr>
          <p:txBody>
            <a:bodyPr anchor="ctr"/>
            <a:lstStyle/>
            <a:p>
              <a:pPr>
                <a:defRPr/>
              </a:pPr>
              <a:endParaRPr lang="en-US">
                <a:ea typeface="ＭＳ Ｐゴシック" charset="-128"/>
                <a:cs typeface="ＭＳ Ｐゴシック" charset="-128"/>
              </a:endParaRPr>
            </a:p>
          </p:txBody>
        </p:sp>
        <p:sp>
          <p:nvSpPr>
            <p:cNvPr id="48" name="Freeform 47"/>
            <p:cNvSpPr>
              <a:spLocks noChangeArrowheads="1"/>
            </p:cNvSpPr>
            <p:nvPr/>
          </p:nvSpPr>
          <p:spPr bwMode="auto">
            <a:xfrm>
              <a:off x="1676399" y="3881607"/>
              <a:ext cx="150822" cy="568352"/>
            </a:xfrm>
            <a:custGeom>
              <a:avLst/>
              <a:gdLst>
                <a:gd name="T0" fmla="*/ 64150 w 151970"/>
                <a:gd name="T1" fmla="*/ 14281 h 568510"/>
                <a:gd name="T2" fmla="*/ 53458 w 151970"/>
                <a:gd name="T3" fmla="*/ 57679 h 568510"/>
                <a:gd name="T4" fmla="*/ 10692 w 151970"/>
                <a:gd name="T5" fmla="*/ 122777 h 568510"/>
                <a:gd name="T6" fmla="*/ 42766 w 151970"/>
                <a:gd name="T7" fmla="*/ 144476 h 568510"/>
                <a:gd name="T8" fmla="*/ 42766 w 151970"/>
                <a:gd name="T9" fmla="*/ 220423 h 568510"/>
                <a:gd name="T10" fmla="*/ 0 w 151970"/>
                <a:gd name="T11" fmla="*/ 285520 h 568510"/>
                <a:gd name="T12" fmla="*/ 64150 w 151970"/>
                <a:gd name="T13" fmla="*/ 296369 h 568510"/>
                <a:gd name="T14" fmla="*/ 53458 w 151970"/>
                <a:gd name="T15" fmla="*/ 328918 h 568510"/>
                <a:gd name="T16" fmla="*/ 42766 w 151970"/>
                <a:gd name="T17" fmla="*/ 372314 h 568510"/>
                <a:gd name="T18" fmla="*/ 21383 w 151970"/>
                <a:gd name="T19" fmla="*/ 404863 h 568510"/>
                <a:gd name="T20" fmla="*/ 10692 w 151970"/>
                <a:gd name="T21" fmla="*/ 437412 h 568510"/>
                <a:gd name="T22" fmla="*/ 74841 w 151970"/>
                <a:gd name="T23" fmla="*/ 448261 h 568510"/>
                <a:gd name="T24" fmla="*/ 85533 w 151970"/>
                <a:gd name="T25" fmla="*/ 491660 h 568510"/>
                <a:gd name="T26" fmla="*/ 96225 w 151970"/>
                <a:gd name="T27" fmla="*/ 556757 h 568510"/>
                <a:gd name="T28" fmla="*/ 85533 w 151970"/>
                <a:gd name="T29" fmla="*/ 524208 h 568510"/>
                <a:gd name="T30" fmla="*/ 117608 w 151970"/>
                <a:gd name="T31" fmla="*/ 415713 h 568510"/>
                <a:gd name="T32" fmla="*/ 149683 w 151970"/>
                <a:gd name="T33" fmla="*/ 404863 h 568510"/>
                <a:gd name="T34" fmla="*/ 138991 w 151970"/>
                <a:gd name="T35" fmla="*/ 372314 h 568510"/>
                <a:gd name="T36" fmla="*/ 96225 w 151970"/>
                <a:gd name="T37" fmla="*/ 296369 h 568510"/>
                <a:gd name="T38" fmla="*/ 128299 w 151970"/>
                <a:gd name="T39" fmla="*/ 274670 h 568510"/>
                <a:gd name="T40" fmla="*/ 85533 w 151970"/>
                <a:gd name="T41" fmla="*/ 177024 h 568510"/>
                <a:gd name="T42" fmla="*/ 96225 w 151970"/>
                <a:gd name="T43" fmla="*/ 144476 h 568510"/>
                <a:gd name="T44" fmla="*/ 128299 w 151970"/>
                <a:gd name="T45" fmla="*/ 133626 h 568510"/>
                <a:gd name="T46" fmla="*/ 85533 w 151970"/>
                <a:gd name="T47" fmla="*/ 68529 h 568510"/>
                <a:gd name="T48" fmla="*/ 64150 w 151970"/>
                <a:gd name="T49" fmla="*/ 14281 h 5685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1970"/>
                <a:gd name="T76" fmla="*/ 0 h 568510"/>
                <a:gd name="T77" fmla="*/ 151970 w 151970"/>
                <a:gd name="T78" fmla="*/ 568510 h 5685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1970" h="568510">
                  <a:moveTo>
                    <a:pt x="65130" y="14289"/>
                  </a:moveTo>
                  <a:cubicBezTo>
                    <a:pt x="59703" y="12480"/>
                    <a:pt x="60947" y="44367"/>
                    <a:pt x="54275" y="57711"/>
                  </a:cubicBezTo>
                  <a:cubicBezTo>
                    <a:pt x="42606" y="81050"/>
                    <a:pt x="10855" y="122845"/>
                    <a:pt x="10855" y="122845"/>
                  </a:cubicBezTo>
                  <a:cubicBezTo>
                    <a:pt x="21710" y="130082"/>
                    <a:pt x="35270" y="134368"/>
                    <a:pt x="43420" y="144556"/>
                  </a:cubicBezTo>
                  <a:cubicBezTo>
                    <a:pt x="60945" y="166463"/>
                    <a:pt x="54505" y="198375"/>
                    <a:pt x="43420" y="220545"/>
                  </a:cubicBezTo>
                  <a:cubicBezTo>
                    <a:pt x="31751" y="243884"/>
                    <a:pt x="0" y="285678"/>
                    <a:pt x="0" y="285678"/>
                  </a:cubicBezTo>
                  <a:cubicBezTo>
                    <a:pt x="21710" y="289296"/>
                    <a:pt x="47944" y="282783"/>
                    <a:pt x="65130" y="296533"/>
                  </a:cubicBezTo>
                  <a:cubicBezTo>
                    <a:pt x="74065" y="303681"/>
                    <a:pt x="57418" y="318097"/>
                    <a:pt x="54275" y="329100"/>
                  </a:cubicBezTo>
                  <a:cubicBezTo>
                    <a:pt x="50177" y="343445"/>
                    <a:pt x="49297" y="358809"/>
                    <a:pt x="43420" y="372522"/>
                  </a:cubicBezTo>
                  <a:cubicBezTo>
                    <a:pt x="38281" y="384514"/>
                    <a:pt x="27544" y="393420"/>
                    <a:pt x="21710" y="405089"/>
                  </a:cubicBezTo>
                  <a:cubicBezTo>
                    <a:pt x="16593" y="415324"/>
                    <a:pt x="14473" y="426800"/>
                    <a:pt x="10855" y="437656"/>
                  </a:cubicBezTo>
                  <a:cubicBezTo>
                    <a:pt x="32565" y="441274"/>
                    <a:pt x="58075" y="435718"/>
                    <a:pt x="75985" y="448511"/>
                  </a:cubicBezTo>
                  <a:cubicBezTo>
                    <a:pt x="88125" y="457183"/>
                    <a:pt x="83914" y="477304"/>
                    <a:pt x="86840" y="491934"/>
                  </a:cubicBezTo>
                  <a:cubicBezTo>
                    <a:pt x="91156" y="513517"/>
                    <a:pt x="97695" y="535057"/>
                    <a:pt x="97695" y="557067"/>
                  </a:cubicBezTo>
                  <a:cubicBezTo>
                    <a:pt x="97695" y="568510"/>
                    <a:pt x="90458" y="535356"/>
                    <a:pt x="86840" y="524500"/>
                  </a:cubicBezTo>
                  <a:cubicBezTo>
                    <a:pt x="91590" y="491246"/>
                    <a:pt x="87556" y="441426"/>
                    <a:pt x="119405" y="415945"/>
                  </a:cubicBezTo>
                  <a:cubicBezTo>
                    <a:pt x="128340" y="408797"/>
                    <a:pt x="141115" y="408708"/>
                    <a:pt x="151970" y="405089"/>
                  </a:cubicBezTo>
                  <a:cubicBezTo>
                    <a:pt x="148352" y="394233"/>
                    <a:pt x="145622" y="383040"/>
                    <a:pt x="141115" y="372522"/>
                  </a:cubicBezTo>
                  <a:cubicBezTo>
                    <a:pt x="124589" y="333959"/>
                    <a:pt x="119498" y="329239"/>
                    <a:pt x="97695" y="296533"/>
                  </a:cubicBezTo>
                  <a:cubicBezTo>
                    <a:pt x="108550" y="289296"/>
                    <a:pt x="128642" y="287768"/>
                    <a:pt x="130260" y="274822"/>
                  </a:cubicBezTo>
                  <a:cubicBezTo>
                    <a:pt x="134339" y="242187"/>
                    <a:pt x="104190" y="203148"/>
                    <a:pt x="86840" y="177122"/>
                  </a:cubicBezTo>
                  <a:cubicBezTo>
                    <a:pt x="90458" y="166267"/>
                    <a:pt x="89604" y="152647"/>
                    <a:pt x="97695" y="144556"/>
                  </a:cubicBezTo>
                  <a:cubicBezTo>
                    <a:pt x="105786" y="136465"/>
                    <a:pt x="131878" y="145027"/>
                    <a:pt x="130260" y="133700"/>
                  </a:cubicBezTo>
                  <a:cubicBezTo>
                    <a:pt x="126570" y="107869"/>
                    <a:pt x="86840" y="68567"/>
                    <a:pt x="86840" y="68567"/>
                  </a:cubicBezTo>
                  <a:cubicBezTo>
                    <a:pt x="63986" y="0"/>
                    <a:pt x="70557" y="16098"/>
                    <a:pt x="65130" y="14289"/>
                  </a:cubicBezTo>
                  <a:close/>
                </a:path>
              </a:pathLst>
            </a:custGeom>
            <a:solidFill>
              <a:srgbClr val="008000">
                <a:alpha val="34901"/>
              </a:srgbClr>
            </a:solidFill>
            <a:ln w="9525">
              <a:solidFill>
                <a:srgbClr val="7F7F7F"/>
              </a:solidFill>
              <a:miter lim="800000"/>
              <a:headEnd/>
              <a:tailEnd/>
            </a:ln>
            <a:effectLst>
              <a:outerShdw blurRad="63500" dist="23000" dir="5400000" rotWithShape="0">
                <a:srgbClr val="808080">
                  <a:alpha val="34998"/>
                </a:srgbClr>
              </a:outerShdw>
            </a:effectLst>
          </p:spPr>
          <p:txBody>
            <a:bodyPr anchor="ctr"/>
            <a:lstStyle/>
            <a:p>
              <a:pPr>
                <a:defRPr/>
              </a:pPr>
              <a:endParaRPr lang="en-US">
                <a:ea typeface="ＭＳ Ｐゴシック" charset="-128"/>
                <a:cs typeface="ＭＳ Ｐゴシック" charset="-128"/>
              </a:endParaRPr>
            </a:p>
          </p:txBody>
        </p:sp>
        <p:sp>
          <p:nvSpPr>
            <p:cNvPr id="49" name="Freeform 48"/>
            <p:cNvSpPr>
              <a:spLocks noChangeArrowheads="1"/>
            </p:cNvSpPr>
            <p:nvPr/>
          </p:nvSpPr>
          <p:spPr bwMode="auto">
            <a:xfrm>
              <a:off x="1827221" y="3927647"/>
              <a:ext cx="152409" cy="568352"/>
            </a:xfrm>
            <a:custGeom>
              <a:avLst/>
              <a:gdLst>
                <a:gd name="T0" fmla="*/ 65507 w 151970"/>
                <a:gd name="T1" fmla="*/ 14281 h 568510"/>
                <a:gd name="T2" fmla="*/ 54589 w 151970"/>
                <a:gd name="T3" fmla="*/ 57679 h 568510"/>
                <a:gd name="T4" fmla="*/ 10917 w 151970"/>
                <a:gd name="T5" fmla="*/ 122777 h 568510"/>
                <a:gd name="T6" fmla="*/ 43671 w 151970"/>
                <a:gd name="T7" fmla="*/ 144476 h 568510"/>
                <a:gd name="T8" fmla="*/ 43671 w 151970"/>
                <a:gd name="T9" fmla="*/ 220423 h 568510"/>
                <a:gd name="T10" fmla="*/ 0 w 151970"/>
                <a:gd name="T11" fmla="*/ 285520 h 568510"/>
                <a:gd name="T12" fmla="*/ 65507 w 151970"/>
                <a:gd name="T13" fmla="*/ 296369 h 568510"/>
                <a:gd name="T14" fmla="*/ 54589 w 151970"/>
                <a:gd name="T15" fmla="*/ 328918 h 568510"/>
                <a:gd name="T16" fmla="*/ 43671 w 151970"/>
                <a:gd name="T17" fmla="*/ 372314 h 568510"/>
                <a:gd name="T18" fmla="*/ 21836 w 151970"/>
                <a:gd name="T19" fmla="*/ 404863 h 568510"/>
                <a:gd name="T20" fmla="*/ 10917 w 151970"/>
                <a:gd name="T21" fmla="*/ 437412 h 568510"/>
                <a:gd name="T22" fmla="*/ 76425 w 151970"/>
                <a:gd name="T23" fmla="*/ 448261 h 568510"/>
                <a:gd name="T24" fmla="*/ 87343 w 151970"/>
                <a:gd name="T25" fmla="*/ 491660 h 568510"/>
                <a:gd name="T26" fmla="*/ 98260 w 151970"/>
                <a:gd name="T27" fmla="*/ 556757 h 568510"/>
                <a:gd name="T28" fmla="*/ 87343 w 151970"/>
                <a:gd name="T29" fmla="*/ 524208 h 568510"/>
                <a:gd name="T30" fmla="*/ 120096 w 151970"/>
                <a:gd name="T31" fmla="*/ 415713 h 568510"/>
                <a:gd name="T32" fmla="*/ 152849 w 151970"/>
                <a:gd name="T33" fmla="*/ 404863 h 568510"/>
                <a:gd name="T34" fmla="*/ 141932 w 151970"/>
                <a:gd name="T35" fmla="*/ 372314 h 568510"/>
                <a:gd name="T36" fmla="*/ 98260 w 151970"/>
                <a:gd name="T37" fmla="*/ 296369 h 568510"/>
                <a:gd name="T38" fmla="*/ 131013 w 151970"/>
                <a:gd name="T39" fmla="*/ 274670 h 568510"/>
                <a:gd name="T40" fmla="*/ 87343 w 151970"/>
                <a:gd name="T41" fmla="*/ 177024 h 568510"/>
                <a:gd name="T42" fmla="*/ 98260 w 151970"/>
                <a:gd name="T43" fmla="*/ 144476 h 568510"/>
                <a:gd name="T44" fmla="*/ 131013 w 151970"/>
                <a:gd name="T45" fmla="*/ 133626 h 568510"/>
                <a:gd name="T46" fmla="*/ 87343 w 151970"/>
                <a:gd name="T47" fmla="*/ 68529 h 568510"/>
                <a:gd name="T48" fmla="*/ 65507 w 151970"/>
                <a:gd name="T49" fmla="*/ 14281 h 5685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1970"/>
                <a:gd name="T76" fmla="*/ 0 h 568510"/>
                <a:gd name="T77" fmla="*/ 151970 w 151970"/>
                <a:gd name="T78" fmla="*/ 568510 h 5685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1970" h="568510">
                  <a:moveTo>
                    <a:pt x="65130" y="14289"/>
                  </a:moveTo>
                  <a:cubicBezTo>
                    <a:pt x="59703" y="12480"/>
                    <a:pt x="60947" y="44367"/>
                    <a:pt x="54275" y="57711"/>
                  </a:cubicBezTo>
                  <a:cubicBezTo>
                    <a:pt x="42606" y="81050"/>
                    <a:pt x="10855" y="122845"/>
                    <a:pt x="10855" y="122845"/>
                  </a:cubicBezTo>
                  <a:cubicBezTo>
                    <a:pt x="21710" y="130082"/>
                    <a:pt x="35270" y="134368"/>
                    <a:pt x="43420" y="144556"/>
                  </a:cubicBezTo>
                  <a:cubicBezTo>
                    <a:pt x="60945" y="166463"/>
                    <a:pt x="54505" y="198375"/>
                    <a:pt x="43420" y="220545"/>
                  </a:cubicBezTo>
                  <a:cubicBezTo>
                    <a:pt x="31751" y="243884"/>
                    <a:pt x="0" y="285678"/>
                    <a:pt x="0" y="285678"/>
                  </a:cubicBezTo>
                  <a:cubicBezTo>
                    <a:pt x="21710" y="289296"/>
                    <a:pt x="47944" y="282783"/>
                    <a:pt x="65130" y="296533"/>
                  </a:cubicBezTo>
                  <a:cubicBezTo>
                    <a:pt x="74065" y="303681"/>
                    <a:pt x="57418" y="318097"/>
                    <a:pt x="54275" y="329100"/>
                  </a:cubicBezTo>
                  <a:cubicBezTo>
                    <a:pt x="50177" y="343445"/>
                    <a:pt x="49297" y="358809"/>
                    <a:pt x="43420" y="372522"/>
                  </a:cubicBezTo>
                  <a:cubicBezTo>
                    <a:pt x="38281" y="384514"/>
                    <a:pt x="27544" y="393420"/>
                    <a:pt x="21710" y="405089"/>
                  </a:cubicBezTo>
                  <a:cubicBezTo>
                    <a:pt x="16593" y="415324"/>
                    <a:pt x="14473" y="426800"/>
                    <a:pt x="10855" y="437656"/>
                  </a:cubicBezTo>
                  <a:cubicBezTo>
                    <a:pt x="32565" y="441274"/>
                    <a:pt x="58075" y="435718"/>
                    <a:pt x="75985" y="448511"/>
                  </a:cubicBezTo>
                  <a:cubicBezTo>
                    <a:pt x="88125" y="457183"/>
                    <a:pt x="83914" y="477304"/>
                    <a:pt x="86840" y="491934"/>
                  </a:cubicBezTo>
                  <a:cubicBezTo>
                    <a:pt x="91156" y="513517"/>
                    <a:pt x="97695" y="535057"/>
                    <a:pt x="97695" y="557067"/>
                  </a:cubicBezTo>
                  <a:cubicBezTo>
                    <a:pt x="97695" y="568510"/>
                    <a:pt x="90458" y="535356"/>
                    <a:pt x="86840" y="524500"/>
                  </a:cubicBezTo>
                  <a:cubicBezTo>
                    <a:pt x="91590" y="491246"/>
                    <a:pt x="87556" y="441426"/>
                    <a:pt x="119405" y="415945"/>
                  </a:cubicBezTo>
                  <a:cubicBezTo>
                    <a:pt x="128340" y="408797"/>
                    <a:pt x="141115" y="408708"/>
                    <a:pt x="151970" y="405089"/>
                  </a:cubicBezTo>
                  <a:cubicBezTo>
                    <a:pt x="148352" y="394233"/>
                    <a:pt x="145622" y="383040"/>
                    <a:pt x="141115" y="372522"/>
                  </a:cubicBezTo>
                  <a:cubicBezTo>
                    <a:pt x="124589" y="333959"/>
                    <a:pt x="119498" y="329239"/>
                    <a:pt x="97695" y="296533"/>
                  </a:cubicBezTo>
                  <a:cubicBezTo>
                    <a:pt x="108550" y="289296"/>
                    <a:pt x="128642" y="287768"/>
                    <a:pt x="130260" y="274822"/>
                  </a:cubicBezTo>
                  <a:cubicBezTo>
                    <a:pt x="134339" y="242187"/>
                    <a:pt x="104190" y="203148"/>
                    <a:pt x="86840" y="177122"/>
                  </a:cubicBezTo>
                  <a:cubicBezTo>
                    <a:pt x="90458" y="166267"/>
                    <a:pt x="89604" y="152647"/>
                    <a:pt x="97695" y="144556"/>
                  </a:cubicBezTo>
                  <a:cubicBezTo>
                    <a:pt x="105786" y="136465"/>
                    <a:pt x="131878" y="145027"/>
                    <a:pt x="130260" y="133700"/>
                  </a:cubicBezTo>
                  <a:cubicBezTo>
                    <a:pt x="126570" y="107869"/>
                    <a:pt x="86840" y="68567"/>
                    <a:pt x="86840" y="68567"/>
                  </a:cubicBezTo>
                  <a:cubicBezTo>
                    <a:pt x="63986" y="0"/>
                    <a:pt x="70557" y="16098"/>
                    <a:pt x="65130" y="14289"/>
                  </a:cubicBezTo>
                  <a:close/>
                </a:path>
              </a:pathLst>
            </a:custGeom>
            <a:solidFill>
              <a:srgbClr val="008000">
                <a:alpha val="34901"/>
              </a:srgbClr>
            </a:solidFill>
            <a:ln w="9525">
              <a:solidFill>
                <a:srgbClr val="7F7F7F"/>
              </a:solidFill>
              <a:miter lim="800000"/>
              <a:headEnd/>
              <a:tailEnd/>
            </a:ln>
            <a:effectLst>
              <a:outerShdw blurRad="63500" dist="23000" dir="5400000" rotWithShape="0">
                <a:srgbClr val="808080">
                  <a:alpha val="34998"/>
                </a:srgbClr>
              </a:outerShdw>
            </a:effectLst>
          </p:spPr>
          <p:txBody>
            <a:bodyPr anchor="ctr"/>
            <a:lstStyle/>
            <a:p>
              <a:pPr>
                <a:defRPr/>
              </a:pPr>
              <a:endParaRPr lang="en-US">
                <a:ea typeface="ＭＳ Ｐゴシック" charset="-128"/>
                <a:cs typeface="ＭＳ Ｐゴシック" charset="-128"/>
              </a:endParaRPr>
            </a:p>
          </p:txBody>
        </p:sp>
        <p:sp>
          <p:nvSpPr>
            <p:cNvPr id="50" name="Freeform 49"/>
            <p:cNvSpPr>
              <a:spLocks noChangeArrowheads="1"/>
            </p:cNvSpPr>
            <p:nvPr/>
          </p:nvSpPr>
          <p:spPr bwMode="auto">
            <a:xfrm>
              <a:off x="4243544" y="4449960"/>
              <a:ext cx="196862" cy="455634"/>
            </a:xfrm>
            <a:custGeom>
              <a:avLst/>
              <a:gdLst>
                <a:gd name="T0" fmla="*/ 121211 w 195390"/>
                <a:gd name="T1" fmla="*/ 0 h 455934"/>
                <a:gd name="T2" fmla="*/ 110192 w 195390"/>
                <a:gd name="T3" fmla="*/ 32525 h 455934"/>
                <a:gd name="T4" fmla="*/ 88153 w 195390"/>
                <a:gd name="T5" fmla="*/ 108414 h 455934"/>
                <a:gd name="T6" fmla="*/ 66115 w 195390"/>
                <a:gd name="T7" fmla="*/ 140936 h 455934"/>
                <a:gd name="T8" fmla="*/ 33057 w 195390"/>
                <a:gd name="T9" fmla="*/ 238508 h 455934"/>
                <a:gd name="T10" fmla="*/ 22039 w 195390"/>
                <a:gd name="T11" fmla="*/ 271032 h 455934"/>
                <a:gd name="T12" fmla="*/ 0 w 195390"/>
                <a:gd name="T13" fmla="*/ 303556 h 455934"/>
                <a:gd name="T14" fmla="*/ 11019 w 195390"/>
                <a:gd name="T15" fmla="*/ 336080 h 455934"/>
                <a:gd name="T16" fmla="*/ 110192 w 195390"/>
                <a:gd name="T17" fmla="*/ 346921 h 455934"/>
                <a:gd name="T18" fmla="*/ 121211 w 195390"/>
                <a:gd name="T19" fmla="*/ 455334 h 455934"/>
                <a:gd name="T20" fmla="*/ 143249 w 195390"/>
                <a:gd name="T21" fmla="*/ 422810 h 455934"/>
                <a:gd name="T22" fmla="*/ 154269 w 195390"/>
                <a:gd name="T23" fmla="*/ 325239 h 455934"/>
                <a:gd name="T24" fmla="*/ 198345 w 195390"/>
                <a:gd name="T25" fmla="*/ 314397 h 455934"/>
                <a:gd name="T26" fmla="*/ 176306 w 195390"/>
                <a:gd name="T27" fmla="*/ 227667 h 455934"/>
                <a:gd name="T28" fmla="*/ 143249 w 195390"/>
                <a:gd name="T29" fmla="*/ 162620 h 455934"/>
                <a:gd name="T30" fmla="*/ 121211 w 195390"/>
                <a:gd name="T31" fmla="*/ 32525 h 455934"/>
                <a:gd name="T32" fmla="*/ 121211 w 195390"/>
                <a:gd name="T33" fmla="*/ 0 h 4559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5390"/>
                <a:gd name="T52" fmla="*/ 0 h 455934"/>
                <a:gd name="T53" fmla="*/ 195390 w 195390"/>
                <a:gd name="T54" fmla="*/ 455934 h 4559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5390" h="455934">
                  <a:moveTo>
                    <a:pt x="119405" y="0"/>
                  </a:moveTo>
                  <a:cubicBezTo>
                    <a:pt x="117596" y="0"/>
                    <a:pt x="111693" y="21564"/>
                    <a:pt x="108550" y="32567"/>
                  </a:cubicBezTo>
                  <a:cubicBezTo>
                    <a:pt x="103913" y="48797"/>
                    <a:pt x="95515" y="91205"/>
                    <a:pt x="86840" y="108556"/>
                  </a:cubicBezTo>
                  <a:cubicBezTo>
                    <a:pt x="81006" y="120225"/>
                    <a:pt x="72367" y="130267"/>
                    <a:pt x="65130" y="141122"/>
                  </a:cubicBezTo>
                  <a:lnTo>
                    <a:pt x="32565" y="238822"/>
                  </a:lnTo>
                  <a:cubicBezTo>
                    <a:pt x="28947" y="249678"/>
                    <a:pt x="28057" y="261868"/>
                    <a:pt x="21710" y="271389"/>
                  </a:cubicBezTo>
                  <a:lnTo>
                    <a:pt x="0" y="303956"/>
                  </a:lnTo>
                  <a:cubicBezTo>
                    <a:pt x="3618" y="314811"/>
                    <a:pt x="231" y="332272"/>
                    <a:pt x="10855" y="336522"/>
                  </a:cubicBezTo>
                  <a:cubicBezTo>
                    <a:pt x="41277" y="348691"/>
                    <a:pt x="86510" y="323133"/>
                    <a:pt x="108550" y="347378"/>
                  </a:cubicBezTo>
                  <a:cubicBezTo>
                    <a:pt x="133011" y="374287"/>
                    <a:pt x="115787" y="419749"/>
                    <a:pt x="119405" y="455934"/>
                  </a:cubicBezTo>
                  <a:cubicBezTo>
                    <a:pt x="126642" y="445078"/>
                    <a:pt x="137951" y="436024"/>
                    <a:pt x="141115" y="423367"/>
                  </a:cubicBezTo>
                  <a:cubicBezTo>
                    <a:pt x="149062" y="391578"/>
                    <a:pt x="137317" y="354975"/>
                    <a:pt x="151970" y="325667"/>
                  </a:cubicBezTo>
                  <a:cubicBezTo>
                    <a:pt x="158642" y="312323"/>
                    <a:pt x="180917" y="318430"/>
                    <a:pt x="195390" y="314811"/>
                  </a:cubicBezTo>
                  <a:cubicBezTo>
                    <a:pt x="191261" y="294167"/>
                    <a:pt x="184806" y="250220"/>
                    <a:pt x="173680" y="227967"/>
                  </a:cubicBezTo>
                  <a:cubicBezTo>
                    <a:pt x="147150" y="174903"/>
                    <a:pt x="154757" y="217404"/>
                    <a:pt x="141115" y="162834"/>
                  </a:cubicBezTo>
                  <a:cubicBezTo>
                    <a:pt x="132742" y="129342"/>
                    <a:pt x="122468" y="63203"/>
                    <a:pt x="119405" y="32567"/>
                  </a:cubicBezTo>
                  <a:cubicBezTo>
                    <a:pt x="118325" y="21765"/>
                    <a:pt x="121214" y="0"/>
                    <a:pt x="119405" y="0"/>
                  </a:cubicBezTo>
                  <a:close/>
                </a:path>
              </a:pathLst>
            </a:custGeom>
            <a:solidFill>
              <a:srgbClr val="BFBFBF">
                <a:alpha val="32156"/>
              </a:srgbClr>
            </a:solidFill>
            <a:ln w="9525">
              <a:solidFill>
                <a:srgbClr val="7F7F7F">
                  <a:alpha val="50980"/>
                </a:srgbClr>
              </a:solidFill>
              <a:miter lim="800000"/>
              <a:headEnd/>
              <a:tailEnd/>
            </a:ln>
            <a:effectLst>
              <a:outerShdw blurRad="63500" dist="23000" dir="5400000" rotWithShape="0">
                <a:srgbClr val="808080">
                  <a:alpha val="34998"/>
                </a:srgbClr>
              </a:outerShdw>
            </a:effectLst>
          </p:spPr>
          <p:txBody>
            <a:bodyPr anchor="ctr"/>
            <a:lstStyle/>
            <a:p>
              <a:pPr>
                <a:defRPr/>
              </a:pPr>
              <a:endParaRPr lang="en-US">
                <a:ea typeface="ＭＳ Ｐゴシック" charset="-128"/>
                <a:cs typeface="ＭＳ Ｐゴシック" charset="-128"/>
              </a:endParaRPr>
            </a:p>
          </p:txBody>
        </p:sp>
        <p:cxnSp>
          <p:nvCxnSpPr>
            <p:cNvPr id="51" name="Straight Arrow Connector 50"/>
            <p:cNvCxnSpPr>
              <a:cxnSpLocks noChangeShapeType="1"/>
              <a:endCxn id="43" idx="28"/>
            </p:cNvCxnSpPr>
            <p:nvPr/>
          </p:nvCxnSpPr>
          <p:spPr bwMode="auto">
            <a:xfrm rot="16200000" flipV="1">
              <a:off x="3273525" y="5356465"/>
              <a:ext cx="511200" cy="241315"/>
            </a:xfrm>
            <a:prstGeom prst="straightConnector1">
              <a:avLst/>
            </a:prstGeom>
            <a:noFill/>
            <a:ln w="25400">
              <a:solidFill>
                <a:schemeClr val="tx1"/>
              </a:solidFill>
              <a:round/>
              <a:headEnd/>
              <a:tailEnd type="stealth" w="med" len="med"/>
            </a:ln>
            <a:effectLst>
              <a:outerShdw dist="20000" dir="5400000" rotWithShape="0">
                <a:srgbClr val="808080">
                  <a:alpha val="37999"/>
                </a:srgbClr>
              </a:outerShdw>
            </a:effectLst>
          </p:spPr>
        </p:cxnSp>
        <p:cxnSp>
          <p:nvCxnSpPr>
            <p:cNvPr id="52" name="Straight Arrow Connector 51"/>
            <p:cNvCxnSpPr>
              <a:cxnSpLocks noChangeShapeType="1"/>
            </p:cNvCxnSpPr>
            <p:nvPr/>
          </p:nvCxnSpPr>
          <p:spPr bwMode="auto">
            <a:xfrm flipV="1">
              <a:off x="4243544" y="5732722"/>
              <a:ext cx="863653" cy="98430"/>
            </a:xfrm>
            <a:prstGeom prst="straightConnector1">
              <a:avLst/>
            </a:prstGeom>
            <a:noFill/>
            <a:ln w="25400">
              <a:solidFill>
                <a:schemeClr val="tx1"/>
              </a:solidFill>
              <a:round/>
              <a:headEnd/>
              <a:tailEnd type="stealth" w="med" len="med"/>
            </a:ln>
            <a:effectLst>
              <a:outerShdw dist="20000" dir="5400000" rotWithShape="0">
                <a:srgbClr val="808080">
                  <a:alpha val="37999"/>
                </a:srgbClr>
              </a:outerShdw>
            </a:effectLst>
          </p:spPr>
        </p:cxnSp>
        <p:sp>
          <p:nvSpPr>
            <p:cNvPr id="24595" name="TextBox 52"/>
            <p:cNvSpPr txBox="1">
              <a:spLocks noChangeArrowheads="1"/>
            </p:cNvSpPr>
            <p:nvPr/>
          </p:nvSpPr>
          <p:spPr bwMode="auto">
            <a:xfrm>
              <a:off x="2815718" y="5747023"/>
              <a:ext cx="14285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t>Surface Water Body</a:t>
              </a:r>
            </a:p>
          </p:txBody>
        </p:sp>
        <p:sp>
          <p:nvSpPr>
            <p:cNvPr id="24596" name="TextBox 53"/>
            <p:cNvSpPr txBox="1">
              <a:spLocks noChangeArrowheads="1"/>
            </p:cNvSpPr>
            <p:nvPr/>
          </p:nvSpPr>
          <p:spPr bwMode="auto">
            <a:xfrm>
              <a:off x="2999537" y="4800600"/>
              <a:ext cx="810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000"/>
                <a:t>Lake or Stream</a:t>
              </a:r>
            </a:p>
          </p:txBody>
        </p:sp>
        <p:sp>
          <p:nvSpPr>
            <p:cNvPr id="24597" name="TextBox 54"/>
            <p:cNvSpPr txBox="1">
              <a:spLocks noChangeArrowheads="1"/>
            </p:cNvSpPr>
            <p:nvPr/>
          </p:nvSpPr>
          <p:spPr bwMode="auto">
            <a:xfrm>
              <a:off x="5107952" y="5361801"/>
              <a:ext cx="5827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t>Ocean</a:t>
              </a:r>
            </a:p>
          </p:txBody>
        </p:sp>
        <p:cxnSp>
          <p:nvCxnSpPr>
            <p:cNvPr id="56" name="Straight Connector 55"/>
            <p:cNvCxnSpPr>
              <a:cxnSpLocks noChangeShapeType="1"/>
              <a:stCxn id="43" idx="17"/>
            </p:cNvCxnSpPr>
            <p:nvPr/>
          </p:nvCxnSpPr>
          <p:spPr bwMode="auto">
            <a:xfrm flipH="1" flipV="1">
              <a:off x="650811" y="4648406"/>
              <a:ext cx="2117855" cy="204798"/>
            </a:xfrm>
            <a:prstGeom prst="line">
              <a:avLst/>
            </a:prstGeom>
            <a:noFill/>
            <a:ln w="25400">
              <a:solidFill>
                <a:schemeClr val="tx1"/>
              </a:solidFill>
              <a:prstDash val="sysDash"/>
              <a:round/>
              <a:headEnd/>
              <a:tailEnd/>
            </a:ln>
            <a:effectLst>
              <a:outerShdw dist="20000" dir="5400000" rotWithShape="0">
                <a:srgbClr val="808080">
                  <a:alpha val="37999"/>
                </a:srgbClr>
              </a:outerShdw>
            </a:effectLst>
          </p:spPr>
        </p:cxnSp>
        <p:cxnSp>
          <p:nvCxnSpPr>
            <p:cNvPr id="57" name="Straight Connector 56"/>
            <p:cNvCxnSpPr>
              <a:cxnSpLocks noChangeShapeType="1"/>
              <a:endCxn id="43" idx="48"/>
            </p:cNvCxnSpPr>
            <p:nvPr/>
          </p:nvCxnSpPr>
          <p:spPr bwMode="auto">
            <a:xfrm>
              <a:off x="3733925" y="4953221"/>
              <a:ext cx="944621" cy="333391"/>
            </a:xfrm>
            <a:prstGeom prst="line">
              <a:avLst/>
            </a:prstGeom>
            <a:noFill/>
            <a:ln w="25400">
              <a:solidFill>
                <a:schemeClr val="tx1"/>
              </a:solidFill>
              <a:prstDash val="sysDash"/>
              <a:round/>
              <a:headEnd/>
              <a:tailEnd/>
            </a:ln>
            <a:effectLst>
              <a:outerShdw dist="20000" dir="5400000" rotWithShape="0">
                <a:srgbClr val="808080">
                  <a:alpha val="37999"/>
                </a:srgbClr>
              </a:outerShdw>
            </a:effectLst>
          </p:spPr>
        </p:cxnSp>
        <p:cxnSp>
          <p:nvCxnSpPr>
            <p:cNvPr id="58" name="Straight Arrow Connector 57"/>
            <p:cNvCxnSpPr>
              <a:cxnSpLocks noChangeShapeType="1"/>
            </p:cNvCxnSpPr>
            <p:nvPr/>
          </p:nvCxnSpPr>
          <p:spPr bwMode="auto">
            <a:xfrm>
              <a:off x="990557" y="4800814"/>
              <a:ext cx="989074" cy="98430"/>
            </a:xfrm>
            <a:prstGeom prst="straightConnector1">
              <a:avLst/>
            </a:prstGeom>
            <a:noFill/>
            <a:ln w="25400">
              <a:solidFill>
                <a:schemeClr val="tx1"/>
              </a:solidFill>
              <a:round/>
              <a:headEnd/>
              <a:tailEnd type="stealth" w="med" len="med"/>
            </a:ln>
            <a:effectLst>
              <a:outerShdw dist="20000" dir="5400000" rotWithShape="0">
                <a:srgbClr val="808080">
                  <a:alpha val="37999"/>
                </a:srgbClr>
              </a:outerShdw>
            </a:effectLst>
          </p:spPr>
        </p:cxnSp>
        <p:sp>
          <p:nvSpPr>
            <p:cNvPr id="24601" name="TextBox 58"/>
            <p:cNvSpPr txBox="1">
              <a:spLocks noChangeArrowheads="1"/>
            </p:cNvSpPr>
            <p:nvPr/>
          </p:nvSpPr>
          <p:spPr bwMode="auto">
            <a:xfrm rot="379777">
              <a:off x="861129" y="4831101"/>
              <a:ext cx="13486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t>Groundwater Flow</a:t>
              </a:r>
            </a:p>
          </p:txBody>
        </p:sp>
        <p:cxnSp>
          <p:nvCxnSpPr>
            <p:cNvPr id="60" name="Straight Arrow Connector 59"/>
            <p:cNvCxnSpPr>
              <a:cxnSpLocks noChangeShapeType="1"/>
            </p:cNvCxnSpPr>
            <p:nvPr/>
          </p:nvCxnSpPr>
          <p:spPr bwMode="auto">
            <a:xfrm>
              <a:off x="382507" y="4168958"/>
              <a:ext cx="989073" cy="98430"/>
            </a:xfrm>
            <a:prstGeom prst="straightConnector1">
              <a:avLst/>
            </a:prstGeom>
            <a:noFill/>
            <a:ln w="25400">
              <a:solidFill>
                <a:schemeClr val="tx1"/>
              </a:solidFill>
              <a:round/>
              <a:headEnd/>
              <a:tailEnd type="stealth" w="med" len="med"/>
            </a:ln>
            <a:effectLst>
              <a:outerShdw dist="20000" dir="5400000" rotWithShape="0">
                <a:srgbClr val="808080">
                  <a:alpha val="37999"/>
                </a:srgbClr>
              </a:outerShdw>
            </a:effectLst>
          </p:spPr>
        </p:cxnSp>
        <p:sp>
          <p:nvSpPr>
            <p:cNvPr id="24603" name="TextBox 60"/>
            <p:cNvSpPr txBox="1">
              <a:spLocks noChangeArrowheads="1"/>
            </p:cNvSpPr>
            <p:nvPr/>
          </p:nvSpPr>
          <p:spPr bwMode="auto">
            <a:xfrm rot="284594">
              <a:off x="261850" y="3945188"/>
              <a:ext cx="11001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t>Surface Runoff</a:t>
              </a:r>
            </a:p>
          </p:txBody>
        </p:sp>
        <p:cxnSp>
          <p:nvCxnSpPr>
            <p:cNvPr id="62" name="Straight Arrow Connector 61"/>
            <p:cNvCxnSpPr>
              <a:cxnSpLocks noChangeShapeType="1"/>
            </p:cNvCxnSpPr>
            <p:nvPr/>
          </p:nvCxnSpPr>
          <p:spPr bwMode="auto">
            <a:xfrm rot="5400000" flipH="1" flipV="1">
              <a:off x="3359260" y="3795873"/>
              <a:ext cx="1054151" cy="714419"/>
            </a:xfrm>
            <a:prstGeom prst="straightConnector1">
              <a:avLst/>
            </a:prstGeom>
            <a:noFill/>
            <a:ln w="25400">
              <a:solidFill>
                <a:schemeClr val="tx1"/>
              </a:solidFill>
              <a:round/>
              <a:headEnd/>
              <a:tailEnd type="stealth" w="med" len="med"/>
            </a:ln>
            <a:effectLst>
              <a:outerShdw dist="20000" dir="5400000" rotWithShape="0">
                <a:srgbClr val="808080">
                  <a:alpha val="37999"/>
                </a:srgbClr>
              </a:outerShdw>
            </a:effectLst>
          </p:spPr>
        </p:cxnSp>
        <p:cxnSp>
          <p:nvCxnSpPr>
            <p:cNvPr id="63" name="Straight Arrow Connector 62"/>
            <p:cNvCxnSpPr>
              <a:cxnSpLocks noChangeShapeType="1"/>
            </p:cNvCxnSpPr>
            <p:nvPr/>
          </p:nvCxnSpPr>
          <p:spPr bwMode="auto">
            <a:xfrm rot="5400000">
              <a:off x="638114" y="3305316"/>
              <a:ext cx="398481" cy="1587"/>
            </a:xfrm>
            <a:prstGeom prst="straightConnector1">
              <a:avLst/>
            </a:prstGeom>
            <a:noFill/>
            <a:ln w="25400">
              <a:solidFill>
                <a:schemeClr val="tx1"/>
              </a:solidFill>
              <a:round/>
              <a:headEnd/>
              <a:tailEnd type="stealth" w="med" len="med"/>
            </a:ln>
            <a:effectLst>
              <a:outerShdw dist="20000" dir="5400000" rotWithShape="0">
                <a:srgbClr val="808080">
                  <a:alpha val="37999"/>
                </a:srgbClr>
              </a:outerShdw>
            </a:effectLst>
          </p:spPr>
        </p:cxnSp>
        <p:cxnSp>
          <p:nvCxnSpPr>
            <p:cNvPr id="64" name="Straight Arrow Connector 63"/>
            <p:cNvCxnSpPr>
              <a:cxnSpLocks noChangeShapeType="1"/>
            </p:cNvCxnSpPr>
            <p:nvPr/>
          </p:nvCxnSpPr>
          <p:spPr bwMode="auto">
            <a:xfrm rot="5400000">
              <a:off x="521425" y="2907629"/>
              <a:ext cx="415945" cy="1587"/>
            </a:xfrm>
            <a:prstGeom prst="straightConnector1">
              <a:avLst/>
            </a:prstGeom>
            <a:noFill/>
            <a:ln w="25400">
              <a:solidFill>
                <a:schemeClr val="tx1"/>
              </a:solidFill>
              <a:round/>
              <a:headEnd/>
              <a:tailEnd type="stealth" w="med" len="med"/>
            </a:ln>
            <a:effectLst>
              <a:outerShdw dist="20000" dir="5400000" rotWithShape="0">
                <a:srgbClr val="808080">
                  <a:alpha val="37999"/>
                </a:srgbClr>
              </a:outerShdw>
            </a:effectLst>
          </p:spPr>
        </p:cxnSp>
        <p:cxnSp>
          <p:nvCxnSpPr>
            <p:cNvPr id="65" name="Straight Arrow Connector 64"/>
            <p:cNvCxnSpPr>
              <a:cxnSpLocks noChangeShapeType="1"/>
            </p:cNvCxnSpPr>
            <p:nvPr/>
          </p:nvCxnSpPr>
          <p:spPr bwMode="auto">
            <a:xfrm rot="5400000">
              <a:off x="1758164" y="2921917"/>
              <a:ext cx="444522" cy="1587"/>
            </a:xfrm>
            <a:prstGeom prst="straightConnector1">
              <a:avLst/>
            </a:prstGeom>
            <a:noFill/>
            <a:ln w="25400">
              <a:solidFill>
                <a:schemeClr val="tx1"/>
              </a:solidFill>
              <a:round/>
              <a:headEnd/>
              <a:tailEnd type="stealth" w="med" len="med"/>
            </a:ln>
            <a:effectLst>
              <a:outerShdw dist="20000" dir="5400000" rotWithShape="0">
                <a:srgbClr val="808080">
                  <a:alpha val="37999"/>
                </a:srgbClr>
              </a:outerShdw>
            </a:effectLst>
          </p:spPr>
        </p:cxnSp>
        <p:cxnSp>
          <p:nvCxnSpPr>
            <p:cNvPr id="66" name="Straight Arrow Connector 65"/>
            <p:cNvCxnSpPr>
              <a:cxnSpLocks noChangeShapeType="1"/>
            </p:cNvCxnSpPr>
            <p:nvPr/>
          </p:nvCxnSpPr>
          <p:spPr bwMode="auto">
            <a:xfrm rot="5400000">
              <a:off x="1500974" y="3298172"/>
              <a:ext cx="654082" cy="1587"/>
            </a:xfrm>
            <a:prstGeom prst="straightConnector1">
              <a:avLst/>
            </a:prstGeom>
            <a:noFill/>
            <a:ln w="25400">
              <a:solidFill>
                <a:schemeClr val="tx1"/>
              </a:solidFill>
              <a:round/>
              <a:headEnd/>
              <a:tailEnd type="stealth" w="med" len="med"/>
            </a:ln>
            <a:effectLst>
              <a:outerShdw dist="20000" dir="5400000" rotWithShape="0">
                <a:srgbClr val="808080">
                  <a:alpha val="37999"/>
                </a:srgbClr>
              </a:outerShdw>
            </a:effectLst>
          </p:spPr>
        </p:cxnSp>
        <p:sp>
          <p:nvSpPr>
            <p:cNvPr id="24609" name="TextBox 66"/>
            <p:cNvSpPr txBox="1">
              <a:spLocks noChangeArrowheads="1"/>
            </p:cNvSpPr>
            <p:nvPr/>
          </p:nvSpPr>
          <p:spPr bwMode="auto">
            <a:xfrm>
              <a:off x="849970" y="3144345"/>
              <a:ext cx="9800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t>Precipitation</a:t>
              </a:r>
            </a:p>
          </p:txBody>
        </p:sp>
        <p:cxnSp>
          <p:nvCxnSpPr>
            <p:cNvPr id="68" name="Straight Arrow Connector 67"/>
            <p:cNvCxnSpPr>
              <a:cxnSpLocks noChangeShapeType="1"/>
            </p:cNvCxnSpPr>
            <p:nvPr/>
          </p:nvCxnSpPr>
          <p:spPr bwMode="auto">
            <a:xfrm flipV="1">
              <a:off x="2073298" y="3225938"/>
              <a:ext cx="1389148" cy="943021"/>
            </a:xfrm>
            <a:prstGeom prst="straightConnector1">
              <a:avLst/>
            </a:prstGeom>
            <a:noFill/>
            <a:ln w="25400">
              <a:solidFill>
                <a:schemeClr val="tx1"/>
              </a:solidFill>
              <a:round/>
              <a:headEnd/>
              <a:tailEnd type="stealth" w="med" len="med"/>
            </a:ln>
            <a:effectLst>
              <a:outerShdw dist="20000" dir="5400000" rotWithShape="0">
                <a:srgbClr val="808080">
                  <a:alpha val="37999"/>
                </a:srgbClr>
              </a:outerShdw>
            </a:effectLst>
          </p:spPr>
        </p:cxnSp>
        <p:cxnSp>
          <p:nvCxnSpPr>
            <p:cNvPr id="69" name="Straight Arrow Connector 68"/>
            <p:cNvCxnSpPr>
              <a:cxnSpLocks noChangeShapeType="1"/>
            </p:cNvCxnSpPr>
            <p:nvPr/>
          </p:nvCxnSpPr>
          <p:spPr bwMode="auto">
            <a:xfrm rot="16200000" flipV="1">
              <a:off x="4442001" y="4083227"/>
              <a:ext cx="1241485" cy="390549"/>
            </a:xfrm>
            <a:prstGeom prst="straightConnector1">
              <a:avLst/>
            </a:prstGeom>
            <a:noFill/>
            <a:ln w="25400">
              <a:solidFill>
                <a:schemeClr val="tx1"/>
              </a:solidFill>
              <a:round/>
              <a:headEnd/>
              <a:tailEnd type="stealth" w="med" len="med"/>
            </a:ln>
            <a:effectLst>
              <a:outerShdw dist="20000" dir="5400000" rotWithShape="0">
                <a:srgbClr val="808080">
                  <a:alpha val="37999"/>
                </a:srgbClr>
              </a:outerShdw>
            </a:effectLst>
          </p:spPr>
        </p:cxnSp>
        <p:sp>
          <p:nvSpPr>
            <p:cNvPr id="24612" name="TextBox 69"/>
            <p:cNvSpPr txBox="1">
              <a:spLocks noChangeArrowheads="1"/>
            </p:cNvSpPr>
            <p:nvPr/>
          </p:nvSpPr>
          <p:spPr bwMode="auto">
            <a:xfrm rot="-2024738">
              <a:off x="2266293" y="3349309"/>
              <a:ext cx="1003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t>Transpiration</a:t>
              </a:r>
            </a:p>
          </p:txBody>
        </p:sp>
        <p:sp>
          <p:nvSpPr>
            <p:cNvPr id="24613" name="TextBox 70"/>
            <p:cNvSpPr txBox="1">
              <a:spLocks noChangeArrowheads="1"/>
            </p:cNvSpPr>
            <p:nvPr/>
          </p:nvSpPr>
          <p:spPr bwMode="auto">
            <a:xfrm>
              <a:off x="4048924" y="3990201"/>
              <a:ext cx="9311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a:t>Evaporation</a:t>
              </a:r>
            </a:p>
          </p:txBody>
        </p:sp>
        <p:cxnSp>
          <p:nvCxnSpPr>
            <p:cNvPr id="72" name="Straight Arrow Connector 71"/>
            <p:cNvCxnSpPr>
              <a:cxnSpLocks noChangeShapeType="1"/>
            </p:cNvCxnSpPr>
            <p:nvPr/>
          </p:nvCxnSpPr>
          <p:spPr bwMode="auto">
            <a:xfrm rot="10800000">
              <a:off x="2509888" y="2316257"/>
              <a:ext cx="1224037" cy="198447"/>
            </a:xfrm>
            <a:prstGeom prst="straightConnector1">
              <a:avLst/>
            </a:prstGeom>
            <a:noFill/>
            <a:ln w="25400">
              <a:solidFill>
                <a:schemeClr val="tx1">
                  <a:alpha val="27843"/>
                </a:schemeClr>
              </a:solidFill>
              <a:prstDash val="sysDot"/>
              <a:round/>
              <a:headEnd/>
              <a:tailEnd type="stealth" w="med" len="med"/>
            </a:ln>
            <a:effectLst>
              <a:outerShdw dist="20000" dir="5400000" rotWithShape="0">
                <a:srgbClr val="808080">
                  <a:alpha val="37999"/>
                </a:srgbClr>
              </a:outerShdw>
            </a:effectLst>
          </p:spPr>
        </p:cxnSp>
        <p:sp>
          <p:nvSpPr>
            <p:cNvPr id="73" name="Oval 72"/>
            <p:cNvSpPr>
              <a:spLocks noChangeArrowheads="1"/>
            </p:cNvSpPr>
            <p:nvPr/>
          </p:nvSpPr>
          <p:spPr bwMode="auto">
            <a:xfrm>
              <a:off x="3140163" y="381000"/>
              <a:ext cx="741408" cy="717585"/>
            </a:xfrm>
            <a:prstGeom prst="ellipse">
              <a:avLst/>
            </a:prstGeom>
            <a:solidFill>
              <a:srgbClr val="FFFF00"/>
            </a:solidFill>
            <a:ln w="9525">
              <a:solidFill>
                <a:srgbClr val="FFFF00"/>
              </a:solidFill>
              <a:round/>
              <a:headEnd/>
              <a:tailEnd/>
            </a:ln>
            <a:effectLst>
              <a:outerShdw dist="23000" dir="5400000" rotWithShape="0">
                <a:srgbClr val="808080">
                  <a:alpha val="34999"/>
                </a:srgbClr>
              </a:outerShdw>
            </a:effectLst>
          </p:spPr>
          <p:txBody>
            <a:bodyPr anchor="ctr"/>
            <a:lstStyle/>
            <a:p>
              <a:pPr algn="ctr">
                <a:defRPr/>
              </a:pPr>
              <a:r>
                <a:rPr lang="en-US" sz="1200">
                  <a:solidFill>
                    <a:srgbClr val="000000"/>
                  </a:solidFill>
                  <a:latin typeface="+mn-lt"/>
                </a:rPr>
                <a:t>Sun</a:t>
              </a:r>
            </a:p>
          </p:txBody>
        </p:sp>
      </p:grpSp>
      <p:sp>
        <p:nvSpPr>
          <p:cNvPr id="24580" name="Oval 73"/>
          <p:cNvSpPr>
            <a:spLocks noChangeArrowheads="1"/>
          </p:cNvSpPr>
          <p:nvPr/>
        </p:nvSpPr>
        <p:spPr bwMode="auto">
          <a:xfrm>
            <a:off x="1433513" y="2681288"/>
            <a:ext cx="2463800" cy="1052512"/>
          </a:xfrm>
          <a:prstGeom prst="ellipse">
            <a:avLst/>
          </a:prstGeom>
          <a:solidFill>
            <a:srgbClr val="FF0000">
              <a:alpha val="14117"/>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latin typeface="Verdana" charset="0"/>
                <a:ea typeface="ＭＳ Ｐゴシック" charset="0"/>
                <a:cs typeface="ＭＳ Ｐゴシック" charset="0"/>
              </a:rPr>
              <a:t>EBDLKUP-</a:t>
            </a:r>
            <a:r>
              <a:rPr lang="en-US" dirty="0" err="1" smtClean="0">
                <a:latin typeface="Verdana" charset="0"/>
                <a:ea typeface="ＭＳ Ｐゴシック" charset="0"/>
                <a:cs typeface="ＭＳ Ｐゴシック" charset="0"/>
              </a:rPr>
              <a:t>NEW.xlsx</a:t>
            </a:r>
            <a:endParaRPr lang="en-US" dirty="0">
              <a:latin typeface="Verdana" charset="0"/>
              <a:ea typeface="ＭＳ Ｐゴシック" charset="0"/>
              <a:cs typeface="ＭＳ Ｐゴシック" charset="0"/>
            </a:endParaRPr>
          </a:p>
        </p:txBody>
      </p:sp>
      <p:sp>
        <p:nvSpPr>
          <p:cNvPr id="46083" name="Content Placeholder 2"/>
          <p:cNvSpPr>
            <a:spLocks noGrp="1"/>
          </p:cNvSpPr>
          <p:nvPr>
            <p:ph idx="1"/>
          </p:nvPr>
        </p:nvSpPr>
        <p:spPr/>
        <p:txBody>
          <a:bodyPr/>
          <a:lstStyle/>
          <a:p>
            <a:r>
              <a:rPr lang="en-US" dirty="0" smtClean="0">
                <a:latin typeface="Verdana" charset="0"/>
                <a:ea typeface="ＭＳ Ｐゴシック" charset="0"/>
                <a:cs typeface="ＭＳ Ｐゴシック" charset="0"/>
              </a:rPr>
              <a:t>The spreadsheet is distributed as a .ZIP archive</a:t>
            </a:r>
          </a:p>
          <a:p>
            <a:endParaRPr lang="en-US" dirty="0">
              <a:latin typeface="Verdana" charset="0"/>
              <a:ea typeface="ＭＳ Ｐゴシック" charset="0"/>
              <a:cs typeface="ＭＳ Ｐゴシック" charset="0"/>
            </a:endParaRPr>
          </a:p>
          <a:p>
            <a:r>
              <a:rPr lang="en-US" dirty="0" smtClean="0">
                <a:latin typeface="Verdana" charset="0"/>
                <a:ea typeface="ＭＳ Ｐゴシック" charset="0"/>
                <a:cs typeface="ＭＳ Ｐゴシック" charset="0"/>
              </a:rPr>
              <a:t>The archive includes the spreadsheet, the research report, a tutorial video, and a tutorial document.</a:t>
            </a:r>
          </a:p>
          <a:p>
            <a:pPr lvl="1"/>
            <a:r>
              <a:rPr lang="en-US" sz="1600" dirty="0" smtClean="0">
                <a:latin typeface="Verdana" charset="0"/>
                <a:ea typeface="ＭＳ Ｐゴシック" charset="0"/>
                <a:cs typeface="ＭＳ Ｐゴシック" charset="0"/>
              </a:rPr>
              <a:t>The video and tutorial document are hyperlinks within the spreadsheet – the links will not work if the spreadsheet is moved to a different directory from these files; however the spreadsheet itself will function fine without the files, but the user wont be able to access the video or tutorials.</a:t>
            </a:r>
            <a:endParaRPr lang="en-US" sz="1600" dirty="0">
              <a:latin typeface="Verdana" charset="0"/>
              <a:ea typeface="ＭＳ Ｐゴシック" charset="0"/>
              <a:cs typeface="ＭＳ Ｐゴシック" charset="0"/>
            </a:endParaRPr>
          </a:p>
        </p:txBody>
      </p:sp>
      <p:sp>
        <p:nvSpPr>
          <p:cNvPr id="184324"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latin typeface="Verdana" charset="0"/>
                <a:ea typeface="ＭＳ Ｐゴシック" charset="0"/>
                <a:cs typeface="ＭＳ Ｐゴシック" charset="0"/>
              </a:rPr>
              <a:t>EBDLKUP-</a:t>
            </a:r>
            <a:r>
              <a:rPr lang="en-US" dirty="0" err="1" smtClean="0">
                <a:latin typeface="Verdana" charset="0"/>
                <a:ea typeface="ＭＳ Ｐゴシック" charset="0"/>
                <a:cs typeface="ＭＳ Ｐゴシック" charset="0"/>
              </a:rPr>
              <a:t>NEW.xlsx</a:t>
            </a:r>
            <a:endParaRPr lang="en-US" dirty="0">
              <a:latin typeface="Verdana" charset="0"/>
              <a:ea typeface="ＭＳ Ｐゴシック" charset="0"/>
              <a:cs typeface="ＭＳ Ｐゴシック" charset="0"/>
            </a:endParaRPr>
          </a:p>
        </p:txBody>
      </p:sp>
      <p:sp>
        <p:nvSpPr>
          <p:cNvPr id="46083" name="Content Placeholder 2"/>
          <p:cNvSpPr>
            <a:spLocks noGrp="1"/>
          </p:cNvSpPr>
          <p:nvPr>
            <p:ph idx="1"/>
          </p:nvPr>
        </p:nvSpPr>
        <p:spPr/>
        <p:txBody>
          <a:bodyPr/>
          <a:lstStyle/>
          <a:p>
            <a:endParaRPr lang="en-US" sz="1600" dirty="0">
              <a:latin typeface="Verdana" charset="0"/>
              <a:ea typeface="ＭＳ Ｐゴシック" charset="0"/>
              <a:cs typeface="ＭＳ Ｐゴシック" charset="0"/>
            </a:endParaRPr>
          </a:p>
        </p:txBody>
      </p:sp>
      <p:sp>
        <p:nvSpPr>
          <p:cNvPr id="184324"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pic>
        <p:nvPicPr>
          <p:cNvPr id="2" name="Picture 1"/>
          <p:cNvPicPr>
            <a:picLocks noChangeAspect="1"/>
          </p:cNvPicPr>
          <p:nvPr/>
        </p:nvPicPr>
        <p:blipFill>
          <a:blip r:embed="rId2"/>
          <a:stretch>
            <a:fillRect/>
          </a:stretch>
        </p:blipFill>
        <p:spPr>
          <a:xfrm>
            <a:off x="556560" y="1311906"/>
            <a:ext cx="7994575" cy="4895074"/>
          </a:xfrm>
          <a:prstGeom prst="rect">
            <a:avLst/>
          </a:prstGeom>
        </p:spPr>
      </p:pic>
    </p:spTree>
    <p:extLst>
      <p:ext uri="{BB962C8B-B14F-4D97-AF65-F5344CB8AC3E}">
        <p14:creationId xmlns:p14="http://schemas.microsoft.com/office/powerpoint/2010/main" val="18232701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a:latin typeface="Verdana" charset="0"/>
                <a:ea typeface="ＭＳ Ｐゴシック" charset="0"/>
                <a:cs typeface="ＭＳ Ｐゴシック" charset="0"/>
              </a:rPr>
              <a:t>Example:  </a:t>
            </a:r>
            <a:r>
              <a:rPr lang="en-US" dirty="0" smtClean="0">
                <a:latin typeface="Verdana" charset="0"/>
                <a:ea typeface="ＭＳ Ｐゴシック" charset="0"/>
                <a:cs typeface="ＭＳ Ｐゴシック" charset="0"/>
              </a:rPr>
              <a:t>Intensity </a:t>
            </a:r>
            <a:r>
              <a:rPr lang="en-US" dirty="0">
                <a:latin typeface="Verdana" charset="0"/>
                <a:ea typeface="ＭＳ Ｐゴシック" charset="0"/>
                <a:cs typeface="ＭＳ Ｐゴシック" charset="0"/>
              </a:rPr>
              <a:t>for Harris County</a:t>
            </a:r>
          </a:p>
        </p:txBody>
      </p:sp>
      <p:sp>
        <p:nvSpPr>
          <p:cNvPr id="47107" name="Content Placeholder 2"/>
          <p:cNvSpPr>
            <a:spLocks noGrp="1"/>
          </p:cNvSpPr>
          <p:nvPr>
            <p:ph idx="1"/>
          </p:nvPr>
        </p:nvSpPr>
        <p:spPr/>
        <p:txBody>
          <a:bodyPr/>
          <a:lstStyle/>
          <a:p>
            <a:r>
              <a:rPr lang="en-US" dirty="0" smtClean="0">
                <a:latin typeface="Verdana" charset="0"/>
                <a:ea typeface="ＭＳ Ｐゴシック" charset="0"/>
                <a:cs typeface="ＭＳ Ｐゴシック" charset="0"/>
              </a:rPr>
              <a:t>Estimate the rainfall intensity for a </a:t>
            </a:r>
            <a:r>
              <a:rPr lang="en-US" dirty="0">
                <a:latin typeface="Verdana" charset="0"/>
                <a:ea typeface="ＭＳ Ｐゴシック" charset="0"/>
                <a:cs typeface="ＭＳ Ｐゴシック" charset="0"/>
              </a:rPr>
              <a:t>50%-</a:t>
            </a:r>
            <a:r>
              <a:rPr lang="en-US" dirty="0" smtClean="0">
                <a:latin typeface="Verdana" charset="0"/>
                <a:ea typeface="ＭＳ Ｐゴシック" charset="0"/>
                <a:cs typeface="ＭＳ Ｐゴシック" charset="0"/>
              </a:rPr>
              <a:t>chance, 2 hour </a:t>
            </a:r>
            <a:r>
              <a:rPr lang="en-US" dirty="0">
                <a:latin typeface="Verdana" charset="0"/>
                <a:ea typeface="ＭＳ Ｐゴシック" charset="0"/>
                <a:cs typeface="ＭＳ Ｐゴシック" charset="0"/>
              </a:rPr>
              <a:t>storm for Harris County using </a:t>
            </a:r>
            <a:r>
              <a:rPr lang="en-US" dirty="0" smtClean="0">
                <a:latin typeface="Verdana" charset="0"/>
                <a:ea typeface="ＭＳ Ｐゴシック" charset="0"/>
                <a:cs typeface="ＭＳ Ｐゴシック" charset="0"/>
              </a:rPr>
              <a:t/>
            </a:r>
            <a:br>
              <a:rPr lang="en-US" dirty="0" smtClean="0">
                <a:latin typeface="Verdana" charset="0"/>
                <a:ea typeface="ＭＳ Ｐゴシック" charset="0"/>
                <a:cs typeface="ＭＳ Ｐゴシック" charset="0"/>
              </a:rPr>
            </a:br>
            <a:r>
              <a:rPr lang="en-US" dirty="0" smtClean="0">
                <a:latin typeface="Verdana" charset="0"/>
                <a:ea typeface="ＭＳ Ｐゴシック" charset="0"/>
                <a:cs typeface="ＭＳ Ｐゴシック" charset="0"/>
              </a:rPr>
              <a:t>EBDLKUP-</a:t>
            </a:r>
            <a:r>
              <a:rPr lang="en-US" dirty="0" err="1" smtClean="0">
                <a:latin typeface="Verdana" charset="0"/>
                <a:ea typeface="ＭＳ Ｐゴシック" charset="0"/>
                <a:cs typeface="ＭＳ Ｐゴシック" charset="0"/>
              </a:rPr>
              <a:t>NEW.xlsx</a:t>
            </a:r>
            <a:r>
              <a:rPr lang="en-US" dirty="0" smtClean="0">
                <a:latin typeface="Verdana" charset="0"/>
                <a:ea typeface="ＭＳ Ｐゴシック" charset="0"/>
                <a:cs typeface="ＭＳ Ｐゴシック" charset="0"/>
              </a:rPr>
              <a:t>.</a:t>
            </a:r>
            <a:endParaRPr lang="en-US" dirty="0">
              <a:latin typeface="Verdana" charset="0"/>
              <a:ea typeface="ＭＳ Ｐゴシック" charset="0"/>
              <a:cs typeface="ＭＳ Ｐゴシック" charset="0"/>
            </a:endParaRPr>
          </a:p>
          <a:p>
            <a:pPr lvl="1"/>
            <a:r>
              <a:rPr lang="en-US" dirty="0">
                <a:latin typeface="Verdana" charset="0"/>
                <a:ea typeface="ＭＳ Ｐゴシック" charset="0"/>
              </a:rPr>
              <a:t>Step 1: </a:t>
            </a:r>
            <a:r>
              <a:rPr lang="en-US" dirty="0" smtClean="0">
                <a:latin typeface="Verdana" charset="0"/>
                <a:ea typeface="ＭＳ Ｐゴシック" charset="0"/>
              </a:rPr>
              <a:t>Select the units (English)</a:t>
            </a:r>
            <a:endParaRPr lang="en-US" dirty="0">
              <a:latin typeface="Verdana" charset="0"/>
              <a:ea typeface="ＭＳ Ｐゴシック" charset="0"/>
            </a:endParaRPr>
          </a:p>
          <a:p>
            <a:pPr lvl="1"/>
            <a:r>
              <a:rPr lang="en-US" dirty="0">
                <a:latin typeface="Verdana" charset="0"/>
                <a:ea typeface="ＭＳ Ｐゴシック" charset="0"/>
              </a:rPr>
              <a:t>Step 2: </a:t>
            </a:r>
            <a:r>
              <a:rPr lang="en-US" dirty="0" smtClean="0">
                <a:latin typeface="Verdana" charset="0"/>
                <a:ea typeface="ＭＳ Ｐゴシック" charset="0"/>
              </a:rPr>
              <a:t>Select HARRIS county from the pull-down menu (or type HARRIS into the dialog box)</a:t>
            </a:r>
            <a:endParaRPr lang="en-US" dirty="0">
              <a:latin typeface="Verdana" charset="0"/>
              <a:ea typeface="ＭＳ Ｐゴシック" charset="0"/>
            </a:endParaRPr>
          </a:p>
          <a:p>
            <a:pPr lvl="1"/>
            <a:r>
              <a:rPr lang="en-US" dirty="0">
                <a:latin typeface="Verdana" charset="0"/>
                <a:ea typeface="ＭＳ Ｐゴシック" charset="0"/>
              </a:rPr>
              <a:t>Step 3: </a:t>
            </a:r>
            <a:r>
              <a:rPr lang="en-US" dirty="0" smtClean="0">
                <a:latin typeface="Verdana" charset="0"/>
                <a:ea typeface="ＭＳ Ｐゴシック" charset="0"/>
              </a:rPr>
              <a:t>Select the storm duration (2 hours) and the time units (hours)</a:t>
            </a:r>
            <a:endParaRPr lang="en-US" dirty="0">
              <a:latin typeface="Verdana" charset="0"/>
              <a:ea typeface="ＭＳ Ｐゴシック" charset="0"/>
            </a:endParaRPr>
          </a:p>
          <a:p>
            <a:pPr lvl="1"/>
            <a:endParaRPr lang="en-US" dirty="0">
              <a:latin typeface="Verdana" charset="0"/>
              <a:ea typeface="ＭＳ Ｐゴシック" charset="0"/>
            </a:endParaRPr>
          </a:p>
        </p:txBody>
      </p:sp>
      <p:sp>
        <p:nvSpPr>
          <p:cNvPr id="185348"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
        <p:nvSpPr>
          <p:cNvPr id="2" name="Rectangle 1"/>
          <p:cNvSpPr/>
          <p:nvPr/>
        </p:nvSpPr>
        <p:spPr bwMode="auto">
          <a:xfrm>
            <a:off x="1013225" y="2439985"/>
            <a:ext cx="5865289" cy="542219"/>
          </a:xfrm>
          <a:prstGeom prst="rect">
            <a:avLst/>
          </a:prstGeom>
          <a:solidFill>
            <a:srgbClr val="FFFF00">
              <a:alpha val="23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a:latin typeface="Verdana" charset="0"/>
                <a:ea typeface="ＭＳ Ｐゴシック" charset="0"/>
                <a:cs typeface="ＭＳ Ｐゴシック" charset="0"/>
              </a:rPr>
              <a:t>Example:  </a:t>
            </a:r>
            <a:r>
              <a:rPr lang="en-US" dirty="0" smtClean="0">
                <a:latin typeface="Verdana" charset="0"/>
                <a:ea typeface="ＭＳ Ｐゴシック" charset="0"/>
                <a:cs typeface="ＭＳ Ｐゴシック" charset="0"/>
              </a:rPr>
              <a:t>Intensity </a:t>
            </a:r>
            <a:r>
              <a:rPr lang="en-US" dirty="0">
                <a:latin typeface="Verdana" charset="0"/>
                <a:ea typeface="ＭＳ Ｐゴシック" charset="0"/>
                <a:cs typeface="ＭＳ Ｐゴシック" charset="0"/>
              </a:rPr>
              <a:t>for Harris County</a:t>
            </a:r>
          </a:p>
        </p:txBody>
      </p:sp>
      <p:sp>
        <p:nvSpPr>
          <p:cNvPr id="47107" name="Content Placeholder 2"/>
          <p:cNvSpPr>
            <a:spLocks noGrp="1"/>
          </p:cNvSpPr>
          <p:nvPr>
            <p:ph idx="1"/>
          </p:nvPr>
        </p:nvSpPr>
        <p:spPr>
          <a:xfrm>
            <a:off x="110140" y="1354213"/>
            <a:ext cx="7896225" cy="4505325"/>
          </a:xfrm>
        </p:spPr>
        <p:txBody>
          <a:bodyPr/>
          <a:lstStyle/>
          <a:p>
            <a:pPr lvl="1"/>
            <a:r>
              <a:rPr lang="en-US" dirty="0" smtClean="0">
                <a:latin typeface="Verdana" charset="0"/>
                <a:ea typeface="ＭＳ Ｐゴシック" charset="0"/>
              </a:rPr>
              <a:t>Step </a:t>
            </a:r>
            <a:r>
              <a:rPr lang="en-US" dirty="0">
                <a:latin typeface="Verdana" charset="0"/>
                <a:ea typeface="ＭＳ Ｐゴシック" charset="0"/>
              </a:rPr>
              <a:t>1: </a:t>
            </a:r>
            <a:r>
              <a:rPr lang="en-US" dirty="0" smtClean="0">
                <a:latin typeface="Verdana" charset="0"/>
                <a:ea typeface="ＭＳ Ｐゴシック" charset="0"/>
              </a:rPr>
              <a:t>Select the units (English)</a:t>
            </a:r>
            <a:endParaRPr lang="en-US" dirty="0">
              <a:latin typeface="Verdana" charset="0"/>
              <a:ea typeface="ＭＳ Ｐゴシック" charset="0"/>
            </a:endParaRPr>
          </a:p>
          <a:p>
            <a:pPr lvl="1"/>
            <a:endParaRPr lang="en-US" dirty="0">
              <a:latin typeface="Verdana" charset="0"/>
              <a:ea typeface="ＭＳ Ｐゴシック" charset="0"/>
            </a:endParaRPr>
          </a:p>
        </p:txBody>
      </p:sp>
      <p:sp>
        <p:nvSpPr>
          <p:cNvPr id="185348"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
        <p:nvSpPr>
          <p:cNvPr id="2" name="Rectangle 1"/>
          <p:cNvSpPr/>
          <p:nvPr/>
        </p:nvSpPr>
        <p:spPr bwMode="auto">
          <a:xfrm>
            <a:off x="413852" y="1327009"/>
            <a:ext cx="5865289" cy="542219"/>
          </a:xfrm>
          <a:prstGeom prst="rect">
            <a:avLst/>
          </a:prstGeom>
          <a:solidFill>
            <a:srgbClr val="FFFF00">
              <a:alpha val="23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3" name="Picture 2"/>
          <p:cNvPicPr>
            <a:picLocks noChangeAspect="1"/>
          </p:cNvPicPr>
          <p:nvPr/>
        </p:nvPicPr>
        <p:blipFill>
          <a:blip r:embed="rId2"/>
          <a:stretch>
            <a:fillRect/>
          </a:stretch>
        </p:blipFill>
        <p:spPr>
          <a:xfrm>
            <a:off x="1284371" y="1897766"/>
            <a:ext cx="6871368" cy="4223601"/>
          </a:xfrm>
          <a:prstGeom prst="rect">
            <a:avLst/>
          </a:prstGeom>
        </p:spPr>
      </p:pic>
      <p:cxnSp>
        <p:nvCxnSpPr>
          <p:cNvPr id="5" name="Straight Arrow Connector 4"/>
          <p:cNvCxnSpPr/>
          <p:nvPr/>
        </p:nvCxnSpPr>
        <p:spPr bwMode="auto">
          <a:xfrm>
            <a:off x="642185" y="4237869"/>
            <a:ext cx="1141662" cy="0"/>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832861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a:latin typeface="Verdana" charset="0"/>
                <a:ea typeface="ＭＳ Ｐゴシック" charset="0"/>
                <a:cs typeface="ＭＳ Ｐゴシック" charset="0"/>
              </a:rPr>
              <a:t>Example:  </a:t>
            </a:r>
            <a:r>
              <a:rPr lang="en-US" dirty="0" smtClean="0">
                <a:latin typeface="Verdana" charset="0"/>
                <a:ea typeface="ＭＳ Ｐゴシック" charset="0"/>
                <a:cs typeface="ＭＳ Ｐゴシック" charset="0"/>
              </a:rPr>
              <a:t>Intensity </a:t>
            </a:r>
            <a:r>
              <a:rPr lang="en-US" dirty="0">
                <a:latin typeface="Verdana" charset="0"/>
                <a:ea typeface="ＭＳ Ｐゴシック" charset="0"/>
                <a:cs typeface="ＭＳ Ｐゴシック" charset="0"/>
              </a:rPr>
              <a:t>for Harris County</a:t>
            </a:r>
          </a:p>
        </p:txBody>
      </p:sp>
      <p:sp>
        <p:nvSpPr>
          <p:cNvPr id="47107" name="Content Placeholder 2"/>
          <p:cNvSpPr>
            <a:spLocks noGrp="1"/>
          </p:cNvSpPr>
          <p:nvPr>
            <p:ph idx="1"/>
          </p:nvPr>
        </p:nvSpPr>
        <p:spPr>
          <a:xfrm>
            <a:off x="110140" y="1354213"/>
            <a:ext cx="9033860" cy="4505325"/>
          </a:xfrm>
        </p:spPr>
        <p:txBody>
          <a:bodyPr/>
          <a:lstStyle/>
          <a:p>
            <a:pPr lvl="1"/>
            <a:r>
              <a:rPr lang="en-US" dirty="0">
                <a:latin typeface="Verdana" charset="0"/>
                <a:ea typeface="ＭＳ Ｐゴシック" charset="0"/>
              </a:rPr>
              <a:t>Step 2: Select HARRIS county from the pull-down menu </a:t>
            </a:r>
          </a:p>
        </p:txBody>
      </p:sp>
      <p:sp>
        <p:nvSpPr>
          <p:cNvPr id="185348"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
        <p:nvSpPr>
          <p:cNvPr id="2" name="Rectangle 1"/>
          <p:cNvSpPr/>
          <p:nvPr/>
        </p:nvSpPr>
        <p:spPr bwMode="auto">
          <a:xfrm>
            <a:off x="399581" y="1312741"/>
            <a:ext cx="8519654" cy="513682"/>
          </a:xfrm>
          <a:prstGeom prst="rect">
            <a:avLst/>
          </a:prstGeom>
          <a:solidFill>
            <a:srgbClr val="FFFF00">
              <a:alpha val="23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4" name="Picture 3"/>
          <p:cNvPicPr>
            <a:picLocks noChangeAspect="1"/>
          </p:cNvPicPr>
          <p:nvPr/>
        </p:nvPicPr>
        <p:blipFill>
          <a:blip r:embed="rId2"/>
          <a:stretch>
            <a:fillRect/>
          </a:stretch>
        </p:blipFill>
        <p:spPr>
          <a:xfrm>
            <a:off x="1193411" y="1897766"/>
            <a:ext cx="7122883" cy="4349707"/>
          </a:xfrm>
          <a:prstGeom prst="rect">
            <a:avLst/>
          </a:prstGeom>
        </p:spPr>
      </p:pic>
      <p:cxnSp>
        <p:nvCxnSpPr>
          <p:cNvPr id="5" name="Straight Arrow Connector 4"/>
          <p:cNvCxnSpPr/>
          <p:nvPr/>
        </p:nvCxnSpPr>
        <p:spPr bwMode="auto">
          <a:xfrm>
            <a:off x="2026450" y="3852609"/>
            <a:ext cx="970413" cy="927478"/>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flipH="1">
            <a:off x="3653319" y="5736105"/>
            <a:ext cx="1184474" cy="413799"/>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763095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24186" y="1926305"/>
            <a:ext cx="6578033" cy="4037914"/>
          </a:xfrm>
          <a:prstGeom prst="rect">
            <a:avLst/>
          </a:prstGeom>
        </p:spPr>
      </p:pic>
      <p:sp>
        <p:nvSpPr>
          <p:cNvPr id="47106" name="Title 1"/>
          <p:cNvSpPr>
            <a:spLocks noGrp="1"/>
          </p:cNvSpPr>
          <p:nvPr>
            <p:ph type="title"/>
          </p:nvPr>
        </p:nvSpPr>
        <p:spPr/>
        <p:txBody>
          <a:bodyPr/>
          <a:lstStyle/>
          <a:p>
            <a:r>
              <a:rPr lang="en-US" dirty="0">
                <a:latin typeface="Verdana" charset="0"/>
                <a:ea typeface="ＭＳ Ｐゴシック" charset="0"/>
                <a:cs typeface="ＭＳ Ｐゴシック" charset="0"/>
              </a:rPr>
              <a:t>Example:  </a:t>
            </a:r>
            <a:r>
              <a:rPr lang="en-US" dirty="0" smtClean="0">
                <a:latin typeface="Verdana" charset="0"/>
                <a:ea typeface="ＭＳ Ｐゴシック" charset="0"/>
                <a:cs typeface="ＭＳ Ｐゴシック" charset="0"/>
              </a:rPr>
              <a:t>Intensity </a:t>
            </a:r>
            <a:r>
              <a:rPr lang="en-US" dirty="0">
                <a:latin typeface="Verdana" charset="0"/>
                <a:ea typeface="ＭＳ Ｐゴシック" charset="0"/>
                <a:cs typeface="ＭＳ Ｐゴシック" charset="0"/>
              </a:rPr>
              <a:t>for Harris County</a:t>
            </a:r>
          </a:p>
        </p:txBody>
      </p:sp>
      <p:sp>
        <p:nvSpPr>
          <p:cNvPr id="47107" name="Content Placeholder 2"/>
          <p:cNvSpPr>
            <a:spLocks noGrp="1"/>
          </p:cNvSpPr>
          <p:nvPr>
            <p:ph idx="1"/>
          </p:nvPr>
        </p:nvSpPr>
        <p:spPr>
          <a:xfrm>
            <a:off x="0" y="1168717"/>
            <a:ext cx="9033860" cy="4505325"/>
          </a:xfrm>
        </p:spPr>
        <p:txBody>
          <a:bodyPr/>
          <a:lstStyle/>
          <a:p>
            <a:pPr lvl="1"/>
            <a:r>
              <a:rPr lang="en-US" dirty="0">
                <a:latin typeface="Verdana" charset="0"/>
                <a:ea typeface="ＭＳ Ｐゴシック" charset="0"/>
              </a:rPr>
              <a:t>Step 3: </a:t>
            </a:r>
            <a:r>
              <a:rPr lang="en-US" dirty="0" smtClean="0">
                <a:latin typeface="Verdana" charset="0"/>
                <a:ea typeface="ＭＳ Ｐゴシック" charset="0"/>
              </a:rPr>
              <a:t>Enter </a:t>
            </a:r>
            <a:r>
              <a:rPr lang="en-US" dirty="0">
                <a:latin typeface="Verdana" charset="0"/>
                <a:ea typeface="ＭＳ Ｐゴシック" charset="0"/>
              </a:rPr>
              <a:t>the storm duration (2 hours) and </a:t>
            </a:r>
            <a:r>
              <a:rPr lang="en-US" dirty="0" smtClean="0">
                <a:latin typeface="Verdana" charset="0"/>
                <a:ea typeface="ＭＳ Ｐゴシック" charset="0"/>
              </a:rPr>
              <a:t>select the </a:t>
            </a:r>
            <a:r>
              <a:rPr lang="en-US" dirty="0">
                <a:latin typeface="Verdana" charset="0"/>
                <a:ea typeface="ＭＳ Ｐゴシック" charset="0"/>
              </a:rPr>
              <a:t>time units (hours)</a:t>
            </a:r>
          </a:p>
        </p:txBody>
      </p:sp>
      <p:sp>
        <p:nvSpPr>
          <p:cNvPr id="185348"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
        <p:nvSpPr>
          <p:cNvPr id="2" name="Rectangle 1"/>
          <p:cNvSpPr/>
          <p:nvPr/>
        </p:nvSpPr>
        <p:spPr bwMode="auto">
          <a:xfrm>
            <a:off x="524451" y="1141513"/>
            <a:ext cx="8519654" cy="770522"/>
          </a:xfrm>
          <a:prstGeom prst="rect">
            <a:avLst/>
          </a:prstGeom>
          <a:solidFill>
            <a:srgbClr val="FFFF00">
              <a:alpha val="23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5" name="Straight Arrow Connector 4"/>
          <p:cNvCxnSpPr/>
          <p:nvPr/>
        </p:nvCxnSpPr>
        <p:spPr bwMode="auto">
          <a:xfrm>
            <a:off x="984671" y="5308038"/>
            <a:ext cx="1255828" cy="14269"/>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9" name="Straight Arrow Connector 8"/>
          <p:cNvCxnSpPr/>
          <p:nvPr/>
        </p:nvCxnSpPr>
        <p:spPr bwMode="auto">
          <a:xfrm flipH="1">
            <a:off x="3111018" y="5650493"/>
            <a:ext cx="1198744" cy="14269"/>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644996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057" y="1575167"/>
            <a:ext cx="7525355" cy="4603275"/>
          </a:xfrm>
          <a:prstGeom prst="rect">
            <a:avLst/>
          </a:prstGeom>
        </p:spPr>
      </p:pic>
      <p:sp>
        <p:nvSpPr>
          <p:cNvPr id="47106" name="Title 1"/>
          <p:cNvSpPr>
            <a:spLocks noGrp="1"/>
          </p:cNvSpPr>
          <p:nvPr>
            <p:ph type="title"/>
          </p:nvPr>
        </p:nvSpPr>
        <p:spPr/>
        <p:txBody>
          <a:bodyPr/>
          <a:lstStyle/>
          <a:p>
            <a:r>
              <a:rPr lang="en-US" dirty="0">
                <a:latin typeface="Verdana" charset="0"/>
                <a:ea typeface="ＭＳ Ｐゴシック" charset="0"/>
                <a:cs typeface="ＭＳ Ｐゴシック" charset="0"/>
              </a:rPr>
              <a:t>Example:  </a:t>
            </a:r>
            <a:r>
              <a:rPr lang="en-US" dirty="0" smtClean="0">
                <a:latin typeface="Verdana" charset="0"/>
                <a:ea typeface="ＭＳ Ｐゴシック" charset="0"/>
                <a:cs typeface="ＭＳ Ｐゴシック" charset="0"/>
              </a:rPr>
              <a:t>Intensity </a:t>
            </a:r>
            <a:r>
              <a:rPr lang="en-US" dirty="0">
                <a:latin typeface="Verdana" charset="0"/>
                <a:ea typeface="ＭＳ Ｐゴシック" charset="0"/>
                <a:cs typeface="ＭＳ Ｐゴシック" charset="0"/>
              </a:rPr>
              <a:t>for Harris County</a:t>
            </a:r>
          </a:p>
        </p:txBody>
      </p:sp>
      <p:sp>
        <p:nvSpPr>
          <p:cNvPr id="47107" name="Content Placeholder 2"/>
          <p:cNvSpPr>
            <a:spLocks noGrp="1"/>
          </p:cNvSpPr>
          <p:nvPr>
            <p:ph idx="1"/>
          </p:nvPr>
        </p:nvSpPr>
        <p:spPr>
          <a:xfrm>
            <a:off x="0" y="1168717"/>
            <a:ext cx="9033860" cy="4505325"/>
          </a:xfrm>
        </p:spPr>
        <p:txBody>
          <a:bodyPr/>
          <a:lstStyle/>
          <a:p>
            <a:pPr lvl="1"/>
            <a:r>
              <a:rPr lang="en-US" dirty="0">
                <a:latin typeface="Verdana" charset="0"/>
                <a:ea typeface="ＭＳ Ｐゴシック" charset="0"/>
              </a:rPr>
              <a:t>Step </a:t>
            </a:r>
            <a:r>
              <a:rPr lang="en-US" dirty="0" smtClean="0">
                <a:latin typeface="Verdana" charset="0"/>
                <a:ea typeface="ＭＳ Ｐゴシック" charset="0"/>
              </a:rPr>
              <a:t>4: Find result for desired AEP (2-yr is 50% storm)</a:t>
            </a:r>
            <a:endParaRPr lang="en-US" dirty="0">
              <a:latin typeface="Verdana" charset="0"/>
              <a:ea typeface="ＭＳ Ｐゴシック" charset="0"/>
            </a:endParaRPr>
          </a:p>
        </p:txBody>
      </p:sp>
      <p:sp>
        <p:nvSpPr>
          <p:cNvPr id="185348"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
        <p:nvSpPr>
          <p:cNvPr id="2" name="Rectangle 1"/>
          <p:cNvSpPr/>
          <p:nvPr/>
        </p:nvSpPr>
        <p:spPr bwMode="auto">
          <a:xfrm>
            <a:off x="438826" y="984555"/>
            <a:ext cx="8519654" cy="542220"/>
          </a:xfrm>
          <a:prstGeom prst="rect">
            <a:avLst/>
          </a:prstGeom>
          <a:solidFill>
            <a:srgbClr val="FFFF00">
              <a:alpha val="23000"/>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5" name="Straight Arrow Connector 4"/>
          <p:cNvCxnSpPr/>
          <p:nvPr/>
        </p:nvCxnSpPr>
        <p:spPr bwMode="auto">
          <a:xfrm>
            <a:off x="4381128" y="3552961"/>
            <a:ext cx="0" cy="627833"/>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
        <p:nvSpPr>
          <p:cNvPr id="8" name="Rectangle 7"/>
          <p:cNvSpPr/>
          <p:nvPr/>
        </p:nvSpPr>
        <p:spPr bwMode="auto">
          <a:xfrm>
            <a:off x="4038631" y="4937047"/>
            <a:ext cx="784893" cy="513681"/>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92882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latin typeface="Verdana" charset="0"/>
                <a:ea typeface="ＭＳ Ｐゴシック" charset="0"/>
                <a:cs typeface="ＭＳ Ｐゴシック" charset="0"/>
              </a:rPr>
              <a:t>Purpose of the Tools</a:t>
            </a:r>
            <a:endParaRPr lang="en-US" dirty="0">
              <a:latin typeface="Verdana" charset="0"/>
              <a:ea typeface="ＭＳ Ｐゴシック" charset="0"/>
              <a:cs typeface="ＭＳ Ｐゴシック" charset="0"/>
            </a:endParaRPr>
          </a:p>
        </p:txBody>
      </p:sp>
      <p:sp>
        <p:nvSpPr>
          <p:cNvPr id="185348"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
        <p:nvSpPr>
          <p:cNvPr id="3" name="Content Placeholder 2"/>
          <p:cNvSpPr>
            <a:spLocks noGrp="1"/>
          </p:cNvSpPr>
          <p:nvPr>
            <p:ph idx="1"/>
          </p:nvPr>
        </p:nvSpPr>
        <p:spPr/>
        <p:txBody>
          <a:bodyPr/>
          <a:lstStyle/>
          <a:p>
            <a:r>
              <a:rPr lang="en-US" dirty="0" smtClean="0">
                <a:latin typeface="Verdana" charset="0"/>
                <a:ea typeface="ＭＳ Ｐゴシック" charset="0"/>
                <a:cs typeface="ＭＳ Ｐゴシック" charset="0"/>
              </a:rPr>
              <a:t>The EBDLKUP-NEW tool greatly reduces effort required to interpolate duration values that are not mapped.</a:t>
            </a:r>
          </a:p>
          <a:p>
            <a:endParaRPr lang="en-US" dirty="0" smtClean="0">
              <a:latin typeface="Verdana" charset="0"/>
              <a:ea typeface="ＭＳ Ｐゴシック" charset="0"/>
              <a:cs typeface="ＭＳ Ｐゴシック" charset="0"/>
            </a:endParaRPr>
          </a:p>
          <a:p>
            <a:r>
              <a:rPr lang="en-US" dirty="0" smtClean="0">
                <a:latin typeface="Verdana" charset="0"/>
                <a:ea typeface="ＭＳ Ｐゴシック" charset="0"/>
                <a:cs typeface="ＭＳ Ｐゴシック" charset="0"/>
              </a:rPr>
              <a:t>The </a:t>
            </a:r>
            <a:r>
              <a:rPr lang="en-US" i="1" dirty="0" smtClean="0">
                <a:latin typeface="Verdana" charset="0"/>
                <a:ea typeface="ＭＳ Ｐゴシック" charset="0"/>
                <a:cs typeface="ＭＳ Ｐゴシック" charset="0"/>
              </a:rPr>
              <a:t>E</a:t>
            </a:r>
            <a:r>
              <a:rPr lang="en-US" dirty="0" smtClean="0">
                <a:latin typeface="Verdana" charset="0"/>
                <a:ea typeface="ＭＳ Ｐゴシック" charset="0"/>
                <a:cs typeface="ＭＳ Ｐゴシック" charset="0"/>
              </a:rPr>
              <a:t>, </a:t>
            </a:r>
            <a:r>
              <a:rPr lang="en-US" i="1" dirty="0" smtClean="0">
                <a:latin typeface="Verdana" charset="0"/>
                <a:ea typeface="ＭＳ Ｐゴシック" charset="0"/>
                <a:cs typeface="ＭＳ Ｐゴシック" charset="0"/>
              </a:rPr>
              <a:t>B</a:t>
            </a:r>
            <a:r>
              <a:rPr lang="en-US" dirty="0" smtClean="0">
                <a:latin typeface="Verdana" charset="0"/>
                <a:ea typeface="ＭＳ Ｐゴシック" charset="0"/>
                <a:cs typeface="ＭＳ Ｐゴシック" charset="0"/>
              </a:rPr>
              <a:t>, and </a:t>
            </a:r>
            <a:r>
              <a:rPr lang="en-US" i="1" dirty="0" smtClean="0">
                <a:latin typeface="Verdana" charset="0"/>
                <a:ea typeface="ＭＳ Ｐゴシック" charset="0"/>
                <a:cs typeface="ＭＳ Ｐゴシック" charset="0"/>
              </a:rPr>
              <a:t>D</a:t>
            </a:r>
            <a:r>
              <a:rPr lang="en-US" dirty="0" smtClean="0">
                <a:latin typeface="Verdana" charset="0"/>
                <a:ea typeface="ＭＳ Ｐゴシック" charset="0"/>
                <a:cs typeface="ＭＳ Ｐゴシック" charset="0"/>
              </a:rPr>
              <a:t> values can be entered into </a:t>
            </a:r>
            <a:r>
              <a:rPr lang="en-US" dirty="0" err="1" smtClean="0">
                <a:latin typeface="Verdana" charset="0"/>
                <a:ea typeface="ＭＳ Ｐゴシック" charset="0"/>
                <a:cs typeface="ＭＳ Ｐゴシック" charset="0"/>
              </a:rPr>
              <a:t>GeoPack</a:t>
            </a:r>
            <a:r>
              <a:rPr lang="en-US" dirty="0" smtClean="0">
                <a:latin typeface="Verdana" charset="0"/>
                <a:ea typeface="ＭＳ Ｐゴシック" charset="0"/>
                <a:cs typeface="ＭＳ Ｐゴシック" charset="0"/>
              </a:rPr>
              <a:t> Drainage (or </a:t>
            </a:r>
            <a:r>
              <a:rPr lang="en-US" dirty="0" err="1" smtClean="0">
                <a:latin typeface="Verdana" charset="0"/>
                <a:ea typeface="ＭＳ Ｐゴシック" charset="0"/>
                <a:cs typeface="ＭＳ Ｐゴシック" charset="0"/>
              </a:rPr>
              <a:t>WinStorm</a:t>
            </a:r>
            <a:r>
              <a:rPr lang="en-US" dirty="0" smtClean="0">
                <a:latin typeface="Verdana" charset="0"/>
                <a:ea typeface="ＭＳ Ｐゴシック" charset="0"/>
                <a:cs typeface="ＭＳ Ｐゴシック" charset="0"/>
              </a:rPr>
              <a:t>) for drainage design. </a:t>
            </a:r>
            <a:endParaRPr lang="en-US" dirty="0"/>
          </a:p>
        </p:txBody>
      </p:sp>
    </p:spTree>
    <p:extLst>
      <p:ext uri="{BB962C8B-B14F-4D97-AF65-F5344CB8AC3E}">
        <p14:creationId xmlns:p14="http://schemas.microsoft.com/office/powerpoint/2010/main" val="2915203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latin typeface="Verdana" charset="0"/>
                <a:ea typeface="ＭＳ Ｐゴシック" charset="0"/>
                <a:cs typeface="ＭＳ Ｐゴシック" charset="0"/>
              </a:rPr>
              <a:t>Comparison of the Tools</a:t>
            </a:r>
            <a:endParaRPr lang="en-US" dirty="0">
              <a:latin typeface="Verdana" charset="0"/>
              <a:ea typeface="ＭＳ Ｐゴシック" charset="0"/>
              <a:cs typeface="ＭＳ Ｐゴシック" charset="0"/>
            </a:endParaRPr>
          </a:p>
        </p:txBody>
      </p:sp>
      <p:sp>
        <p:nvSpPr>
          <p:cNvPr id="185348"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
        <p:nvSpPr>
          <p:cNvPr id="3" name="Content Placeholder 2"/>
          <p:cNvSpPr>
            <a:spLocks noGrp="1"/>
          </p:cNvSpPr>
          <p:nvPr>
            <p:ph idx="1"/>
          </p:nvPr>
        </p:nvSpPr>
        <p:spPr/>
        <p:txBody>
          <a:bodyPr/>
          <a:lstStyle/>
          <a:p>
            <a:r>
              <a:rPr lang="en-US" dirty="0" smtClean="0">
                <a:latin typeface="Verdana" charset="0"/>
                <a:ea typeface="ＭＳ Ｐゴシック" charset="0"/>
                <a:cs typeface="ＭＳ Ｐゴシック" charset="0"/>
              </a:rPr>
              <a:t>The results from the map and the spreadsheet tool are nearly the same.</a:t>
            </a:r>
          </a:p>
          <a:p>
            <a:r>
              <a:rPr lang="en-US" dirty="0" smtClean="0">
                <a:latin typeface="Verdana" charset="0"/>
                <a:ea typeface="ＭＳ Ｐゴシック" charset="0"/>
                <a:cs typeface="ＭＳ Ｐゴシック" charset="0"/>
              </a:rPr>
              <a:t>The results are not identical because:</a:t>
            </a:r>
          </a:p>
          <a:p>
            <a:pPr lvl="1"/>
            <a:r>
              <a:rPr lang="en-US" dirty="0" smtClean="0">
                <a:latin typeface="Verdana" charset="0"/>
                <a:ea typeface="ＭＳ Ｐゴシック" charset="0"/>
                <a:cs typeface="ＭＳ Ｐゴシック" charset="0"/>
              </a:rPr>
              <a:t>The map requires the designer to estimate a depth based on nearby contour lines</a:t>
            </a:r>
          </a:p>
          <a:p>
            <a:pPr lvl="1"/>
            <a:r>
              <a:rPr lang="en-US" dirty="0" smtClean="0">
                <a:latin typeface="Verdana" charset="0"/>
                <a:ea typeface="ＭＳ Ｐゴシック" charset="0"/>
                <a:cs typeface="ＭＳ Ｐゴシック" charset="0"/>
              </a:rPr>
              <a:t>The EBDLKUP-NEW uses the estimated depth at the county centroid</a:t>
            </a:r>
          </a:p>
          <a:p>
            <a:r>
              <a:rPr lang="en-US" dirty="0" smtClean="0">
                <a:latin typeface="Verdana" charset="0"/>
                <a:ea typeface="ＭＳ Ｐゴシック" charset="0"/>
                <a:cs typeface="ＭＳ Ｐゴシック" charset="0"/>
              </a:rPr>
              <a:t>The EBDLKUP-NEW tool reduces effort required to interpolate duration values that are not mapped</a:t>
            </a:r>
          </a:p>
          <a:p>
            <a:r>
              <a:rPr lang="en-US" dirty="0" smtClean="0">
                <a:latin typeface="Verdana" charset="0"/>
                <a:ea typeface="ＭＳ Ｐゴシック" charset="0"/>
                <a:cs typeface="ＭＳ Ｐゴシック" charset="0"/>
              </a:rPr>
              <a:t>The </a:t>
            </a:r>
            <a:r>
              <a:rPr lang="en-US" i="1" dirty="0" smtClean="0">
                <a:latin typeface="Verdana" charset="0"/>
                <a:ea typeface="ＭＳ Ｐゴシック" charset="0"/>
                <a:cs typeface="ＭＳ Ｐゴシック" charset="0"/>
              </a:rPr>
              <a:t>E</a:t>
            </a:r>
            <a:r>
              <a:rPr lang="en-US" dirty="0" smtClean="0">
                <a:latin typeface="Verdana" charset="0"/>
                <a:ea typeface="ＭＳ Ｐゴシック" charset="0"/>
                <a:cs typeface="ＭＳ Ｐゴシック" charset="0"/>
              </a:rPr>
              <a:t>, </a:t>
            </a:r>
            <a:r>
              <a:rPr lang="en-US" i="1" dirty="0" smtClean="0">
                <a:latin typeface="Verdana" charset="0"/>
                <a:ea typeface="ＭＳ Ｐゴシック" charset="0"/>
                <a:cs typeface="ＭＳ Ｐゴシック" charset="0"/>
              </a:rPr>
              <a:t>B</a:t>
            </a:r>
            <a:r>
              <a:rPr lang="en-US" dirty="0" smtClean="0">
                <a:latin typeface="Verdana" charset="0"/>
                <a:ea typeface="ＭＳ Ｐゴシック" charset="0"/>
                <a:cs typeface="ＭＳ Ｐゴシック" charset="0"/>
              </a:rPr>
              <a:t>, and </a:t>
            </a:r>
            <a:r>
              <a:rPr lang="en-US" i="1" dirty="0" smtClean="0">
                <a:latin typeface="Verdana" charset="0"/>
                <a:ea typeface="ＭＳ Ｐゴシック" charset="0"/>
                <a:cs typeface="ＭＳ Ｐゴシック" charset="0"/>
              </a:rPr>
              <a:t>D</a:t>
            </a:r>
            <a:r>
              <a:rPr lang="en-US" dirty="0" smtClean="0">
                <a:latin typeface="Verdana" charset="0"/>
                <a:ea typeface="ＭＳ Ｐゴシック" charset="0"/>
                <a:cs typeface="ＭＳ Ｐゴシック" charset="0"/>
              </a:rPr>
              <a:t> values can be entered into </a:t>
            </a:r>
            <a:r>
              <a:rPr lang="en-US" dirty="0" err="1" smtClean="0">
                <a:latin typeface="Verdana" charset="0"/>
                <a:ea typeface="ＭＳ Ｐゴシック" charset="0"/>
                <a:cs typeface="ＭＳ Ｐゴシック" charset="0"/>
              </a:rPr>
              <a:t>GeoPack</a:t>
            </a:r>
            <a:r>
              <a:rPr lang="en-US" dirty="0" smtClean="0">
                <a:latin typeface="Verdana" charset="0"/>
                <a:ea typeface="ＭＳ Ｐゴシック" charset="0"/>
                <a:cs typeface="ＭＳ Ｐゴシック" charset="0"/>
              </a:rPr>
              <a:t> Drainage (or </a:t>
            </a:r>
            <a:r>
              <a:rPr lang="en-US" dirty="0" err="1" smtClean="0">
                <a:latin typeface="Verdana" charset="0"/>
                <a:ea typeface="ＭＳ Ｐゴシック" charset="0"/>
                <a:cs typeface="ＭＳ Ｐゴシック" charset="0"/>
              </a:rPr>
              <a:t>WinStorm</a:t>
            </a:r>
            <a:r>
              <a:rPr lang="en-US" dirty="0" smtClean="0">
                <a:latin typeface="Verdana" charset="0"/>
                <a:ea typeface="ＭＳ Ｐゴシック" charset="0"/>
                <a:cs typeface="ＭＳ Ｐゴシック" charset="0"/>
              </a:rPr>
              <a:t>) for drainage design. </a:t>
            </a:r>
            <a:endParaRPr lang="en-US" dirty="0"/>
          </a:p>
        </p:txBody>
      </p:sp>
    </p:spTree>
    <p:extLst>
      <p:ext uri="{BB962C8B-B14F-4D97-AF65-F5344CB8AC3E}">
        <p14:creationId xmlns:p14="http://schemas.microsoft.com/office/powerpoint/2010/main" val="2246219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08000" y="336550"/>
            <a:ext cx="8104188" cy="762000"/>
          </a:xfrm>
        </p:spPr>
        <p:txBody>
          <a:bodyPr/>
          <a:lstStyle/>
          <a:p>
            <a:r>
              <a:rPr lang="en-US" dirty="0" smtClean="0">
                <a:latin typeface="Verdana" charset="0"/>
                <a:ea typeface="ＭＳ Ｐゴシック" charset="0"/>
                <a:cs typeface="ＭＳ Ｐゴシック" charset="0"/>
              </a:rPr>
              <a:t>Design Storms</a:t>
            </a:r>
            <a:endParaRPr lang="en-US" dirty="0">
              <a:latin typeface="Verdana" charset="0"/>
              <a:ea typeface="ＭＳ Ｐゴシック" charset="0"/>
              <a:cs typeface="ＭＳ Ｐゴシック" charset="0"/>
            </a:endParaRPr>
          </a:p>
        </p:txBody>
      </p:sp>
      <p:sp>
        <p:nvSpPr>
          <p:cNvPr id="24579" name="Rectangle 3"/>
          <p:cNvSpPr>
            <a:spLocks noGrp="1" noChangeArrowheads="1"/>
          </p:cNvSpPr>
          <p:nvPr>
            <p:ph type="body" idx="1"/>
          </p:nvPr>
        </p:nvSpPr>
        <p:spPr>
          <a:xfrm>
            <a:off x="623888" y="1176338"/>
            <a:ext cx="7896225" cy="4505325"/>
          </a:xfrm>
        </p:spPr>
        <p:txBody>
          <a:bodyPr/>
          <a:lstStyle/>
          <a:p>
            <a:endParaRPr lang="en-US" dirty="0">
              <a:latin typeface="Verdana" charset="0"/>
              <a:ea typeface="ＭＳ Ｐゴシック" charset="0"/>
              <a:cs typeface="ＭＳ Ｐゴシック" charset="0"/>
            </a:endParaRPr>
          </a:p>
          <a:p>
            <a:pPr algn="just"/>
            <a:r>
              <a:rPr lang="en-US" dirty="0" smtClean="0">
                <a:latin typeface="Verdana" charset="0"/>
                <a:ea typeface="ＭＳ Ｐゴシック" charset="0"/>
                <a:cs typeface="ＭＳ Ｐゴシック" charset="0"/>
              </a:rPr>
              <a:t>Design storms are rainfall </a:t>
            </a:r>
            <a:r>
              <a:rPr lang="en-US" dirty="0">
                <a:latin typeface="Verdana" charset="0"/>
                <a:ea typeface="ＭＳ Ｐゴシック" charset="0"/>
                <a:cs typeface="ＭＳ Ｐゴシック" charset="0"/>
              </a:rPr>
              <a:t>distributions </a:t>
            </a:r>
            <a:r>
              <a:rPr lang="en-US" dirty="0" smtClean="0">
                <a:latin typeface="Verdana" charset="0"/>
                <a:ea typeface="ＭＳ Ｐゴシック" charset="0"/>
                <a:cs typeface="ＭＳ Ｐゴシック" charset="0"/>
              </a:rPr>
              <a:t>that represent </a:t>
            </a:r>
            <a:r>
              <a:rPr lang="en-US" dirty="0">
                <a:latin typeface="Verdana" charset="0"/>
                <a:ea typeface="ＭＳ Ｐゴシック" charset="0"/>
                <a:cs typeface="ＭＳ Ｐゴシック" charset="0"/>
              </a:rPr>
              <a:t>temporal patterns of a storm.</a:t>
            </a:r>
          </a:p>
          <a:p>
            <a:pPr algn="just"/>
            <a:endParaRPr lang="en-US" dirty="0">
              <a:latin typeface="Verdana" charset="0"/>
              <a:ea typeface="ＭＳ Ｐゴシック" charset="0"/>
              <a:cs typeface="ＭＳ Ｐゴシック" charset="0"/>
            </a:endParaRPr>
          </a:p>
          <a:p>
            <a:pPr algn="just"/>
            <a:r>
              <a:rPr lang="en-US" dirty="0">
                <a:latin typeface="Verdana" charset="0"/>
                <a:ea typeface="ＭＳ Ｐゴシック" charset="0"/>
                <a:cs typeface="ＭＳ Ｐゴシック" charset="0"/>
              </a:rPr>
              <a:t>A rainfall distribution is also called a hyetograph.</a:t>
            </a:r>
          </a:p>
          <a:p>
            <a:pPr algn="just"/>
            <a:endParaRPr lang="en-US" dirty="0">
              <a:latin typeface="Verdana" charset="0"/>
              <a:ea typeface="ＭＳ Ｐゴシック" charset="0"/>
              <a:cs typeface="ＭＳ Ｐゴシック" charset="0"/>
            </a:endParaRPr>
          </a:p>
          <a:p>
            <a:pPr lvl="1" algn="just"/>
            <a:r>
              <a:rPr lang="en-US" dirty="0">
                <a:latin typeface="Verdana" charset="0"/>
                <a:ea typeface="ＭＳ Ｐゴシック" charset="0"/>
                <a:cs typeface="ＭＳ Ｐゴシック" charset="0"/>
              </a:rPr>
              <a:t>Rainfall distributions are used when we need to estimate an entire hydrograph.</a:t>
            </a:r>
          </a:p>
        </p:txBody>
      </p:sp>
    </p:spTree>
    <p:extLst>
      <p:ext uri="{BB962C8B-B14F-4D97-AF65-F5344CB8AC3E}">
        <p14:creationId xmlns:p14="http://schemas.microsoft.com/office/powerpoint/2010/main" val="15204419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atin typeface="Verdana" charset="0"/>
                <a:ea typeface="ＭＳ Ｐゴシック" charset="0"/>
                <a:cs typeface="ＭＳ Ｐゴシック" charset="0"/>
              </a:rPr>
              <a:t>Precipitation</a:t>
            </a:r>
          </a:p>
        </p:txBody>
      </p:sp>
      <p:sp>
        <p:nvSpPr>
          <p:cNvPr id="26627" name="Rectangle 3"/>
          <p:cNvSpPr>
            <a:spLocks noGrp="1" noChangeArrowheads="1"/>
          </p:cNvSpPr>
          <p:nvPr>
            <p:ph type="body" idx="1"/>
          </p:nvPr>
        </p:nvSpPr>
        <p:spPr>
          <a:xfrm>
            <a:off x="623888" y="1176338"/>
            <a:ext cx="7896225" cy="4505325"/>
          </a:xfrm>
        </p:spPr>
        <p:txBody>
          <a:bodyPr/>
          <a:lstStyle/>
          <a:p>
            <a:pPr>
              <a:lnSpc>
                <a:spcPct val="150000"/>
              </a:lnSpc>
              <a:buFontTx/>
              <a:buNone/>
            </a:pPr>
            <a:r>
              <a:rPr lang="en-US" sz="2400" dirty="0">
                <a:latin typeface="Verdana" charset="0"/>
                <a:ea typeface="ＭＳ Ｐゴシック" charset="0"/>
                <a:cs typeface="ＭＳ Ｐゴシック" charset="0"/>
              </a:rPr>
              <a:t>There are four variables of engineering interest</a:t>
            </a:r>
            <a:r>
              <a:rPr lang="en-US" sz="2400" dirty="0" smtClean="0">
                <a:latin typeface="Verdana" charset="0"/>
                <a:ea typeface="ＭＳ Ｐゴシック" charset="0"/>
                <a:cs typeface="ＭＳ Ｐゴシック" charset="0"/>
              </a:rPr>
              <a:t>:</a:t>
            </a:r>
            <a:endParaRPr lang="en-US" sz="2400" dirty="0">
              <a:latin typeface="Verdana" charset="0"/>
              <a:ea typeface="ＭＳ Ｐゴシック" charset="0"/>
              <a:cs typeface="ＭＳ Ｐゴシック" charset="0"/>
            </a:endParaRPr>
          </a:p>
          <a:p>
            <a:pPr lvl="1">
              <a:lnSpc>
                <a:spcPct val="150000"/>
              </a:lnSpc>
            </a:pPr>
            <a:r>
              <a:rPr lang="en-US" altLang="ja-JP" sz="2400" dirty="0">
                <a:latin typeface="Verdana" charset="0"/>
                <a:ea typeface="ＭＳ Ｐゴシック" charset="0"/>
                <a:cs typeface="ＭＳ Ｐゴシック" charset="0"/>
              </a:rPr>
              <a:t>Spatial: the average rainfall over the </a:t>
            </a:r>
            <a:r>
              <a:rPr lang="en-US" altLang="ja-JP" sz="2400" dirty="0" smtClean="0">
                <a:latin typeface="Verdana" charset="0"/>
                <a:ea typeface="ＭＳ Ｐゴシック" charset="0"/>
                <a:cs typeface="ＭＳ Ｐゴシック" charset="0"/>
              </a:rPr>
              <a:t>area</a:t>
            </a:r>
            <a:endParaRPr lang="en-US" altLang="ja-JP" sz="2400" dirty="0">
              <a:latin typeface="Verdana" charset="0"/>
              <a:ea typeface="ＭＳ Ｐゴシック" charset="0"/>
              <a:cs typeface="ＭＳ Ｐゴシック" charset="0"/>
            </a:endParaRPr>
          </a:p>
          <a:p>
            <a:pPr lvl="1">
              <a:lnSpc>
                <a:spcPct val="150000"/>
              </a:lnSpc>
            </a:pPr>
            <a:r>
              <a:rPr lang="en-US" altLang="ja-JP" sz="2400" dirty="0">
                <a:latin typeface="Verdana" charset="0"/>
                <a:ea typeface="ＭＳ Ｐゴシック" charset="0"/>
                <a:cs typeface="ＭＳ Ｐゴシック" charset="0"/>
              </a:rPr>
              <a:t>Intensity: how hard it </a:t>
            </a:r>
            <a:r>
              <a:rPr lang="en-US" altLang="ja-JP" sz="2400" dirty="0" smtClean="0">
                <a:latin typeface="Verdana" charset="0"/>
                <a:ea typeface="ＭＳ Ｐゴシック" charset="0"/>
                <a:cs typeface="ＭＳ Ｐゴシック" charset="0"/>
              </a:rPr>
              <a:t>rains</a:t>
            </a:r>
            <a:endParaRPr lang="en-US" altLang="ja-JP" sz="2400" dirty="0">
              <a:latin typeface="Verdana" charset="0"/>
              <a:ea typeface="ＭＳ Ｐゴシック" charset="0"/>
              <a:cs typeface="ＭＳ Ｐゴシック" charset="0"/>
            </a:endParaRPr>
          </a:p>
          <a:p>
            <a:pPr lvl="1">
              <a:lnSpc>
                <a:spcPct val="150000"/>
              </a:lnSpc>
            </a:pPr>
            <a:r>
              <a:rPr lang="en-US" altLang="ja-JP" sz="2400" dirty="0">
                <a:latin typeface="Verdana" charset="0"/>
                <a:ea typeface="ＭＳ Ｐゴシック" charset="0"/>
                <a:cs typeface="ＭＳ Ｐゴシック" charset="0"/>
              </a:rPr>
              <a:t>Duration: how long it rains at any given </a:t>
            </a:r>
            <a:r>
              <a:rPr lang="en-US" altLang="ja-JP" sz="2400" dirty="0" smtClean="0">
                <a:latin typeface="Verdana" charset="0"/>
                <a:ea typeface="ＭＳ Ｐゴシック" charset="0"/>
                <a:cs typeface="ＭＳ Ｐゴシック" charset="0"/>
              </a:rPr>
              <a:t>intensity</a:t>
            </a:r>
            <a:endParaRPr lang="en-US" altLang="ja-JP" sz="2400" dirty="0">
              <a:latin typeface="Verdana" charset="0"/>
              <a:ea typeface="ＭＳ Ｐゴシック" charset="0"/>
              <a:cs typeface="ＭＳ Ｐゴシック" charset="0"/>
            </a:endParaRPr>
          </a:p>
          <a:p>
            <a:pPr lvl="1">
              <a:lnSpc>
                <a:spcPct val="150000"/>
              </a:lnSpc>
            </a:pPr>
            <a:r>
              <a:rPr lang="en-US" altLang="ja-JP" sz="2400" dirty="0" smtClean="0">
                <a:latin typeface="Verdana" charset="0"/>
                <a:ea typeface="ＭＳ Ｐゴシック" charset="0"/>
                <a:cs typeface="ＭＳ Ｐゴシック" charset="0"/>
              </a:rPr>
              <a:t>Frequency: </a:t>
            </a:r>
            <a:r>
              <a:rPr lang="en-US" altLang="ja-JP" sz="2400" dirty="0">
                <a:latin typeface="Verdana" charset="0"/>
                <a:ea typeface="ＭＳ Ｐゴシック" charset="0"/>
                <a:cs typeface="ＭＳ Ｐゴシック" charset="0"/>
              </a:rPr>
              <a:t>how </a:t>
            </a:r>
            <a:r>
              <a:rPr lang="en-US" altLang="ja-JP" sz="2400" dirty="0" smtClean="0">
                <a:latin typeface="Verdana" charset="0"/>
                <a:ea typeface="ＭＳ Ｐゴシック" charset="0"/>
                <a:cs typeface="ＭＳ Ｐゴシック" charset="0"/>
              </a:rPr>
              <a:t>often (probability) </a:t>
            </a:r>
            <a:r>
              <a:rPr lang="en-US" altLang="ja-JP" sz="2400" dirty="0">
                <a:latin typeface="Verdana" charset="0"/>
                <a:ea typeface="ＭＳ Ｐゴシック" charset="0"/>
                <a:cs typeface="ＭＳ Ｐゴシック" charset="0"/>
              </a:rPr>
              <a:t>it rains at any given intensity and duration</a:t>
            </a:r>
          </a:p>
          <a:p>
            <a:pPr>
              <a:buFontTx/>
              <a:buNone/>
            </a:pPr>
            <a:r>
              <a:rPr lang="en-US" sz="1600" dirty="0">
                <a:latin typeface="Verdana" charset="0"/>
                <a:ea typeface="ＭＳ Ｐゴシック" charset="0"/>
                <a:cs typeface="ＭＳ Ｐゴシック" charset="0"/>
              </a:rPr>
              <a:t>		</a:t>
            </a:r>
          </a:p>
          <a:p>
            <a:pPr>
              <a:buFontTx/>
              <a:buNone/>
            </a:pPr>
            <a:r>
              <a:rPr lang="en-US" sz="1600" dirty="0">
                <a:latin typeface="Verdana" charset="0"/>
                <a:ea typeface="ＭＳ Ｐゴシック" charset="0"/>
                <a:cs typeface="ＭＳ Ｐゴシック" charset="0"/>
              </a:rPr>
              <a:t>	</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08000" y="336550"/>
            <a:ext cx="8104188" cy="762000"/>
          </a:xfrm>
        </p:spPr>
        <p:txBody>
          <a:bodyPr/>
          <a:lstStyle/>
          <a:p>
            <a:r>
              <a:rPr lang="en-US" dirty="0">
                <a:latin typeface="Verdana" charset="0"/>
                <a:ea typeface="ＭＳ Ｐゴシック" charset="0"/>
                <a:cs typeface="ＭＳ Ｐゴシック" charset="0"/>
              </a:rPr>
              <a:t>Rainfall distributions</a:t>
            </a:r>
          </a:p>
        </p:txBody>
      </p:sp>
      <p:sp>
        <p:nvSpPr>
          <p:cNvPr id="26627" name="Rectangle 3"/>
          <p:cNvSpPr>
            <a:spLocks noGrp="1" noChangeArrowheads="1"/>
          </p:cNvSpPr>
          <p:nvPr>
            <p:ph type="body" idx="1"/>
          </p:nvPr>
        </p:nvSpPr>
        <p:spPr>
          <a:xfrm>
            <a:off x="-2107" y="1362606"/>
            <a:ext cx="3187700" cy="3141662"/>
          </a:xfrm>
        </p:spPr>
        <p:txBody>
          <a:bodyPr/>
          <a:lstStyle/>
          <a:p>
            <a:r>
              <a:rPr lang="en-US" dirty="0">
                <a:latin typeface="Verdana" charset="0"/>
                <a:ea typeface="ＭＳ Ｐゴシック" charset="0"/>
                <a:cs typeface="ＭＳ Ｐゴシック" charset="0"/>
              </a:rPr>
              <a:t>Each </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block</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 represents the amount of rainfall for the time </a:t>
            </a:r>
            <a:r>
              <a:rPr lang="en-US" altLang="ja-JP" dirty="0" smtClean="0">
                <a:latin typeface="Verdana" charset="0"/>
                <a:ea typeface="ＭＳ Ｐゴシック" charset="0"/>
                <a:cs typeface="ＭＳ Ｐゴシック" charset="0"/>
              </a:rPr>
              <a:t>interval</a:t>
            </a:r>
          </a:p>
          <a:p>
            <a:endParaRPr lang="en-US" altLang="ja-JP" dirty="0">
              <a:latin typeface="Verdana" charset="0"/>
              <a:ea typeface="ＭＳ Ｐゴシック" charset="0"/>
              <a:cs typeface="ＭＳ Ｐゴシック" charset="0"/>
            </a:endParaRPr>
          </a:p>
          <a:p>
            <a:endParaRPr lang="en-US" altLang="ja-JP" dirty="0">
              <a:latin typeface="Verdana" charset="0"/>
              <a:ea typeface="ＭＳ Ｐゴシック" charset="0"/>
              <a:cs typeface="ＭＳ Ｐゴシック" charset="0"/>
            </a:endParaRPr>
          </a:p>
          <a:p>
            <a:r>
              <a:rPr lang="en-US" dirty="0">
                <a:latin typeface="Verdana" charset="0"/>
                <a:ea typeface="ＭＳ Ｐゴシック" charset="0"/>
                <a:cs typeface="ＭＳ Ｐゴシック" charset="0"/>
              </a:rPr>
              <a:t>The diagram is called </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incremental</a:t>
            </a:r>
            <a:r>
              <a:rPr lang="ja-JP" altLang="en-US" dirty="0">
                <a:latin typeface="Verdana" charset="0"/>
                <a:ea typeface="ＭＳ Ｐゴシック" charset="0"/>
                <a:cs typeface="ＭＳ Ｐゴシック" charset="0"/>
              </a:rPr>
              <a:t>”</a:t>
            </a:r>
            <a:r>
              <a:rPr lang="en-US" altLang="ja-JP" dirty="0">
                <a:latin typeface="Verdana" charset="0"/>
                <a:ea typeface="ＭＳ Ｐゴシック" charset="0"/>
                <a:cs typeface="ＭＳ Ｐゴシック" charset="0"/>
              </a:rPr>
              <a:t> </a:t>
            </a:r>
            <a:r>
              <a:rPr lang="en-US" altLang="ja-JP" dirty="0" smtClean="0">
                <a:latin typeface="Verdana" charset="0"/>
                <a:ea typeface="ＭＳ Ｐゴシック" charset="0"/>
                <a:cs typeface="ＭＳ Ｐゴシック" charset="0"/>
              </a:rPr>
              <a:t>rainfall</a:t>
            </a:r>
            <a:endParaRPr lang="en-US" altLang="ja-JP" dirty="0">
              <a:latin typeface="Verdana" charset="0"/>
              <a:ea typeface="ＭＳ Ｐゴシック" charset="0"/>
              <a:cs typeface="ＭＳ Ｐゴシック" charset="0"/>
            </a:endParaRPr>
          </a:p>
        </p:txBody>
      </p:sp>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1386" y="982133"/>
            <a:ext cx="5269443" cy="52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p:cNvSpPr>
            <a:spLocks noChangeArrowheads="1"/>
          </p:cNvSpPr>
          <p:nvPr/>
        </p:nvSpPr>
        <p:spPr bwMode="auto">
          <a:xfrm>
            <a:off x="4518055" y="4368799"/>
            <a:ext cx="341841" cy="982133"/>
          </a:xfrm>
          <a:prstGeom prst="rect">
            <a:avLst/>
          </a:prstGeom>
          <a:solidFill>
            <a:srgbClr val="FF0000">
              <a:alpha val="34117"/>
            </a:srgbClr>
          </a:solidFill>
          <a:ln w="12700">
            <a:solidFill>
              <a:srgbClr val="FF0000"/>
            </a:solidFill>
            <a:round/>
            <a:headEnd/>
            <a:tailEnd/>
          </a:ln>
        </p:spPr>
        <p:txBody>
          <a:bodyPr/>
          <a:lstStyle/>
          <a:p>
            <a:endParaRPr lang="en-US"/>
          </a:p>
        </p:txBody>
      </p:sp>
      <p:cxnSp>
        <p:nvCxnSpPr>
          <p:cNvPr id="26630" name="Straight Arrow Connector 7"/>
          <p:cNvCxnSpPr>
            <a:cxnSpLocks noChangeShapeType="1"/>
          </p:cNvCxnSpPr>
          <p:nvPr/>
        </p:nvCxnSpPr>
        <p:spPr bwMode="auto">
          <a:xfrm>
            <a:off x="1591733" y="2997200"/>
            <a:ext cx="2573867" cy="1693333"/>
          </a:xfrm>
          <a:prstGeom prst="straightConnector1">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631" name="Straight Connector 9"/>
          <p:cNvCxnSpPr>
            <a:cxnSpLocks noChangeShapeType="1"/>
          </p:cNvCxnSpPr>
          <p:nvPr/>
        </p:nvCxnSpPr>
        <p:spPr bwMode="auto">
          <a:xfrm flipV="1">
            <a:off x="3006225" y="5338763"/>
            <a:ext cx="4130675" cy="79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12" name="Rectangle 3"/>
          <p:cNvSpPr txBox="1">
            <a:spLocks noChangeArrowheads="1"/>
          </p:cNvSpPr>
          <p:nvPr/>
        </p:nvSpPr>
        <p:spPr bwMode="auto">
          <a:xfrm>
            <a:off x="5585883" y="3157538"/>
            <a:ext cx="3507317" cy="1075795"/>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88152" tIns="43303" rIns="88152" bIns="43303" numCol="1" anchor="t" anchorCtr="0" compatLnSpc="1">
            <a:prstTxWarp prst="textNoShape">
              <a:avLst/>
            </a:prstTxWarp>
          </a:bodyPr>
          <a:lstStyle>
            <a:lvl1pPr marL="342900" indent="-342900" algn="l" rtl="0" eaLnBrk="0" fontAlgn="base" hangingPunct="0">
              <a:spcBef>
                <a:spcPct val="20000"/>
              </a:spcBef>
              <a:spcAft>
                <a:spcPct val="0"/>
              </a:spcAft>
              <a:buChar char="•"/>
              <a:defRPr sz="2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2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2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2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2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sz="2200">
                <a:solidFill>
                  <a:schemeClr val="tx1"/>
                </a:solidFill>
                <a:latin typeface="+mn-lt"/>
              </a:defRPr>
            </a:lvl6pPr>
            <a:lvl7pPr marL="2971800" indent="-228600" algn="l" rtl="0" eaLnBrk="0" fontAlgn="base" hangingPunct="0">
              <a:spcBef>
                <a:spcPct val="20000"/>
              </a:spcBef>
              <a:spcAft>
                <a:spcPct val="0"/>
              </a:spcAft>
              <a:buChar char="•"/>
              <a:defRPr sz="2200">
                <a:solidFill>
                  <a:schemeClr val="tx1"/>
                </a:solidFill>
                <a:latin typeface="+mn-lt"/>
              </a:defRPr>
            </a:lvl7pPr>
            <a:lvl8pPr marL="3429000" indent="-228600" algn="l" rtl="0" eaLnBrk="0" fontAlgn="base" hangingPunct="0">
              <a:spcBef>
                <a:spcPct val="20000"/>
              </a:spcBef>
              <a:spcAft>
                <a:spcPct val="0"/>
              </a:spcAft>
              <a:buChar char="•"/>
              <a:defRPr sz="2200">
                <a:solidFill>
                  <a:schemeClr val="tx1"/>
                </a:solidFill>
                <a:latin typeface="+mn-lt"/>
              </a:defRPr>
            </a:lvl8pPr>
            <a:lvl9pPr marL="3886200" indent="-228600" algn="l" rtl="0" eaLnBrk="0" fontAlgn="base" hangingPunct="0">
              <a:spcBef>
                <a:spcPct val="20000"/>
              </a:spcBef>
              <a:spcAft>
                <a:spcPct val="0"/>
              </a:spcAft>
              <a:buChar char="•"/>
              <a:defRPr sz="2200">
                <a:solidFill>
                  <a:schemeClr val="tx1"/>
                </a:solidFill>
                <a:latin typeface="+mn-lt"/>
              </a:defRPr>
            </a:lvl9pPr>
          </a:lstStyle>
          <a:p>
            <a:r>
              <a:rPr lang="en-US" dirty="0" smtClean="0">
                <a:latin typeface="Verdana" charset="0"/>
                <a:ea typeface="ＭＳ Ｐゴシック" charset="0"/>
                <a:cs typeface="ＭＳ Ｐゴシック" charset="0"/>
              </a:rPr>
              <a:t>The running sum of the blocks is the “cumulative” rainfall</a:t>
            </a:r>
            <a:endParaRPr lang="en-US" dirty="0">
              <a:latin typeface="Verdana" charset="0"/>
              <a:ea typeface="ＭＳ Ｐゴシック" charset="0"/>
              <a:cs typeface="ＭＳ Ｐゴシック" charset="0"/>
            </a:endParaRPr>
          </a:p>
        </p:txBody>
      </p:sp>
      <p:cxnSp>
        <p:nvCxnSpPr>
          <p:cNvPr id="16" name="Straight Arrow Connector 7"/>
          <p:cNvCxnSpPr>
            <a:cxnSpLocks noChangeShapeType="1"/>
          </p:cNvCxnSpPr>
          <p:nvPr/>
        </p:nvCxnSpPr>
        <p:spPr bwMode="auto">
          <a:xfrm flipH="1" flipV="1">
            <a:off x="4842933" y="3234267"/>
            <a:ext cx="1049867" cy="541866"/>
          </a:xfrm>
          <a:prstGeom prst="straightConnector1">
            <a:avLst/>
          </a:prstGeom>
          <a:noFill/>
          <a:ln w="12700">
            <a:solidFill>
              <a:srgbClr val="000099"/>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116733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08000" y="336550"/>
            <a:ext cx="8104188" cy="762000"/>
          </a:xfrm>
        </p:spPr>
        <p:txBody>
          <a:bodyPr/>
          <a:lstStyle/>
          <a:p>
            <a:r>
              <a:rPr lang="en-US">
                <a:latin typeface="Verdana" charset="0"/>
                <a:ea typeface="ＭＳ Ｐゴシック" charset="0"/>
                <a:cs typeface="ＭＳ Ｐゴシック" charset="0"/>
              </a:rPr>
              <a:t>Rainfall distributions</a:t>
            </a:r>
          </a:p>
        </p:txBody>
      </p:sp>
      <p:sp>
        <p:nvSpPr>
          <p:cNvPr id="28675" name="Rectangle 3"/>
          <p:cNvSpPr>
            <a:spLocks noGrp="1" noChangeArrowheads="1"/>
          </p:cNvSpPr>
          <p:nvPr>
            <p:ph type="body" idx="1"/>
          </p:nvPr>
        </p:nvSpPr>
        <p:spPr>
          <a:xfrm>
            <a:off x="617538" y="1316038"/>
            <a:ext cx="7332662" cy="4505325"/>
          </a:xfrm>
        </p:spPr>
        <p:txBody>
          <a:bodyPr/>
          <a:lstStyle/>
          <a:p>
            <a:r>
              <a:rPr lang="en-US" dirty="0" smtClean="0">
                <a:latin typeface="Verdana" charset="0"/>
                <a:ea typeface="ＭＳ Ｐゴシック" charset="0"/>
                <a:cs typeface="ＭＳ Ｐゴシック" charset="0"/>
              </a:rPr>
              <a:t>Design storm (distributions) </a:t>
            </a:r>
            <a:r>
              <a:rPr lang="en-US" dirty="0">
                <a:latin typeface="Verdana" charset="0"/>
                <a:ea typeface="ＭＳ Ｐゴシック" charset="0"/>
                <a:cs typeface="ＭＳ Ｐゴシック" charset="0"/>
              </a:rPr>
              <a:t>are created from historical storms and analyzed to generate statistical models of </a:t>
            </a:r>
            <a:r>
              <a:rPr lang="en-US" dirty="0" smtClean="0">
                <a:latin typeface="Verdana" charset="0"/>
                <a:ea typeface="ＭＳ Ｐゴシック" charset="0"/>
                <a:cs typeface="ＭＳ Ｐゴシック" charset="0"/>
              </a:rPr>
              <a:t>rainfall.</a:t>
            </a:r>
            <a:endParaRPr lang="en-US" dirty="0">
              <a:latin typeface="Verdana" charset="0"/>
              <a:ea typeface="ＭＳ Ｐゴシック" charset="0"/>
              <a:cs typeface="ＭＳ Ｐゴシック" charset="0"/>
            </a:endParaRPr>
          </a:p>
          <a:p>
            <a:pPr marL="0" indent="0">
              <a:buNone/>
            </a:pPr>
            <a:endParaRPr lang="en-US" dirty="0">
              <a:latin typeface="Verdana" charset="0"/>
              <a:ea typeface="ＭＳ Ｐゴシック" charset="0"/>
              <a:cs typeface="ＭＳ Ｐゴシック" charset="0"/>
            </a:endParaRPr>
          </a:p>
          <a:p>
            <a:r>
              <a:rPr lang="en-US" dirty="0">
                <a:latin typeface="Verdana" charset="0"/>
                <a:ea typeface="ＭＳ Ｐゴシック" charset="0"/>
                <a:cs typeface="ＭＳ Ｐゴシック" charset="0"/>
              </a:rPr>
              <a:t>Design storm distributions are typically dimensionless hyetographs</a:t>
            </a:r>
          </a:p>
          <a:p>
            <a:pPr marL="0" indent="0">
              <a:buNone/>
            </a:pPr>
            <a:endParaRPr lang="en-US" dirty="0">
              <a:latin typeface="Verdana" charset="0"/>
              <a:ea typeface="ＭＳ Ｐゴシック" charset="0"/>
              <a:cs typeface="ＭＳ Ｐゴシック" charset="0"/>
            </a:endParaRPr>
          </a:p>
          <a:p>
            <a:pPr lvl="1"/>
            <a:r>
              <a:rPr lang="en-US" dirty="0" smtClean="0">
                <a:latin typeface="Verdana" charset="0"/>
                <a:ea typeface="ＭＳ Ｐゴシック" charset="0"/>
              </a:rPr>
              <a:t>NRCS Type Storms</a:t>
            </a:r>
          </a:p>
          <a:p>
            <a:pPr lvl="1"/>
            <a:r>
              <a:rPr lang="en-US" dirty="0" smtClean="0">
                <a:latin typeface="Verdana" charset="0"/>
                <a:ea typeface="ＭＳ Ｐゴシック" charset="0"/>
              </a:rPr>
              <a:t>Empirical Texas Hyetographs</a:t>
            </a:r>
            <a:endParaRPr lang="en-US" dirty="0">
              <a:latin typeface="Verdana" charset="0"/>
              <a:ea typeface="ＭＳ Ｐゴシック" charset="0"/>
            </a:endParaRPr>
          </a:p>
        </p:txBody>
      </p:sp>
    </p:spTree>
    <p:extLst>
      <p:ext uri="{BB962C8B-B14F-4D97-AF65-F5344CB8AC3E}">
        <p14:creationId xmlns:p14="http://schemas.microsoft.com/office/powerpoint/2010/main" val="226738829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atin typeface="Verdana" charset="0"/>
                <a:ea typeface="ＭＳ Ｐゴシック" charset="0"/>
                <a:cs typeface="ＭＳ Ｐゴシック" charset="0"/>
              </a:rPr>
              <a:t>Texas Empirical Hyetographs</a:t>
            </a:r>
          </a:p>
        </p:txBody>
      </p:sp>
      <p:sp>
        <p:nvSpPr>
          <p:cNvPr id="48131" name="Content Placeholder 2"/>
          <p:cNvSpPr>
            <a:spLocks noGrp="1"/>
          </p:cNvSpPr>
          <p:nvPr>
            <p:ph idx="1"/>
          </p:nvPr>
        </p:nvSpPr>
        <p:spPr>
          <a:xfrm>
            <a:off x="0" y="1394355"/>
            <a:ext cx="5292725" cy="4505325"/>
          </a:xfrm>
        </p:spPr>
        <p:txBody>
          <a:bodyPr/>
          <a:lstStyle/>
          <a:p>
            <a:r>
              <a:rPr lang="en-US" dirty="0">
                <a:latin typeface="Verdana" charset="0"/>
                <a:ea typeface="ＭＳ Ｐゴシック" charset="0"/>
                <a:cs typeface="ＭＳ Ｐゴシック" charset="0"/>
              </a:rPr>
              <a:t>Alternative to SCS Type Curves is the Texas Empirical Hyetographs</a:t>
            </a:r>
          </a:p>
          <a:p>
            <a:pPr lvl="1"/>
            <a:endParaRPr lang="en-US" dirty="0">
              <a:latin typeface="Verdana" charset="0"/>
              <a:ea typeface="ＭＳ Ｐゴシック" charset="0"/>
            </a:endParaRPr>
          </a:p>
          <a:p>
            <a:pPr lvl="1"/>
            <a:r>
              <a:rPr lang="en-US" dirty="0">
                <a:latin typeface="Verdana" charset="0"/>
                <a:ea typeface="ＭＳ Ｐゴシック" charset="0"/>
              </a:rPr>
              <a:t>Based on Texas data.</a:t>
            </a:r>
          </a:p>
          <a:p>
            <a:pPr lvl="1"/>
            <a:endParaRPr lang="en-US" dirty="0">
              <a:latin typeface="Verdana" charset="0"/>
              <a:ea typeface="ＭＳ Ｐゴシック" charset="0"/>
            </a:endParaRPr>
          </a:p>
          <a:p>
            <a:pPr lvl="1"/>
            <a:r>
              <a:rPr lang="en-US" dirty="0">
                <a:latin typeface="Verdana" charset="0"/>
                <a:ea typeface="ＭＳ Ｐゴシック" charset="0"/>
              </a:rPr>
              <a:t>Reflects </a:t>
            </a:r>
            <a:r>
              <a:rPr lang="ja-JP" altLang="en-US" dirty="0">
                <a:latin typeface="Verdana" charset="0"/>
                <a:ea typeface="ＭＳ Ｐゴシック" charset="0"/>
              </a:rPr>
              <a:t>“</a:t>
            </a:r>
            <a:r>
              <a:rPr lang="en-US" altLang="ja-JP" dirty="0">
                <a:latin typeface="Verdana" charset="0"/>
                <a:ea typeface="ＭＳ Ｐゴシック" charset="0"/>
              </a:rPr>
              <a:t>front loading</a:t>
            </a:r>
            <a:r>
              <a:rPr lang="ja-JP" altLang="en-US" dirty="0">
                <a:latin typeface="Verdana" charset="0"/>
                <a:ea typeface="ＭＳ Ｐゴシック" charset="0"/>
              </a:rPr>
              <a:t>”</a:t>
            </a:r>
            <a:r>
              <a:rPr lang="en-US" altLang="ja-JP" dirty="0">
                <a:latin typeface="Verdana" charset="0"/>
                <a:ea typeface="ＭＳ Ｐゴシック" charset="0"/>
              </a:rPr>
              <a:t> observed in many real storms.</a:t>
            </a:r>
          </a:p>
          <a:p>
            <a:pPr lvl="1"/>
            <a:endParaRPr lang="en-US" dirty="0">
              <a:latin typeface="Verdana" charset="0"/>
              <a:ea typeface="ＭＳ Ｐゴシック" charset="0"/>
            </a:endParaRPr>
          </a:p>
          <a:p>
            <a:pPr lvl="1"/>
            <a:r>
              <a:rPr lang="en-US" dirty="0">
                <a:latin typeface="Verdana" charset="0"/>
                <a:ea typeface="ＭＳ Ｐゴシック" charset="0"/>
              </a:rPr>
              <a:t>Rescales time and depth.</a:t>
            </a:r>
          </a:p>
        </p:txBody>
      </p:sp>
      <p:pic>
        <p:nvPicPr>
          <p:cNvPr id="481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8396" y="1392238"/>
            <a:ext cx="3555470" cy="460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799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08000" y="336550"/>
            <a:ext cx="8104188" cy="762000"/>
          </a:xfrm>
        </p:spPr>
        <p:txBody>
          <a:bodyPr/>
          <a:lstStyle/>
          <a:p>
            <a:r>
              <a:rPr lang="en-US">
                <a:latin typeface="Verdana" charset="0"/>
                <a:ea typeface="ＭＳ Ｐゴシック" charset="0"/>
                <a:cs typeface="ＭＳ Ｐゴシック" charset="0"/>
              </a:rPr>
              <a:t>Texas Empirical Hyetographs</a:t>
            </a:r>
          </a:p>
        </p:txBody>
      </p:sp>
      <p:pic>
        <p:nvPicPr>
          <p:cNvPr id="491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1081088"/>
            <a:ext cx="69611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Line 13"/>
          <p:cNvSpPr>
            <a:spLocks noChangeShapeType="1"/>
          </p:cNvSpPr>
          <p:nvPr/>
        </p:nvSpPr>
        <p:spPr bwMode="auto">
          <a:xfrm flipV="1">
            <a:off x="2030413" y="6219825"/>
            <a:ext cx="6143625" cy="63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7" name="Line 14"/>
          <p:cNvSpPr>
            <a:spLocks noChangeShapeType="1"/>
          </p:cNvSpPr>
          <p:nvPr/>
        </p:nvSpPr>
        <p:spPr bwMode="auto">
          <a:xfrm flipV="1">
            <a:off x="1627188" y="1292225"/>
            <a:ext cx="1587" cy="45624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58" name="Text Box 15"/>
          <p:cNvSpPr txBox="1">
            <a:spLocks noChangeArrowheads="1"/>
          </p:cNvSpPr>
          <p:nvPr/>
        </p:nvSpPr>
        <p:spPr bwMode="auto">
          <a:xfrm>
            <a:off x="4337050" y="6270625"/>
            <a:ext cx="158273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Rescale Time</a:t>
            </a:r>
          </a:p>
        </p:txBody>
      </p:sp>
      <p:sp>
        <p:nvSpPr>
          <p:cNvPr id="49159" name="Text Box 16"/>
          <p:cNvSpPr txBox="1">
            <a:spLocks noChangeArrowheads="1"/>
          </p:cNvSpPr>
          <p:nvPr/>
        </p:nvSpPr>
        <p:spPr bwMode="auto">
          <a:xfrm rot="-5400000">
            <a:off x="499269" y="3461544"/>
            <a:ext cx="16986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Rescale Depth</a:t>
            </a:r>
          </a:p>
        </p:txBody>
      </p:sp>
      <p:sp>
        <p:nvSpPr>
          <p:cNvPr id="49160" name="Freeform 17"/>
          <p:cNvSpPr>
            <a:spLocks/>
          </p:cNvSpPr>
          <p:nvPr/>
        </p:nvSpPr>
        <p:spPr bwMode="auto">
          <a:xfrm>
            <a:off x="2019300" y="1312863"/>
            <a:ext cx="6078538" cy="4508500"/>
          </a:xfrm>
          <a:custGeom>
            <a:avLst/>
            <a:gdLst>
              <a:gd name="T0" fmla="*/ 0 w 3024"/>
              <a:gd name="T1" fmla="*/ 2147483647 h 2208"/>
              <a:gd name="T2" fmla="*/ 2147483647 w 3024"/>
              <a:gd name="T3" fmla="*/ 2147483647 h 2208"/>
              <a:gd name="T4" fmla="*/ 2147483647 w 3024"/>
              <a:gd name="T5" fmla="*/ 2147483647 h 2208"/>
              <a:gd name="T6" fmla="*/ 2147483647 w 3024"/>
              <a:gd name="T7" fmla="*/ 2147483647 h 2208"/>
              <a:gd name="T8" fmla="*/ 2147483647 w 3024"/>
              <a:gd name="T9" fmla="*/ 2147483647 h 2208"/>
              <a:gd name="T10" fmla="*/ 2147483647 w 3024"/>
              <a:gd name="T11" fmla="*/ 2147483647 h 2208"/>
              <a:gd name="T12" fmla="*/ 2147483647 w 3024"/>
              <a:gd name="T13" fmla="*/ 2147483647 h 2208"/>
              <a:gd name="T14" fmla="*/ 2147483647 w 3024"/>
              <a:gd name="T15" fmla="*/ 2147483647 h 2208"/>
              <a:gd name="T16" fmla="*/ 2147483647 w 3024"/>
              <a:gd name="T17" fmla="*/ 2147483647 h 2208"/>
              <a:gd name="T18" fmla="*/ 2147483647 w 3024"/>
              <a:gd name="T19" fmla="*/ 0 h 2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4"/>
              <a:gd name="T31" fmla="*/ 0 h 2208"/>
              <a:gd name="T32" fmla="*/ 3024 w 3024"/>
              <a:gd name="T33" fmla="*/ 2208 h 2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4" h="2208">
                <a:moveTo>
                  <a:pt x="0" y="2208"/>
                </a:moveTo>
                <a:lnTo>
                  <a:pt x="240" y="1728"/>
                </a:lnTo>
                <a:lnTo>
                  <a:pt x="432" y="1392"/>
                </a:lnTo>
                <a:lnTo>
                  <a:pt x="672" y="1200"/>
                </a:lnTo>
                <a:lnTo>
                  <a:pt x="1008" y="1008"/>
                </a:lnTo>
                <a:lnTo>
                  <a:pt x="1584" y="816"/>
                </a:lnTo>
                <a:lnTo>
                  <a:pt x="2016" y="528"/>
                </a:lnTo>
                <a:lnTo>
                  <a:pt x="2496" y="288"/>
                </a:lnTo>
                <a:lnTo>
                  <a:pt x="2880" y="96"/>
                </a:lnTo>
                <a:lnTo>
                  <a:pt x="3024" y="0"/>
                </a:lnTo>
              </a:path>
            </a:pathLst>
          </a:custGeom>
          <a:noFill/>
          <a:ln w="88900">
            <a:solidFill>
              <a:srgbClr val="FF00FF">
                <a:alpha val="3215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6" name="Straight Connector 15"/>
          <p:cNvCxnSpPr>
            <a:cxnSpLocks noChangeShapeType="1"/>
          </p:cNvCxnSpPr>
          <p:nvPr/>
        </p:nvCxnSpPr>
        <p:spPr bwMode="auto">
          <a:xfrm flipV="1">
            <a:off x="2041525" y="1357313"/>
            <a:ext cx="6022975" cy="4454525"/>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17" name="Straight Arrow Connector 16"/>
          <p:cNvCxnSpPr>
            <a:cxnSpLocks noChangeShapeType="1"/>
          </p:cNvCxnSpPr>
          <p:nvPr/>
        </p:nvCxnSpPr>
        <p:spPr bwMode="auto">
          <a:xfrm rot="10800000">
            <a:off x="5359400" y="3363913"/>
            <a:ext cx="609600" cy="38100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49163" name="TextBox 14"/>
          <p:cNvSpPr txBox="1">
            <a:spLocks noChangeArrowheads="1"/>
          </p:cNvSpPr>
          <p:nvPr/>
        </p:nvSpPr>
        <p:spPr bwMode="auto">
          <a:xfrm>
            <a:off x="5207000" y="3821113"/>
            <a:ext cx="19796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Average Intensity</a:t>
            </a:r>
          </a:p>
        </p:txBody>
      </p:sp>
    </p:spTree>
    <p:extLst>
      <p:ext uri="{BB962C8B-B14F-4D97-AF65-F5344CB8AC3E}">
        <p14:creationId xmlns:p14="http://schemas.microsoft.com/office/powerpoint/2010/main" val="10134326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a:latin typeface="Verdana" charset="0"/>
                <a:ea typeface="ＭＳ Ｐゴシック" charset="0"/>
                <a:cs typeface="ＭＳ Ｐゴシック" charset="0"/>
              </a:rPr>
              <a:t>Texas Empirical Hyetographs</a:t>
            </a:r>
          </a:p>
        </p:txBody>
      </p:sp>
      <p:sp>
        <p:nvSpPr>
          <p:cNvPr id="51203" name="Content Placeholder 2"/>
          <p:cNvSpPr>
            <a:spLocks noGrp="1"/>
          </p:cNvSpPr>
          <p:nvPr>
            <p:ph idx="1"/>
          </p:nvPr>
        </p:nvSpPr>
        <p:spPr/>
        <p:txBody>
          <a:bodyPr/>
          <a:lstStyle/>
          <a:p>
            <a:r>
              <a:rPr lang="en-US" dirty="0" smtClean="0">
                <a:latin typeface="Verdana" charset="0"/>
                <a:ea typeface="ＭＳ Ｐゴシック" charset="0"/>
                <a:cs typeface="ＭＳ Ｐゴシック" charset="0"/>
              </a:rPr>
              <a:t>The 50</a:t>
            </a:r>
            <a:r>
              <a:rPr lang="en-US" baseline="30000" dirty="0" smtClean="0">
                <a:latin typeface="Verdana" charset="0"/>
                <a:ea typeface="ＭＳ Ｐゴシック" charset="0"/>
                <a:cs typeface="ＭＳ Ｐゴシック" charset="0"/>
              </a:rPr>
              <a:t>th</a:t>
            </a:r>
            <a:r>
              <a:rPr lang="en-US" dirty="0" smtClean="0">
                <a:latin typeface="Verdana" charset="0"/>
                <a:ea typeface="ＭＳ Ｐゴシック" charset="0"/>
                <a:cs typeface="ＭＳ Ｐゴシック" charset="0"/>
              </a:rPr>
              <a:t> percentile curves represents the median behavior of observed storms in Texas that were known to produce runoff.</a:t>
            </a:r>
            <a:endParaRPr lang="en-US" dirty="0">
              <a:latin typeface="Verdana" charset="0"/>
              <a:ea typeface="ＭＳ Ｐゴシック" charset="0"/>
              <a:cs typeface="ＭＳ Ｐゴシック" charset="0"/>
            </a:endParaRPr>
          </a:p>
          <a:p>
            <a:pPr>
              <a:lnSpc>
                <a:spcPct val="150000"/>
              </a:lnSpc>
            </a:pPr>
            <a:r>
              <a:rPr lang="en-US" dirty="0" smtClean="0">
                <a:latin typeface="Verdana" charset="0"/>
                <a:ea typeface="ＭＳ Ｐゴシック" charset="0"/>
                <a:cs typeface="ＭＳ Ｐゴシック" charset="0"/>
              </a:rPr>
              <a:t>To use the curves:</a:t>
            </a:r>
            <a:endParaRPr lang="en-US" dirty="0">
              <a:latin typeface="Verdana" charset="0"/>
              <a:ea typeface="ＭＳ Ｐゴシック" charset="0"/>
              <a:cs typeface="ＭＳ Ｐゴシック" charset="0"/>
            </a:endParaRPr>
          </a:p>
          <a:p>
            <a:pPr marL="914400" lvl="1" indent="-457200">
              <a:buFont typeface="+mj-lt"/>
              <a:buAutoNum type="arabicPeriod"/>
            </a:pPr>
            <a:r>
              <a:rPr lang="en-US" sz="2000" dirty="0" smtClean="0">
                <a:latin typeface="Verdana" charset="0"/>
                <a:ea typeface="ＭＳ Ｐゴシック" charset="0"/>
              </a:rPr>
              <a:t>Select a desired AEP.</a:t>
            </a:r>
            <a:endParaRPr lang="en-US" sz="2000" dirty="0">
              <a:latin typeface="Verdana" charset="0"/>
              <a:ea typeface="ＭＳ Ｐゴシック" charset="0"/>
            </a:endParaRPr>
          </a:p>
          <a:p>
            <a:pPr marL="914400" lvl="1" indent="-457200">
              <a:buFont typeface="+mj-lt"/>
              <a:buAutoNum type="arabicPeriod"/>
            </a:pPr>
            <a:r>
              <a:rPr lang="en-US" sz="2000" dirty="0" smtClean="0">
                <a:latin typeface="Verdana" charset="0"/>
                <a:ea typeface="ＭＳ Ｐゴシック" charset="0"/>
              </a:rPr>
              <a:t>Select the desired storm duration.</a:t>
            </a:r>
          </a:p>
          <a:p>
            <a:pPr marL="914400" lvl="1" indent="-457200">
              <a:buFont typeface="+mj-lt"/>
              <a:buAutoNum type="arabicPeriod"/>
            </a:pPr>
            <a:r>
              <a:rPr lang="en-US" sz="2000" dirty="0" smtClean="0">
                <a:latin typeface="Verdana" charset="0"/>
                <a:ea typeface="ＭＳ Ｐゴシック" charset="0"/>
              </a:rPr>
              <a:t>Use DDF Atlas or EBDLKUP-NEW to estimate the storm depth for the selected AEP and duration.</a:t>
            </a:r>
            <a:endParaRPr lang="en-US" sz="2000" dirty="0">
              <a:latin typeface="Verdana" charset="0"/>
              <a:ea typeface="ＭＳ Ｐゴシック" charset="0"/>
              <a:cs typeface="ＭＳ Ｐゴシック" charset="0"/>
            </a:endParaRPr>
          </a:p>
          <a:p>
            <a:pPr marL="914400" lvl="1" indent="-457200">
              <a:buFont typeface="+mj-lt"/>
              <a:buAutoNum type="arabicPeriod"/>
            </a:pPr>
            <a:r>
              <a:rPr lang="en-US" sz="2000" dirty="0">
                <a:latin typeface="Verdana" charset="0"/>
                <a:ea typeface="ＭＳ Ｐゴシック" charset="0"/>
              </a:rPr>
              <a:t>Multiply the time axis by the storm duration.</a:t>
            </a:r>
          </a:p>
          <a:p>
            <a:pPr marL="914400" lvl="1" indent="-457200">
              <a:buFont typeface="+mj-lt"/>
              <a:buAutoNum type="arabicPeriod"/>
            </a:pPr>
            <a:r>
              <a:rPr lang="en-US" sz="2000" dirty="0">
                <a:latin typeface="Verdana" charset="0"/>
                <a:ea typeface="ＭＳ Ｐゴシック" charset="0"/>
              </a:rPr>
              <a:t>Multiply the depth axis by the storm depth.</a:t>
            </a:r>
          </a:p>
          <a:p>
            <a:r>
              <a:rPr lang="en-US" dirty="0">
                <a:latin typeface="Verdana" charset="0"/>
                <a:ea typeface="ＭＳ Ｐゴシック" charset="0"/>
              </a:rPr>
              <a:t>Result is a cumulative design storm distribution for given duration and AEP.</a:t>
            </a:r>
          </a:p>
          <a:p>
            <a:pPr lvl="1"/>
            <a:endParaRPr lang="en-US" dirty="0">
              <a:latin typeface="Verdana" charset="0"/>
              <a:ea typeface="ＭＳ Ｐゴシック" charset="0"/>
            </a:endParaRPr>
          </a:p>
        </p:txBody>
      </p:sp>
    </p:spTree>
    <p:extLst>
      <p:ext uri="{BB962C8B-B14F-4D97-AF65-F5344CB8AC3E}">
        <p14:creationId xmlns:p14="http://schemas.microsoft.com/office/powerpoint/2010/main" val="1615871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atin typeface="Verdana" charset="0"/>
                <a:ea typeface="ＭＳ Ｐゴシック" charset="0"/>
                <a:cs typeface="ＭＳ Ｐゴシック" charset="0"/>
              </a:rPr>
              <a:t>Example: Texas Empirical Hyetographs</a:t>
            </a:r>
          </a:p>
        </p:txBody>
      </p:sp>
      <p:sp>
        <p:nvSpPr>
          <p:cNvPr id="52227" name="Content Placeholder 2"/>
          <p:cNvSpPr>
            <a:spLocks noGrp="1"/>
          </p:cNvSpPr>
          <p:nvPr>
            <p:ph idx="1"/>
          </p:nvPr>
        </p:nvSpPr>
        <p:spPr>
          <a:xfrm>
            <a:off x="309563" y="1563688"/>
            <a:ext cx="7896225" cy="4505325"/>
          </a:xfrm>
        </p:spPr>
        <p:txBody>
          <a:bodyPr/>
          <a:lstStyle/>
          <a:p>
            <a:r>
              <a:rPr lang="en-US" dirty="0">
                <a:latin typeface="Verdana" charset="0"/>
                <a:ea typeface="ＭＳ Ｐゴシック" charset="0"/>
                <a:cs typeface="ＭＳ Ｐゴシック" charset="0"/>
              </a:rPr>
              <a:t>Construct a design storm for the 3-hour, 2-year rainfall in Harris County using the Texas Empirical  Hyetograph</a:t>
            </a:r>
          </a:p>
          <a:p>
            <a:endParaRPr lang="en-US" dirty="0">
              <a:latin typeface="Verdana" charset="0"/>
              <a:ea typeface="ＭＳ Ｐゴシック" charset="0"/>
              <a:cs typeface="ＭＳ Ｐゴシック" charset="0"/>
            </a:endParaRPr>
          </a:p>
          <a:p>
            <a:pPr marL="857250" lvl="1" indent="-457200">
              <a:buFont typeface="Verdana" charset="0"/>
              <a:buAutoNum type="arabicPeriod"/>
            </a:pPr>
            <a:r>
              <a:rPr lang="en-US" dirty="0">
                <a:latin typeface="Verdana" charset="0"/>
                <a:ea typeface="ＭＳ Ｐゴシック" charset="0"/>
              </a:rPr>
              <a:t>Obtain the depth from the DDF </a:t>
            </a:r>
            <a:r>
              <a:rPr lang="en-US" dirty="0" smtClean="0">
                <a:latin typeface="Verdana" charset="0"/>
                <a:ea typeface="ＭＳ Ｐゴシック" charset="0"/>
              </a:rPr>
              <a:t>Atlas</a:t>
            </a:r>
            <a:endParaRPr lang="en-US" dirty="0">
              <a:latin typeface="Verdana" charset="0"/>
              <a:ea typeface="ＭＳ Ｐゴシック" charset="0"/>
            </a:endParaRPr>
          </a:p>
          <a:p>
            <a:pPr marL="857250" lvl="1" indent="-457200">
              <a:buFont typeface="Verdana" charset="0"/>
              <a:buAutoNum type="arabicPeriod"/>
            </a:pPr>
            <a:r>
              <a:rPr lang="en-US" dirty="0">
                <a:latin typeface="Verdana" charset="0"/>
                <a:ea typeface="ＭＳ Ｐゴシック" charset="0"/>
              </a:rPr>
              <a:t>Rescale the depth and time using the Texas Empirical Hyetograph</a:t>
            </a:r>
          </a:p>
        </p:txBody>
      </p:sp>
      <p:sp>
        <p:nvSpPr>
          <p:cNvPr id="214020"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8</a:t>
            </a:r>
          </a:p>
        </p:txBody>
      </p:sp>
    </p:spTree>
    <p:extLst>
      <p:ext uri="{BB962C8B-B14F-4D97-AF65-F5344CB8AC3E}">
        <p14:creationId xmlns:p14="http://schemas.microsoft.com/office/powerpoint/2010/main" val="3946654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3321" y="1456265"/>
            <a:ext cx="5249480" cy="4713156"/>
          </a:xfrm>
          <a:prstGeom prst="rect">
            <a:avLst/>
          </a:prstGeom>
        </p:spPr>
      </p:pic>
      <p:sp>
        <p:nvSpPr>
          <p:cNvPr id="52226" name="Title 1"/>
          <p:cNvSpPr>
            <a:spLocks noGrp="1"/>
          </p:cNvSpPr>
          <p:nvPr>
            <p:ph type="title"/>
          </p:nvPr>
        </p:nvSpPr>
        <p:spPr/>
        <p:txBody>
          <a:bodyPr/>
          <a:lstStyle/>
          <a:p>
            <a:r>
              <a:rPr lang="en-US">
                <a:latin typeface="Verdana" charset="0"/>
                <a:ea typeface="ＭＳ Ｐゴシック" charset="0"/>
                <a:cs typeface="ＭＳ Ｐゴシック" charset="0"/>
              </a:rPr>
              <a:t>Example: Texas Empirical Hyetographs</a:t>
            </a:r>
          </a:p>
        </p:txBody>
      </p:sp>
      <p:sp>
        <p:nvSpPr>
          <p:cNvPr id="52227" name="Content Placeholder 2"/>
          <p:cNvSpPr>
            <a:spLocks noGrp="1"/>
          </p:cNvSpPr>
          <p:nvPr>
            <p:ph idx="1"/>
          </p:nvPr>
        </p:nvSpPr>
        <p:spPr>
          <a:xfrm>
            <a:off x="309563" y="1563688"/>
            <a:ext cx="7896225" cy="4505325"/>
          </a:xfrm>
        </p:spPr>
        <p:txBody>
          <a:bodyPr/>
          <a:lstStyle/>
          <a:p>
            <a:pPr marL="857250" lvl="1" indent="-457200">
              <a:buFont typeface="Verdana" charset="0"/>
              <a:buAutoNum type="arabicPeriod"/>
            </a:pPr>
            <a:r>
              <a:rPr lang="en-US" dirty="0" smtClean="0">
                <a:latin typeface="Verdana" charset="0"/>
                <a:ea typeface="ＭＳ Ｐゴシック" charset="0"/>
              </a:rPr>
              <a:t>Obtain </a:t>
            </a:r>
            <a:r>
              <a:rPr lang="en-US" dirty="0">
                <a:latin typeface="Verdana" charset="0"/>
                <a:ea typeface="ＭＳ Ｐゴシック" charset="0"/>
              </a:rPr>
              <a:t>the depth from the DDF </a:t>
            </a:r>
            <a:r>
              <a:rPr lang="en-US" dirty="0" smtClean="0">
                <a:latin typeface="Verdana" charset="0"/>
                <a:ea typeface="ＭＳ Ｐゴシック" charset="0"/>
              </a:rPr>
              <a:t>Atlas</a:t>
            </a:r>
            <a:endParaRPr lang="en-US" dirty="0">
              <a:latin typeface="Verdana" charset="0"/>
              <a:ea typeface="ＭＳ Ｐゴシック" charset="0"/>
            </a:endParaRPr>
          </a:p>
        </p:txBody>
      </p:sp>
      <p:sp>
        <p:nvSpPr>
          <p:cNvPr id="214020"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8</a:t>
            </a:r>
          </a:p>
        </p:txBody>
      </p:sp>
      <p:sp>
        <p:nvSpPr>
          <p:cNvPr id="3" name="Oval 2"/>
          <p:cNvSpPr/>
          <p:nvPr/>
        </p:nvSpPr>
        <p:spPr bwMode="auto">
          <a:xfrm>
            <a:off x="3234267" y="5842000"/>
            <a:ext cx="381000" cy="372534"/>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Oval 6"/>
          <p:cNvSpPr/>
          <p:nvPr/>
        </p:nvSpPr>
        <p:spPr bwMode="auto">
          <a:xfrm>
            <a:off x="3835400" y="5850467"/>
            <a:ext cx="381000" cy="372534"/>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Oval 7"/>
          <p:cNvSpPr/>
          <p:nvPr/>
        </p:nvSpPr>
        <p:spPr bwMode="auto">
          <a:xfrm>
            <a:off x="5681133" y="4207932"/>
            <a:ext cx="431800" cy="423333"/>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TextBox 8"/>
          <p:cNvSpPr txBox="1"/>
          <p:nvPr/>
        </p:nvSpPr>
        <p:spPr>
          <a:xfrm>
            <a:off x="6654799" y="4190999"/>
            <a:ext cx="1663875" cy="369332"/>
          </a:xfrm>
          <a:prstGeom prst="rect">
            <a:avLst/>
          </a:prstGeom>
          <a:noFill/>
        </p:spPr>
        <p:txBody>
          <a:bodyPr wrap="none" rtlCol="0">
            <a:spAutoFit/>
          </a:bodyPr>
          <a:lstStyle/>
          <a:p>
            <a:r>
              <a:rPr lang="en-US" sz="1800" i="1" dirty="0" smtClean="0"/>
              <a:t>D  ~ 2.6 inches</a:t>
            </a:r>
            <a:endParaRPr lang="en-US" sz="1800" i="1" dirty="0"/>
          </a:p>
        </p:txBody>
      </p:sp>
    </p:spTree>
    <p:extLst>
      <p:ext uri="{BB962C8B-B14F-4D97-AF65-F5344CB8AC3E}">
        <p14:creationId xmlns:p14="http://schemas.microsoft.com/office/powerpoint/2010/main" val="3432386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246" y="1693333"/>
            <a:ext cx="5538091" cy="442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itle 1"/>
          <p:cNvSpPr>
            <a:spLocks noGrp="1"/>
          </p:cNvSpPr>
          <p:nvPr>
            <p:ph type="title"/>
          </p:nvPr>
        </p:nvSpPr>
        <p:spPr/>
        <p:txBody>
          <a:bodyPr/>
          <a:lstStyle/>
          <a:p>
            <a:r>
              <a:rPr lang="en-US">
                <a:latin typeface="Verdana" charset="0"/>
                <a:ea typeface="ＭＳ Ｐゴシック" charset="0"/>
                <a:cs typeface="ＭＳ Ｐゴシック" charset="0"/>
              </a:rPr>
              <a:t>Example: Texas Empirical Hyetographs</a:t>
            </a:r>
          </a:p>
        </p:txBody>
      </p:sp>
      <p:sp>
        <p:nvSpPr>
          <p:cNvPr id="52227" name="Content Placeholder 2"/>
          <p:cNvSpPr>
            <a:spLocks noGrp="1"/>
          </p:cNvSpPr>
          <p:nvPr>
            <p:ph idx="1"/>
          </p:nvPr>
        </p:nvSpPr>
        <p:spPr>
          <a:xfrm>
            <a:off x="0" y="1106488"/>
            <a:ext cx="9143999" cy="4505325"/>
          </a:xfrm>
        </p:spPr>
        <p:txBody>
          <a:bodyPr/>
          <a:lstStyle/>
          <a:p>
            <a:pPr marL="857250" lvl="1" indent="-457200">
              <a:buFont typeface="+mj-lt"/>
              <a:buAutoNum type="arabicPeriod" startAt="2"/>
            </a:pPr>
            <a:r>
              <a:rPr lang="en-US" dirty="0" smtClean="0">
                <a:latin typeface="Verdana" charset="0"/>
                <a:ea typeface="ＭＳ Ｐゴシック" charset="0"/>
              </a:rPr>
              <a:t>Rescale depth </a:t>
            </a:r>
            <a:r>
              <a:rPr lang="en-US" dirty="0">
                <a:latin typeface="Verdana" charset="0"/>
                <a:ea typeface="ＭＳ Ｐゴシック" charset="0"/>
              </a:rPr>
              <a:t>and time using the </a:t>
            </a:r>
            <a:r>
              <a:rPr lang="en-US" dirty="0" smtClean="0">
                <a:latin typeface="Verdana" charset="0"/>
                <a:ea typeface="ＭＳ Ｐゴシック" charset="0"/>
              </a:rPr>
              <a:t>Texas </a:t>
            </a:r>
            <a:r>
              <a:rPr lang="en-US" dirty="0">
                <a:latin typeface="Verdana" charset="0"/>
                <a:ea typeface="ＭＳ Ｐゴシック" charset="0"/>
              </a:rPr>
              <a:t>Hyetograph</a:t>
            </a:r>
          </a:p>
        </p:txBody>
      </p:sp>
      <p:sp>
        <p:nvSpPr>
          <p:cNvPr id="6" name="Freeform 17"/>
          <p:cNvSpPr>
            <a:spLocks/>
          </p:cNvSpPr>
          <p:nvPr/>
        </p:nvSpPr>
        <p:spPr bwMode="auto">
          <a:xfrm>
            <a:off x="2363890" y="1822419"/>
            <a:ext cx="4798909" cy="3575609"/>
          </a:xfrm>
          <a:custGeom>
            <a:avLst/>
            <a:gdLst>
              <a:gd name="T0" fmla="*/ 0 w 3024"/>
              <a:gd name="T1" fmla="*/ 2147483647 h 2208"/>
              <a:gd name="T2" fmla="*/ 2147483647 w 3024"/>
              <a:gd name="T3" fmla="*/ 2147483647 h 2208"/>
              <a:gd name="T4" fmla="*/ 2147483647 w 3024"/>
              <a:gd name="T5" fmla="*/ 2147483647 h 2208"/>
              <a:gd name="T6" fmla="*/ 2147483647 w 3024"/>
              <a:gd name="T7" fmla="*/ 2147483647 h 2208"/>
              <a:gd name="T8" fmla="*/ 2147483647 w 3024"/>
              <a:gd name="T9" fmla="*/ 2147483647 h 2208"/>
              <a:gd name="T10" fmla="*/ 2147483647 w 3024"/>
              <a:gd name="T11" fmla="*/ 2147483647 h 2208"/>
              <a:gd name="T12" fmla="*/ 2147483647 w 3024"/>
              <a:gd name="T13" fmla="*/ 2147483647 h 2208"/>
              <a:gd name="T14" fmla="*/ 2147483647 w 3024"/>
              <a:gd name="T15" fmla="*/ 2147483647 h 2208"/>
              <a:gd name="T16" fmla="*/ 2147483647 w 3024"/>
              <a:gd name="T17" fmla="*/ 2147483647 h 2208"/>
              <a:gd name="T18" fmla="*/ 2147483647 w 3024"/>
              <a:gd name="T19" fmla="*/ 0 h 2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4"/>
              <a:gd name="T31" fmla="*/ 0 h 2208"/>
              <a:gd name="T32" fmla="*/ 3024 w 3024"/>
              <a:gd name="T33" fmla="*/ 2208 h 22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4" h="2208">
                <a:moveTo>
                  <a:pt x="0" y="2208"/>
                </a:moveTo>
                <a:lnTo>
                  <a:pt x="240" y="1728"/>
                </a:lnTo>
                <a:lnTo>
                  <a:pt x="432" y="1392"/>
                </a:lnTo>
                <a:lnTo>
                  <a:pt x="672" y="1200"/>
                </a:lnTo>
                <a:lnTo>
                  <a:pt x="1008" y="1008"/>
                </a:lnTo>
                <a:lnTo>
                  <a:pt x="1584" y="816"/>
                </a:lnTo>
                <a:lnTo>
                  <a:pt x="2016" y="528"/>
                </a:lnTo>
                <a:lnTo>
                  <a:pt x="2496" y="288"/>
                </a:lnTo>
                <a:lnTo>
                  <a:pt x="2880" y="96"/>
                </a:lnTo>
                <a:lnTo>
                  <a:pt x="3024" y="0"/>
                </a:lnTo>
              </a:path>
            </a:pathLst>
          </a:custGeom>
          <a:noFill/>
          <a:ln w="88900">
            <a:solidFill>
              <a:srgbClr val="FF00FF">
                <a:alpha val="3215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2" name="Straight Connector 18"/>
          <p:cNvCxnSpPr>
            <a:cxnSpLocks noChangeShapeType="1"/>
          </p:cNvCxnSpPr>
          <p:nvPr/>
        </p:nvCxnSpPr>
        <p:spPr bwMode="auto">
          <a:xfrm flipH="1" flipV="1">
            <a:off x="3903134" y="3575048"/>
            <a:ext cx="8466" cy="184361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20"/>
          <p:cNvCxnSpPr>
            <a:cxnSpLocks noChangeShapeType="1"/>
          </p:cNvCxnSpPr>
          <p:nvPr/>
        </p:nvCxnSpPr>
        <p:spPr bwMode="auto">
          <a:xfrm flipH="1" flipV="1">
            <a:off x="5486400" y="2794000"/>
            <a:ext cx="16414" cy="279401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14" name="Straight Connector 22"/>
          <p:cNvCxnSpPr>
            <a:cxnSpLocks noChangeShapeType="1"/>
          </p:cNvCxnSpPr>
          <p:nvPr/>
        </p:nvCxnSpPr>
        <p:spPr bwMode="auto">
          <a:xfrm flipH="1">
            <a:off x="2302933" y="3597802"/>
            <a:ext cx="1583797" cy="899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15" name="Straight Connector 24"/>
          <p:cNvCxnSpPr>
            <a:cxnSpLocks noChangeShapeType="1"/>
          </p:cNvCxnSpPr>
          <p:nvPr/>
        </p:nvCxnSpPr>
        <p:spPr bwMode="auto">
          <a:xfrm flipH="1">
            <a:off x="2269067" y="2798763"/>
            <a:ext cx="3224741" cy="6297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27" name="Text Box 16"/>
          <p:cNvSpPr txBox="1">
            <a:spLocks noChangeArrowheads="1"/>
          </p:cNvSpPr>
          <p:nvPr/>
        </p:nvSpPr>
        <p:spPr bwMode="auto">
          <a:xfrm>
            <a:off x="2371717" y="1521355"/>
            <a:ext cx="1236035" cy="369332"/>
          </a:xfrm>
          <a:prstGeom prst="rect">
            <a:avLst/>
          </a:prstGeom>
          <a:solidFill>
            <a:schemeClr val="bg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smtClean="0"/>
              <a:t>2.60 </a:t>
            </a:r>
            <a:r>
              <a:rPr lang="en-US" sz="1800" dirty="0"/>
              <a:t>inches</a:t>
            </a:r>
          </a:p>
        </p:txBody>
      </p:sp>
      <p:sp>
        <p:nvSpPr>
          <p:cNvPr id="29" name="Text Box 16"/>
          <p:cNvSpPr txBox="1">
            <a:spLocks noChangeArrowheads="1"/>
          </p:cNvSpPr>
          <p:nvPr/>
        </p:nvSpPr>
        <p:spPr bwMode="auto">
          <a:xfrm>
            <a:off x="2388649" y="3214692"/>
            <a:ext cx="1236035" cy="369332"/>
          </a:xfrm>
          <a:prstGeom prst="rect">
            <a:avLst/>
          </a:prstGeom>
          <a:solidFill>
            <a:schemeClr val="bg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smtClean="0"/>
              <a:t>1.36 </a:t>
            </a:r>
            <a:r>
              <a:rPr lang="en-US" sz="1800" dirty="0"/>
              <a:t>inches</a:t>
            </a:r>
          </a:p>
        </p:txBody>
      </p:sp>
      <p:sp>
        <p:nvSpPr>
          <p:cNvPr id="30" name="Text Box 16"/>
          <p:cNvSpPr txBox="1">
            <a:spLocks noChangeArrowheads="1"/>
          </p:cNvSpPr>
          <p:nvPr/>
        </p:nvSpPr>
        <p:spPr bwMode="auto">
          <a:xfrm>
            <a:off x="2337850" y="2418825"/>
            <a:ext cx="1236035" cy="369332"/>
          </a:xfrm>
          <a:prstGeom prst="rect">
            <a:avLst/>
          </a:prstGeom>
          <a:solidFill>
            <a:schemeClr val="bg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smtClean="0"/>
              <a:t>1.93 </a:t>
            </a:r>
            <a:r>
              <a:rPr lang="en-US" sz="1800" dirty="0"/>
              <a:t>inches</a:t>
            </a:r>
          </a:p>
        </p:txBody>
      </p:sp>
      <p:sp>
        <p:nvSpPr>
          <p:cNvPr id="33" name="Text Box 16"/>
          <p:cNvSpPr txBox="1">
            <a:spLocks noChangeArrowheads="1"/>
          </p:cNvSpPr>
          <p:nvPr/>
        </p:nvSpPr>
        <p:spPr bwMode="auto">
          <a:xfrm rot="16200000">
            <a:off x="6703030" y="4772582"/>
            <a:ext cx="870739" cy="369332"/>
          </a:xfrm>
          <a:prstGeom prst="rect">
            <a:avLst/>
          </a:prstGeom>
          <a:solidFill>
            <a:schemeClr val="bg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smtClean="0"/>
              <a:t>3 hours</a:t>
            </a:r>
            <a:endParaRPr lang="en-US" sz="1800" dirty="0"/>
          </a:p>
        </p:txBody>
      </p:sp>
      <p:sp>
        <p:nvSpPr>
          <p:cNvPr id="34" name="Text Box 16"/>
          <p:cNvSpPr txBox="1">
            <a:spLocks noChangeArrowheads="1"/>
          </p:cNvSpPr>
          <p:nvPr/>
        </p:nvSpPr>
        <p:spPr bwMode="auto">
          <a:xfrm rot="16200000">
            <a:off x="4789564" y="4823382"/>
            <a:ext cx="870739" cy="369332"/>
          </a:xfrm>
          <a:prstGeom prst="rect">
            <a:avLst/>
          </a:prstGeom>
          <a:solidFill>
            <a:schemeClr val="bg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smtClean="0"/>
              <a:t>2 hours</a:t>
            </a:r>
            <a:endParaRPr lang="en-US" sz="1800" dirty="0"/>
          </a:p>
        </p:txBody>
      </p:sp>
      <p:sp>
        <p:nvSpPr>
          <p:cNvPr id="35" name="Text Box 16"/>
          <p:cNvSpPr txBox="1">
            <a:spLocks noChangeArrowheads="1"/>
          </p:cNvSpPr>
          <p:nvPr/>
        </p:nvSpPr>
        <p:spPr bwMode="auto">
          <a:xfrm rot="16200000">
            <a:off x="3265637" y="4823387"/>
            <a:ext cx="870739" cy="369332"/>
          </a:xfrm>
          <a:prstGeom prst="rect">
            <a:avLst/>
          </a:prstGeom>
          <a:solidFill>
            <a:schemeClr val="bg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dirty="0" smtClean="0"/>
              <a:t>1 hours</a:t>
            </a:r>
            <a:endParaRPr lang="en-US" sz="1800" dirty="0"/>
          </a:p>
        </p:txBody>
      </p:sp>
    </p:spTree>
    <p:extLst>
      <p:ext uri="{BB962C8B-B14F-4D97-AF65-F5344CB8AC3E}">
        <p14:creationId xmlns:p14="http://schemas.microsoft.com/office/powerpoint/2010/main" val="1026481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a:latin typeface="Verdana" charset="0"/>
                <a:ea typeface="ＭＳ Ｐゴシック" charset="0"/>
                <a:cs typeface="ＭＳ Ｐゴシック" charset="0"/>
              </a:rPr>
              <a:t>Texas Empirical </a:t>
            </a:r>
            <a:r>
              <a:rPr lang="en-US" dirty="0" smtClean="0">
                <a:latin typeface="Verdana" charset="0"/>
                <a:ea typeface="ＭＳ Ｐゴシック" charset="0"/>
                <a:cs typeface="ＭＳ Ｐゴシック" charset="0"/>
              </a:rPr>
              <a:t>Hyetographs Tools</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309563" y="1563688"/>
            <a:ext cx="7896225" cy="4505325"/>
          </a:xfrm>
        </p:spPr>
        <p:txBody>
          <a:bodyPr/>
          <a:lstStyle/>
          <a:p>
            <a:r>
              <a:rPr lang="en-US" dirty="0" smtClean="0">
                <a:latin typeface="Verdana" charset="0"/>
                <a:ea typeface="ＭＳ Ｐゴシック" charset="0"/>
                <a:cs typeface="ＭＳ Ｐゴシック" charset="0"/>
              </a:rPr>
              <a:t>The empirical hyetograph is tedious to generate from the curves if short time intervals are desired (say every 10 minutes).</a:t>
            </a:r>
          </a:p>
          <a:p>
            <a:endParaRPr lang="en-US" dirty="0">
              <a:latin typeface="Verdana" charset="0"/>
              <a:ea typeface="ＭＳ Ｐゴシック" charset="0"/>
              <a:cs typeface="ＭＳ Ｐゴシック" charset="0"/>
            </a:endParaRPr>
          </a:p>
          <a:p>
            <a:r>
              <a:rPr lang="en-US" dirty="0" err="1" smtClean="0">
                <a:latin typeface="Verdana" charset="0"/>
                <a:ea typeface="ＭＳ Ｐゴシック" charset="0"/>
              </a:rPr>
              <a:t>TXHYETO.xlsx</a:t>
            </a:r>
            <a:r>
              <a:rPr lang="en-US" dirty="0" smtClean="0">
                <a:latin typeface="Verdana" charset="0"/>
                <a:ea typeface="ＭＳ Ｐゴシック" charset="0"/>
              </a:rPr>
              <a:t> is a spreadsheet tool that approximated the 50</a:t>
            </a:r>
            <a:r>
              <a:rPr lang="en-US" baseline="30000" dirty="0" smtClean="0">
                <a:latin typeface="Verdana" charset="0"/>
                <a:ea typeface="ＭＳ Ｐゴシック" charset="0"/>
              </a:rPr>
              <a:t>th</a:t>
            </a:r>
            <a:r>
              <a:rPr lang="en-US" dirty="0" smtClean="0">
                <a:latin typeface="Verdana" charset="0"/>
                <a:ea typeface="ＭＳ Ｐゴシック" charset="0"/>
              </a:rPr>
              <a:t> percentile curve and the 90</a:t>
            </a:r>
            <a:r>
              <a:rPr lang="en-US" baseline="30000" dirty="0" smtClean="0">
                <a:latin typeface="Verdana" charset="0"/>
                <a:ea typeface="ＭＳ Ｐゴシック" charset="0"/>
              </a:rPr>
              <a:t>th</a:t>
            </a:r>
            <a:r>
              <a:rPr lang="en-US" dirty="0" smtClean="0">
                <a:latin typeface="Verdana" charset="0"/>
                <a:ea typeface="ＭＳ Ｐゴシック" charset="0"/>
              </a:rPr>
              <a:t> percentile curve using a distribution-mixture function model.  </a:t>
            </a:r>
          </a:p>
          <a:p>
            <a:endParaRPr lang="en-US" dirty="0">
              <a:latin typeface="Verdana" charset="0"/>
              <a:ea typeface="ＭＳ Ｐゴシック" charset="0"/>
            </a:endParaRPr>
          </a:p>
          <a:p>
            <a:endParaRPr lang="en-US" dirty="0">
              <a:latin typeface="Verdana" charset="0"/>
              <a:ea typeface="ＭＳ Ｐゴシック" charset="0"/>
            </a:endParaRPr>
          </a:p>
        </p:txBody>
      </p:sp>
    </p:spTree>
    <p:extLst>
      <p:ext uri="{BB962C8B-B14F-4D97-AF65-F5344CB8AC3E}">
        <p14:creationId xmlns:p14="http://schemas.microsoft.com/office/powerpoint/2010/main" val="2666477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a:latin typeface="Verdana" charset="0"/>
                <a:ea typeface="ＭＳ Ｐゴシック" charset="0"/>
                <a:cs typeface="ＭＳ Ｐゴシック" charset="0"/>
              </a:rPr>
              <a:t>Texas Empirical </a:t>
            </a:r>
            <a:r>
              <a:rPr lang="en-US" dirty="0" smtClean="0">
                <a:latin typeface="Verdana" charset="0"/>
                <a:ea typeface="ＭＳ Ｐゴシック" charset="0"/>
                <a:cs typeface="ＭＳ Ｐゴシック" charset="0"/>
              </a:rPr>
              <a:t>Hyetographs Tools</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309563" y="1563688"/>
            <a:ext cx="7896225" cy="4505325"/>
          </a:xfrm>
        </p:spPr>
        <p:txBody>
          <a:bodyPr/>
          <a:lstStyle/>
          <a:p>
            <a:r>
              <a:rPr lang="en-US" dirty="0" smtClean="0">
                <a:latin typeface="Verdana" charset="0"/>
                <a:ea typeface="ＭＳ Ｐゴシック" charset="0"/>
                <a:cs typeface="ＭＳ Ｐゴシック" charset="0"/>
              </a:rPr>
              <a:t>The empirical hyetograph is tedious to generate from the curves if short time intervals are desired (say every 10 minutes).</a:t>
            </a:r>
          </a:p>
          <a:p>
            <a:endParaRPr lang="en-US" dirty="0">
              <a:latin typeface="Verdana" charset="0"/>
              <a:ea typeface="ＭＳ Ｐゴシック" charset="0"/>
              <a:cs typeface="ＭＳ Ｐゴシック" charset="0"/>
            </a:endParaRPr>
          </a:p>
          <a:p>
            <a:r>
              <a:rPr lang="en-US" dirty="0" err="1" smtClean="0">
                <a:latin typeface="Verdana" charset="0"/>
                <a:ea typeface="ＭＳ Ｐゴシック" charset="0"/>
              </a:rPr>
              <a:t>TXHYETO.xlsx</a:t>
            </a:r>
            <a:r>
              <a:rPr lang="en-US" dirty="0" smtClean="0">
                <a:latin typeface="Verdana" charset="0"/>
                <a:ea typeface="ＭＳ Ｐゴシック" charset="0"/>
              </a:rPr>
              <a:t> is a spreadsheet tool that approximates the 50</a:t>
            </a:r>
            <a:r>
              <a:rPr lang="en-US" baseline="30000" dirty="0" smtClean="0">
                <a:latin typeface="Verdana" charset="0"/>
                <a:ea typeface="ＭＳ Ｐゴシック" charset="0"/>
              </a:rPr>
              <a:t>th</a:t>
            </a:r>
            <a:r>
              <a:rPr lang="en-US" dirty="0" smtClean="0">
                <a:latin typeface="Verdana" charset="0"/>
                <a:ea typeface="ＭＳ Ｐゴシック" charset="0"/>
              </a:rPr>
              <a:t> percentile curve and the 90</a:t>
            </a:r>
            <a:r>
              <a:rPr lang="en-US" baseline="30000" dirty="0" smtClean="0">
                <a:latin typeface="Verdana" charset="0"/>
                <a:ea typeface="ＭＳ Ｐゴシック" charset="0"/>
              </a:rPr>
              <a:t>th</a:t>
            </a:r>
            <a:r>
              <a:rPr lang="en-US" dirty="0" smtClean="0">
                <a:latin typeface="Verdana" charset="0"/>
                <a:ea typeface="ＭＳ Ｐゴシック" charset="0"/>
              </a:rPr>
              <a:t> percentile curve using a distribution-mixture function model.</a:t>
            </a:r>
          </a:p>
          <a:p>
            <a:endParaRPr lang="en-US" dirty="0">
              <a:latin typeface="Verdana" charset="0"/>
              <a:ea typeface="ＭＳ Ｐゴシック" charset="0"/>
            </a:endParaRPr>
          </a:p>
          <a:p>
            <a:r>
              <a:rPr lang="en-US" dirty="0" err="1" smtClean="0">
                <a:latin typeface="Verdana" charset="0"/>
                <a:ea typeface="ＭＳ Ｐゴシック" charset="0"/>
              </a:rPr>
              <a:t>TXHYETO.xlsx</a:t>
            </a:r>
            <a:r>
              <a:rPr lang="en-US" dirty="0" smtClean="0">
                <a:latin typeface="Verdana" charset="0"/>
                <a:ea typeface="ＭＳ Ｐゴシック" charset="0"/>
              </a:rPr>
              <a:t> can be used stand-alone, but it was built to be used in conjunction with EBDLKUP-</a:t>
            </a:r>
            <a:r>
              <a:rPr lang="en-US" dirty="0" err="1" smtClean="0">
                <a:latin typeface="Verdana" charset="0"/>
                <a:ea typeface="ＭＳ Ｐゴシック" charset="0"/>
              </a:rPr>
              <a:t>NEW.xlsx</a:t>
            </a:r>
            <a:r>
              <a:rPr lang="en-US" dirty="0" smtClean="0">
                <a:latin typeface="Verdana" charset="0"/>
                <a:ea typeface="ＭＳ Ｐゴシック" charset="0"/>
              </a:rPr>
              <a:t>  </a:t>
            </a:r>
          </a:p>
          <a:p>
            <a:endParaRPr lang="en-US" dirty="0">
              <a:latin typeface="Verdana" charset="0"/>
              <a:ea typeface="ＭＳ Ｐゴシック" charset="0"/>
            </a:endParaRPr>
          </a:p>
          <a:p>
            <a:endParaRPr lang="en-US" dirty="0">
              <a:latin typeface="Verdana" charset="0"/>
              <a:ea typeface="ＭＳ Ｐゴシック" charset="0"/>
            </a:endParaRPr>
          </a:p>
        </p:txBody>
      </p:sp>
    </p:spTree>
    <p:extLst>
      <p:ext uri="{BB962C8B-B14F-4D97-AF65-F5344CB8AC3E}">
        <p14:creationId xmlns:p14="http://schemas.microsoft.com/office/powerpoint/2010/main" val="174631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atin typeface="Verdana" charset="0"/>
                <a:ea typeface="ＭＳ Ｐゴシック" charset="0"/>
                <a:cs typeface="ＭＳ Ｐゴシック" charset="0"/>
              </a:rPr>
              <a:t>Precipitation</a:t>
            </a:r>
          </a:p>
        </p:txBody>
      </p:sp>
      <p:sp>
        <p:nvSpPr>
          <p:cNvPr id="28675" name="Rectangle 3"/>
          <p:cNvSpPr>
            <a:spLocks noGrp="1" noChangeArrowheads="1"/>
          </p:cNvSpPr>
          <p:nvPr>
            <p:ph type="body" idx="1"/>
          </p:nvPr>
        </p:nvSpPr>
        <p:spPr>
          <a:xfrm>
            <a:off x="623888" y="1176338"/>
            <a:ext cx="7896225" cy="4505325"/>
          </a:xfrm>
        </p:spPr>
        <p:txBody>
          <a:bodyPr/>
          <a:lstStyle/>
          <a:p>
            <a:r>
              <a:rPr lang="en-US" sz="2400" dirty="0">
                <a:latin typeface="Verdana" charset="0"/>
                <a:ea typeface="ＭＳ Ｐゴシック" charset="0"/>
                <a:cs typeface="ＭＳ Ｐゴシック" charset="0"/>
              </a:rPr>
              <a:t>Unlike flood frequency the rainfall probabilities are expressed as a combination of frequency (same idea as AEP), depth, and duration.</a:t>
            </a:r>
          </a:p>
          <a:p>
            <a:endParaRPr lang="en-US" sz="2400" dirty="0">
              <a:latin typeface="Verdana" charset="0"/>
              <a:ea typeface="ＭＳ Ｐゴシック" charset="0"/>
              <a:cs typeface="ＭＳ Ｐゴシック" charset="0"/>
            </a:endParaRPr>
          </a:p>
          <a:p>
            <a:pPr lvl="1"/>
            <a:r>
              <a:rPr lang="en-US" sz="2400" dirty="0">
                <a:latin typeface="Verdana" charset="0"/>
                <a:ea typeface="ＭＳ Ｐゴシック" charset="0"/>
                <a:cs typeface="ＭＳ Ｐゴシック" charset="0"/>
              </a:rPr>
              <a:t>The inclusion of depth and duration reflects that different </a:t>
            </a:r>
            <a:r>
              <a:rPr lang="ja-JP" altLang="en-US" sz="2400" dirty="0">
                <a:latin typeface="Verdana" charset="0"/>
                <a:ea typeface="ＭＳ Ｐゴシック" charset="0"/>
                <a:cs typeface="ＭＳ Ｐゴシック" charset="0"/>
              </a:rPr>
              <a:t>“</a:t>
            </a:r>
            <a:r>
              <a:rPr lang="en-US" altLang="ja-JP" sz="2400" dirty="0">
                <a:latin typeface="Verdana" charset="0"/>
                <a:ea typeface="ＭＳ Ｐゴシック" charset="0"/>
                <a:cs typeface="ＭＳ Ｐゴシック" charset="0"/>
              </a:rPr>
              <a:t>storms</a:t>
            </a:r>
            <a:r>
              <a:rPr lang="ja-JP" altLang="en-US" sz="2400" dirty="0">
                <a:latin typeface="Verdana" charset="0"/>
                <a:ea typeface="ＭＳ Ｐゴシック" charset="0"/>
                <a:cs typeface="ＭＳ Ｐゴシック" charset="0"/>
              </a:rPr>
              <a:t>”</a:t>
            </a:r>
            <a:r>
              <a:rPr lang="en-US" altLang="ja-JP" sz="2400" dirty="0">
                <a:latin typeface="Verdana" charset="0"/>
                <a:ea typeface="ＭＳ Ｐゴシック" charset="0"/>
                <a:cs typeface="ＭＳ Ｐゴシック" charset="0"/>
              </a:rPr>
              <a:t> can produce the same total depth, but deliver that depth over much different times </a:t>
            </a:r>
          </a:p>
          <a:p>
            <a:pPr>
              <a:buFontTx/>
              <a:buNone/>
            </a:pPr>
            <a:r>
              <a:rPr lang="en-US" sz="1600" dirty="0">
                <a:latin typeface="Verdana" charset="0"/>
                <a:ea typeface="ＭＳ Ｐゴシック" charset="0"/>
                <a:cs typeface="ＭＳ Ｐゴシック" charset="0"/>
              </a:rPr>
              <a:t>		</a:t>
            </a:r>
          </a:p>
        </p:txBody>
      </p:sp>
      <p:sp>
        <p:nvSpPr>
          <p:cNvPr id="177156"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err="1" smtClean="0">
                <a:latin typeface="Verdana" charset="0"/>
                <a:ea typeface="ＭＳ Ｐゴシック" charset="0"/>
                <a:cs typeface="ＭＳ Ｐゴシック" charset="0"/>
              </a:rPr>
              <a:t>TXHYETO.xlsx</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309563" y="1563688"/>
            <a:ext cx="7896225" cy="4505325"/>
          </a:xfrm>
        </p:spPr>
        <p:txBody>
          <a:bodyPr/>
          <a:lstStyle/>
          <a:p>
            <a:r>
              <a:rPr lang="en-US" dirty="0">
                <a:latin typeface="Verdana" charset="0"/>
                <a:ea typeface="ＭＳ Ｐゴシック" charset="0"/>
                <a:cs typeface="ＭＳ Ｐゴシック" charset="0"/>
              </a:rPr>
              <a:t>The spreadsheet is distributed as a .ZIP archive</a:t>
            </a:r>
          </a:p>
          <a:p>
            <a:endParaRPr lang="en-US" dirty="0">
              <a:latin typeface="Verdana" charset="0"/>
              <a:ea typeface="ＭＳ Ｐゴシック" charset="0"/>
              <a:cs typeface="ＭＳ Ｐゴシック" charset="0"/>
            </a:endParaRPr>
          </a:p>
          <a:p>
            <a:r>
              <a:rPr lang="en-US" dirty="0">
                <a:latin typeface="Verdana" charset="0"/>
                <a:ea typeface="ＭＳ Ｐゴシック" charset="0"/>
                <a:cs typeface="ＭＳ Ｐゴシック" charset="0"/>
              </a:rPr>
              <a:t>The archive includes the spreadsheet, the research report, a tutorial video, and a tutorial document.</a:t>
            </a:r>
          </a:p>
          <a:p>
            <a:pPr lvl="1"/>
            <a:r>
              <a:rPr lang="en-US" sz="1600" dirty="0">
                <a:latin typeface="Verdana" charset="0"/>
                <a:ea typeface="ＭＳ Ｐゴシック" charset="0"/>
                <a:cs typeface="ＭＳ Ｐゴシック" charset="0"/>
              </a:rPr>
              <a:t>The video and tutorial document are hyperlinks within the spreadsheet – the links will not work if the spreadsheet is moved to a different directory from these files; however the spreadsheet itself will function fine without the files, but the user wont be able to access the video or tutorials.</a:t>
            </a:r>
          </a:p>
          <a:p>
            <a:endParaRPr lang="en-US" dirty="0">
              <a:latin typeface="Verdana" charset="0"/>
              <a:ea typeface="ＭＳ Ｐゴシック" charset="0"/>
            </a:endParaRPr>
          </a:p>
          <a:p>
            <a:endParaRPr lang="en-US" dirty="0">
              <a:latin typeface="Verdana" charset="0"/>
              <a:ea typeface="ＭＳ Ｐゴシック" charset="0"/>
            </a:endParaRPr>
          </a:p>
        </p:txBody>
      </p:sp>
    </p:spTree>
    <p:extLst>
      <p:ext uri="{BB962C8B-B14F-4D97-AF65-F5344CB8AC3E}">
        <p14:creationId xmlns:p14="http://schemas.microsoft.com/office/powerpoint/2010/main" val="289018732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2000" y="1169320"/>
            <a:ext cx="5278966" cy="4994412"/>
          </a:xfrm>
          <a:prstGeom prst="rect">
            <a:avLst/>
          </a:prstGeom>
        </p:spPr>
      </p:pic>
      <p:sp>
        <p:nvSpPr>
          <p:cNvPr id="52226" name="Title 1"/>
          <p:cNvSpPr>
            <a:spLocks noGrp="1"/>
          </p:cNvSpPr>
          <p:nvPr>
            <p:ph type="title"/>
          </p:nvPr>
        </p:nvSpPr>
        <p:spPr/>
        <p:txBody>
          <a:bodyPr/>
          <a:lstStyle/>
          <a:p>
            <a:r>
              <a:rPr lang="en-US" dirty="0" err="1" smtClean="0">
                <a:latin typeface="Verdana" charset="0"/>
                <a:ea typeface="ＭＳ Ｐゴシック" charset="0"/>
                <a:cs typeface="ＭＳ Ｐゴシック" charset="0"/>
              </a:rPr>
              <a:t>TXHYETO.xlsx</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309563" y="1563688"/>
            <a:ext cx="7896225" cy="4505325"/>
          </a:xfrm>
        </p:spPr>
        <p:txBody>
          <a:bodyPr/>
          <a:lstStyle/>
          <a:p>
            <a:endParaRPr lang="en-US" dirty="0">
              <a:latin typeface="Verdana" charset="0"/>
              <a:ea typeface="ＭＳ Ｐゴシック" charset="0"/>
            </a:endParaRPr>
          </a:p>
          <a:p>
            <a:endParaRPr lang="en-US" dirty="0">
              <a:latin typeface="Verdana" charset="0"/>
              <a:ea typeface="ＭＳ Ｐゴシック" charset="0"/>
            </a:endParaRPr>
          </a:p>
        </p:txBody>
      </p:sp>
    </p:spTree>
    <p:extLst>
      <p:ext uri="{BB962C8B-B14F-4D97-AF65-F5344CB8AC3E}">
        <p14:creationId xmlns:p14="http://schemas.microsoft.com/office/powerpoint/2010/main" val="69989258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atin typeface="Verdana" charset="0"/>
                <a:ea typeface="ＭＳ Ｐゴシック" charset="0"/>
                <a:cs typeface="ＭＳ Ｐゴシック" charset="0"/>
              </a:rPr>
              <a:t>Example: Texas Empirical Hyetographs</a:t>
            </a:r>
          </a:p>
        </p:txBody>
      </p:sp>
      <p:sp>
        <p:nvSpPr>
          <p:cNvPr id="52227" name="Content Placeholder 2"/>
          <p:cNvSpPr>
            <a:spLocks noGrp="1"/>
          </p:cNvSpPr>
          <p:nvPr>
            <p:ph idx="1"/>
          </p:nvPr>
        </p:nvSpPr>
        <p:spPr>
          <a:xfrm>
            <a:off x="203197" y="1563688"/>
            <a:ext cx="8720666" cy="4505325"/>
          </a:xfrm>
        </p:spPr>
        <p:txBody>
          <a:bodyPr/>
          <a:lstStyle/>
          <a:p>
            <a:r>
              <a:rPr lang="en-US" dirty="0">
                <a:latin typeface="Verdana" charset="0"/>
                <a:ea typeface="ＭＳ Ｐゴシック" charset="0"/>
                <a:cs typeface="ＭＳ Ｐゴシック" charset="0"/>
              </a:rPr>
              <a:t>Construct a design </a:t>
            </a:r>
            <a:r>
              <a:rPr lang="en-US" dirty="0" smtClean="0">
                <a:latin typeface="Verdana" charset="0"/>
                <a:ea typeface="ＭＳ Ｐゴシック" charset="0"/>
                <a:cs typeface="ＭＳ Ｐゴシック" charset="0"/>
              </a:rPr>
              <a:t>storm in 10 minute increments </a:t>
            </a:r>
            <a:r>
              <a:rPr lang="en-US" dirty="0">
                <a:latin typeface="Verdana" charset="0"/>
                <a:ea typeface="ＭＳ Ｐゴシック" charset="0"/>
                <a:cs typeface="ＭＳ Ｐゴシック" charset="0"/>
              </a:rPr>
              <a:t>for </a:t>
            </a:r>
            <a:r>
              <a:rPr lang="en-US" dirty="0" smtClean="0">
                <a:latin typeface="Verdana" charset="0"/>
                <a:ea typeface="ＭＳ Ｐゴシック" charset="0"/>
                <a:cs typeface="ＭＳ Ｐゴシック" charset="0"/>
              </a:rPr>
              <a:t>a </a:t>
            </a:r>
            <a:r>
              <a:rPr lang="en-US" dirty="0">
                <a:latin typeface="Verdana" charset="0"/>
                <a:ea typeface="ＭＳ Ｐゴシック" charset="0"/>
                <a:cs typeface="ＭＳ Ｐゴシック" charset="0"/>
              </a:rPr>
              <a:t>3-hour, 2-year rainfall in Harris County using the </a:t>
            </a:r>
            <a:r>
              <a:rPr lang="en-US" dirty="0" err="1" smtClean="0">
                <a:latin typeface="Verdana" charset="0"/>
                <a:ea typeface="ＭＳ Ｐゴシック" charset="0"/>
                <a:cs typeface="ＭＳ Ｐゴシック" charset="0"/>
              </a:rPr>
              <a:t>TXHYETO.xlsx</a:t>
            </a:r>
            <a:r>
              <a:rPr lang="en-US" dirty="0" smtClean="0">
                <a:latin typeface="Verdana" charset="0"/>
                <a:ea typeface="ＭＳ Ｐゴシック" charset="0"/>
                <a:cs typeface="ＭＳ Ｐゴシック" charset="0"/>
              </a:rPr>
              <a:t> and EBDLKUP-</a:t>
            </a:r>
            <a:r>
              <a:rPr lang="en-US" dirty="0" err="1" smtClean="0">
                <a:latin typeface="Verdana" charset="0"/>
                <a:ea typeface="ＭＳ Ｐゴシック" charset="0"/>
                <a:cs typeface="ＭＳ Ｐゴシック" charset="0"/>
              </a:rPr>
              <a:t>NEW.xlsx</a:t>
            </a:r>
            <a:endParaRPr lang="en-US" dirty="0" smtClean="0">
              <a:latin typeface="Verdana" charset="0"/>
              <a:ea typeface="ＭＳ Ｐゴシック" charset="0"/>
              <a:cs typeface="ＭＳ Ｐゴシック" charset="0"/>
            </a:endParaRPr>
          </a:p>
          <a:p>
            <a:endParaRPr lang="en-US" dirty="0">
              <a:latin typeface="Verdana" charset="0"/>
              <a:ea typeface="ＭＳ Ｐゴシック" charset="0"/>
              <a:cs typeface="ＭＳ Ｐゴシック" charset="0"/>
            </a:endParaRPr>
          </a:p>
          <a:p>
            <a:pPr marL="1257300" lvl="2" indent="-457200">
              <a:buFont typeface="Verdana" charset="0"/>
              <a:buAutoNum type="arabicPeriod"/>
            </a:pPr>
            <a:r>
              <a:rPr lang="en-US" sz="1800" dirty="0">
                <a:latin typeface="Verdana" charset="0"/>
                <a:ea typeface="ＭＳ Ｐゴシック" charset="0"/>
              </a:rPr>
              <a:t>Obtain the </a:t>
            </a:r>
            <a:r>
              <a:rPr lang="en-US" sz="1800" dirty="0" smtClean="0">
                <a:latin typeface="Verdana" charset="0"/>
                <a:ea typeface="ＭＳ Ｐゴシック" charset="0"/>
              </a:rPr>
              <a:t>intensity value from EBDLKUP-</a:t>
            </a:r>
            <a:r>
              <a:rPr lang="en-US" sz="1800" dirty="0" err="1" smtClean="0">
                <a:latin typeface="Verdana" charset="0"/>
                <a:ea typeface="ＭＳ Ｐゴシック" charset="0"/>
              </a:rPr>
              <a:t>NEW.xlsx</a:t>
            </a:r>
            <a:endParaRPr lang="en-US" sz="1800" dirty="0" smtClean="0">
              <a:latin typeface="Verdana" charset="0"/>
              <a:ea typeface="ＭＳ Ｐゴシック" charset="0"/>
            </a:endParaRPr>
          </a:p>
          <a:p>
            <a:pPr marL="1257300" lvl="2" indent="-457200">
              <a:buFont typeface="Verdana" charset="0"/>
              <a:buAutoNum type="arabicPeriod"/>
            </a:pPr>
            <a:r>
              <a:rPr lang="en-US" sz="1800" dirty="0" smtClean="0">
                <a:latin typeface="Verdana" charset="0"/>
                <a:ea typeface="ＭＳ Ｐゴシック" charset="0"/>
              </a:rPr>
              <a:t>Multiply this value by the duration (3 hours) to obtain the storm depth.</a:t>
            </a:r>
          </a:p>
          <a:p>
            <a:pPr marL="1257300" lvl="2" indent="-457200">
              <a:buFont typeface="Verdana" charset="0"/>
              <a:buAutoNum type="arabicPeriod"/>
            </a:pPr>
            <a:r>
              <a:rPr lang="en-US" sz="1800" dirty="0" smtClean="0">
                <a:latin typeface="Verdana" charset="0"/>
                <a:ea typeface="ＭＳ Ｐゴシック" charset="0"/>
              </a:rPr>
              <a:t>Enter the total duration into </a:t>
            </a:r>
            <a:r>
              <a:rPr lang="en-US" sz="1800" dirty="0" err="1" smtClean="0">
                <a:latin typeface="Verdana" charset="0"/>
                <a:ea typeface="ＭＳ Ｐゴシック" charset="0"/>
              </a:rPr>
              <a:t>TXHYETO.xlsx</a:t>
            </a:r>
            <a:endParaRPr lang="en-US" sz="1800" dirty="0" smtClean="0">
              <a:latin typeface="Verdana" charset="0"/>
              <a:ea typeface="ＭＳ Ｐゴシック" charset="0"/>
            </a:endParaRPr>
          </a:p>
          <a:p>
            <a:pPr marL="1257300" lvl="2" indent="-457200">
              <a:buFont typeface="Verdana" charset="0"/>
              <a:buAutoNum type="arabicPeriod"/>
            </a:pPr>
            <a:r>
              <a:rPr lang="en-US" sz="1800" dirty="0" smtClean="0">
                <a:latin typeface="Verdana" charset="0"/>
                <a:ea typeface="ＭＳ Ｐゴシック" charset="0"/>
              </a:rPr>
              <a:t>Enter the total depth into </a:t>
            </a:r>
            <a:r>
              <a:rPr lang="en-US" sz="1800" dirty="0" err="1" smtClean="0">
                <a:latin typeface="Verdana" charset="0"/>
                <a:ea typeface="ＭＳ Ｐゴシック" charset="0"/>
              </a:rPr>
              <a:t>TXHYETO.xlsx</a:t>
            </a:r>
            <a:endParaRPr lang="en-US" sz="1800" dirty="0" smtClean="0">
              <a:latin typeface="Verdana" charset="0"/>
              <a:ea typeface="ＭＳ Ｐゴシック" charset="0"/>
            </a:endParaRPr>
          </a:p>
          <a:p>
            <a:pPr marL="1257300" lvl="2" indent="-457200">
              <a:buFont typeface="Verdana" charset="0"/>
              <a:buAutoNum type="arabicPeriod"/>
            </a:pPr>
            <a:r>
              <a:rPr lang="en-US" sz="1800" dirty="0" smtClean="0">
                <a:latin typeface="Verdana" charset="0"/>
                <a:ea typeface="ＭＳ Ｐゴシック" charset="0"/>
              </a:rPr>
              <a:t>Enter time step size into </a:t>
            </a:r>
            <a:r>
              <a:rPr lang="en-US" sz="1800" dirty="0" err="1" smtClean="0">
                <a:latin typeface="Verdana" charset="0"/>
                <a:ea typeface="ＭＳ Ｐゴシック" charset="0"/>
              </a:rPr>
              <a:t>TXHYETO.xlsx</a:t>
            </a:r>
            <a:endParaRPr lang="en-US" sz="1800" dirty="0" smtClean="0">
              <a:latin typeface="Verdana" charset="0"/>
              <a:ea typeface="ＭＳ Ｐゴシック" charset="0"/>
            </a:endParaRPr>
          </a:p>
          <a:p>
            <a:pPr marL="857250" lvl="1" indent="-457200">
              <a:buFont typeface="Verdana" charset="0"/>
              <a:buAutoNum type="arabicPeriod"/>
            </a:pPr>
            <a:endParaRPr lang="en-US" sz="2000" dirty="0">
              <a:latin typeface="Verdana" charset="0"/>
              <a:ea typeface="ＭＳ Ｐゴシック" charset="0"/>
            </a:endParaRPr>
          </a:p>
          <a:p>
            <a:pPr marL="457200" indent="-457200"/>
            <a:r>
              <a:rPr lang="en-US" dirty="0" smtClean="0">
                <a:latin typeface="Verdana" charset="0"/>
                <a:ea typeface="ＭＳ Ｐゴシック" charset="0"/>
              </a:rPr>
              <a:t>Result is a design storm for specified AEP, depth, and duration.</a:t>
            </a:r>
            <a:endParaRPr lang="en-US" dirty="0">
              <a:latin typeface="Verdana" charset="0"/>
              <a:ea typeface="ＭＳ Ｐゴシック" charset="0"/>
            </a:endParaRPr>
          </a:p>
        </p:txBody>
      </p:sp>
    </p:spTree>
    <p:extLst>
      <p:ext uri="{BB962C8B-B14F-4D97-AF65-F5344CB8AC3E}">
        <p14:creationId xmlns:p14="http://schemas.microsoft.com/office/powerpoint/2010/main" val="1347779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atin typeface="Verdana" charset="0"/>
                <a:ea typeface="ＭＳ Ｐゴシック" charset="0"/>
                <a:cs typeface="ＭＳ Ｐゴシック" charset="0"/>
              </a:rPr>
              <a:t>Example: Texas Empirical Hyetographs</a:t>
            </a:r>
          </a:p>
        </p:txBody>
      </p:sp>
      <p:sp>
        <p:nvSpPr>
          <p:cNvPr id="52227" name="Content Placeholder 2"/>
          <p:cNvSpPr>
            <a:spLocks noGrp="1"/>
          </p:cNvSpPr>
          <p:nvPr>
            <p:ph idx="1"/>
          </p:nvPr>
        </p:nvSpPr>
        <p:spPr>
          <a:xfrm>
            <a:off x="237063" y="1174222"/>
            <a:ext cx="8720666" cy="4505325"/>
          </a:xfrm>
        </p:spPr>
        <p:txBody>
          <a:bodyPr/>
          <a:lstStyle/>
          <a:p>
            <a:endParaRPr lang="en-US" dirty="0">
              <a:latin typeface="Verdana" charset="0"/>
              <a:ea typeface="ＭＳ Ｐゴシック" charset="0"/>
              <a:cs typeface="ＭＳ Ｐゴシック" charset="0"/>
            </a:endParaRPr>
          </a:p>
          <a:p>
            <a:pPr marL="1257300" lvl="2" indent="-457200">
              <a:buFont typeface="Verdana" charset="0"/>
              <a:buAutoNum type="arabicPeriod"/>
            </a:pPr>
            <a:r>
              <a:rPr lang="en-US" sz="1800" dirty="0">
                <a:latin typeface="Verdana" charset="0"/>
                <a:ea typeface="ＭＳ Ｐゴシック" charset="0"/>
              </a:rPr>
              <a:t>Obtain the </a:t>
            </a:r>
            <a:r>
              <a:rPr lang="en-US" sz="1800" dirty="0" smtClean="0">
                <a:latin typeface="Verdana" charset="0"/>
                <a:ea typeface="ＭＳ Ｐゴシック" charset="0"/>
              </a:rPr>
              <a:t>intensity value from EBDLKUP-</a:t>
            </a:r>
            <a:r>
              <a:rPr lang="en-US" sz="1800" dirty="0" err="1" smtClean="0">
                <a:latin typeface="Verdana" charset="0"/>
                <a:ea typeface="ＭＳ Ｐゴシック" charset="0"/>
              </a:rPr>
              <a:t>NEW.xlsx</a:t>
            </a:r>
            <a:endParaRPr lang="en-US" sz="1800" dirty="0" smtClean="0">
              <a:latin typeface="Verdana" charset="0"/>
              <a:ea typeface="ＭＳ Ｐゴシック" charset="0"/>
            </a:endParaRPr>
          </a:p>
        </p:txBody>
      </p:sp>
      <p:pic>
        <p:nvPicPr>
          <p:cNvPr id="2" name="Picture 1"/>
          <p:cNvPicPr>
            <a:picLocks noChangeAspect="1"/>
          </p:cNvPicPr>
          <p:nvPr/>
        </p:nvPicPr>
        <p:blipFill>
          <a:blip r:embed="rId2"/>
          <a:stretch>
            <a:fillRect/>
          </a:stretch>
        </p:blipFill>
        <p:spPr>
          <a:xfrm>
            <a:off x="1456267" y="2057399"/>
            <a:ext cx="6368577" cy="3886201"/>
          </a:xfrm>
          <a:prstGeom prst="rect">
            <a:avLst/>
          </a:prstGeom>
        </p:spPr>
      </p:pic>
      <p:sp>
        <p:nvSpPr>
          <p:cNvPr id="3" name="Rectangle 2"/>
          <p:cNvSpPr/>
          <p:nvPr/>
        </p:nvSpPr>
        <p:spPr bwMode="auto">
          <a:xfrm>
            <a:off x="4097866" y="4927599"/>
            <a:ext cx="643467" cy="37253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68716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atin typeface="Verdana" charset="0"/>
                <a:ea typeface="ＭＳ Ｐゴシック" charset="0"/>
                <a:cs typeface="ＭＳ Ｐゴシック" charset="0"/>
              </a:rPr>
              <a:t>Example: Texas Empirical Hyetographs</a:t>
            </a:r>
          </a:p>
        </p:txBody>
      </p:sp>
      <p:sp>
        <p:nvSpPr>
          <p:cNvPr id="52227" name="Content Placeholder 2"/>
          <p:cNvSpPr>
            <a:spLocks noGrp="1"/>
          </p:cNvSpPr>
          <p:nvPr>
            <p:ph idx="1"/>
          </p:nvPr>
        </p:nvSpPr>
        <p:spPr>
          <a:xfrm>
            <a:off x="203197" y="1275823"/>
            <a:ext cx="8720666" cy="705378"/>
          </a:xfrm>
        </p:spPr>
        <p:txBody>
          <a:bodyPr/>
          <a:lstStyle/>
          <a:p>
            <a:pPr marL="1257300" lvl="2" indent="-457200">
              <a:buFont typeface="+mj-lt"/>
              <a:buAutoNum type="arabicPeriod" startAt="2"/>
            </a:pPr>
            <a:r>
              <a:rPr lang="en-US" sz="1800" dirty="0" smtClean="0">
                <a:latin typeface="Verdana" charset="0"/>
                <a:ea typeface="ＭＳ Ｐゴシック" charset="0"/>
              </a:rPr>
              <a:t>Multiply this value by the duration (3 hours) to obtain the storm depth.</a:t>
            </a:r>
          </a:p>
          <a:p>
            <a:pPr marL="1257300" lvl="2" indent="-457200">
              <a:buFont typeface="+mj-lt"/>
              <a:buAutoNum type="arabicPeriod" startAt="2"/>
            </a:pPr>
            <a:endParaRPr lang="en-US" sz="1800" dirty="0">
              <a:latin typeface="Verdana" charset="0"/>
              <a:ea typeface="ＭＳ Ｐゴシック"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514673810"/>
              </p:ext>
            </p:extLst>
          </p:nvPr>
        </p:nvGraphicFramePr>
        <p:xfrm>
          <a:off x="1257300" y="2040465"/>
          <a:ext cx="6772278" cy="668867"/>
        </p:xfrm>
        <a:graphic>
          <a:graphicData uri="http://schemas.openxmlformats.org/presentationml/2006/ole">
            <mc:AlternateContent xmlns:mc="http://schemas.openxmlformats.org/markup-compatibility/2006">
              <mc:Choice xmlns:v="urn:schemas-microsoft-com:vml" Requires="v">
                <p:oleObj spid="_x0000_s98320" name="Equation" r:id="rId3" imgW="2057400" imgH="203200" progId="Equation.3">
                  <p:embed/>
                </p:oleObj>
              </mc:Choice>
              <mc:Fallback>
                <p:oleObj name="Equation" r:id="rId3" imgW="2057400" imgH="203200" progId="Equation.3">
                  <p:embed/>
                  <p:pic>
                    <p:nvPicPr>
                      <p:cNvPr id="0" name=""/>
                      <p:cNvPicPr/>
                      <p:nvPr/>
                    </p:nvPicPr>
                    <p:blipFill>
                      <a:blip r:embed="rId4"/>
                      <a:stretch>
                        <a:fillRect/>
                      </a:stretch>
                    </p:blipFill>
                    <p:spPr>
                      <a:xfrm>
                        <a:off x="1257300" y="2040465"/>
                        <a:ext cx="6772278" cy="668867"/>
                      </a:xfrm>
                      <a:prstGeom prst="rect">
                        <a:avLst/>
                      </a:prstGeom>
                    </p:spPr>
                  </p:pic>
                </p:oleObj>
              </mc:Fallback>
            </mc:AlternateContent>
          </a:graphicData>
        </a:graphic>
      </p:graphicFrame>
    </p:spTree>
    <p:extLst>
      <p:ext uri="{BB962C8B-B14F-4D97-AF65-F5344CB8AC3E}">
        <p14:creationId xmlns:p14="http://schemas.microsoft.com/office/powerpoint/2010/main" val="1894058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atin typeface="Verdana" charset="0"/>
                <a:ea typeface="ＭＳ Ｐゴシック" charset="0"/>
                <a:cs typeface="ＭＳ Ｐゴシック" charset="0"/>
              </a:rPr>
              <a:t>Example: Texas Empirical Hyetographs</a:t>
            </a:r>
          </a:p>
        </p:txBody>
      </p:sp>
      <p:sp>
        <p:nvSpPr>
          <p:cNvPr id="52227" name="Content Placeholder 2"/>
          <p:cNvSpPr>
            <a:spLocks noGrp="1"/>
          </p:cNvSpPr>
          <p:nvPr>
            <p:ph idx="1"/>
          </p:nvPr>
        </p:nvSpPr>
        <p:spPr>
          <a:xfrm>
            <a:off x="0" y="1140354"/>
            <a:ext cx="3081867" cy="4505325"/>
          </a:xfrm>
        </p:spPr>
        <p:txBody>
          <a:bodyPr/>
          <a:lstStyle/>
          <a:p>
            <a:pPr marL="457200" indent="-457200">
              <a:buFont typeface="+mj-lt"/>
              <a:buAutoNum type="arabicPeriod" startAt="3"/>
            </a:pPr>
            <a:r>
              <a:rPr lang="en-US" sz="1800" dirty="0" smtClean="0">
                <a:latin typeface="Verdana" charset="0"/>
                <a:ea typeface="ＭＳ Ｐゴシック" charset="0"/>
              </a:rPr>
              <a:t>Enter the total duration into </a:t>
            </a:r>
            <a:r>
              <a:rPr lang="en-US" sz="1800" dirty="0" err="1" smtClean="0">
                <a:latin typeface="Verdana" charset="0"/>
                <a:ea typeface="ＭＳ Ｐゴシック" charset="0"/>
              </a:rPr>
              <a:t>TXHYETO.xlsx</a:t>
            </a:r>
            <a:endParaRPr lang="en-US" sz="1800" dirty="0" smtClean="0">
              <a:latin typeface="Verdana" charset="0"/>
              <a:ea typeface="ＭＳ Ｐゴシック" charset="0"/>
            </a:endParaRPr>
          </a:p>
          <a:p>
            <a:pPr marL="857250" lvl="1" indent="-457200">
              <a:buFont typeface="Verdana" charset="0"/>
              <a:buAutoNum type="arabicPeriod"/>
            </a:pPr>
            <a:endParaRPr lang="en-US" sz="2000" dirty="0">
              <a:latin typeface="Verdana" charset="0"/>
              <a:ea typeface="ＭＳ Ｐゴシック" charset="0"/>
            </a:endParaRPr>
          </a:p>
        </p:txBody>
      </p:sp>
      <p:pic>
        <p:nvPicPr>
          <p:cNvPr id="2" name="Picture 1"/>
          <p:cNvPicPr>
            <a:picLocks noChangeAspect="1"/>
          </p:cNvPicPr>
          <p:nvPr/>
        </p:nvPicPr>
        <p:blipFill>
          <a:blip r:embed="rId2"/>
          <a:stretch>
            <a:fillRect/>
          </a:stretch>
        </p:blipFill>
        <p:spPr>
          <a:xfrm>
            <a:off x="2810932" y="1154531"/>
            <a:ext cx="5164667" cy="4888838"/>
          </a:xfrm>
          <a:prstGeom prst="rect">
            <a:avLst/>
          </a:prstGeom>
        </p:spPr>
      </p:pic>
      <p:cxnSp>
        <p:nvCxnSpPr>
          <p:cNvPr id="4" name="Straight Arrow Connector 3"/>
          <p:cNvCxnSpPr/>
          <p:nvPr/>
        </p:nvCxnSpPr>
        <p:spPr bwMode="auto">
          <a:xfrm flipV="1">
            <a:off x="2370667" y="3488267"/>
            <a:ext cx="1134533" cy="16933"/>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260715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76069" y="1794933"/>
            <a:ext cx="4608098" cy="4377266"/>
          </a:xfrm>
          <a:prstGeom prst="rect">
            <a:avLst/>
          </a:prstGeom>
        </p:spPr>
      </p:pic>
      <p:sp>
        <p:nvSpPr>
          <p:cNvPr id="52226" name="Title 1"/>
          <p:cNvSpPr>
            <a:spLocks noGrp="1"/>
          </p:cNvSpPr>
          <p:nvPr>
            <p:ph type="title"/>
          </p:nvPr>
        </p:nvSpPr>
        <p:spPr/>
        <p:txBody>
          <a:bodyPr/>
          <a:lstStyle/>
          <a:p>
            <a:r>
              <a:rPr lang="en-US">
                <a:latin typeface="Verdana" charset="0"/>
                <a:ea typeface="ＭＳ Ｐゴシック" charset="0"/>
                <a:cs typeface="ＭＳ Ｐゴシック" charset="0"/>
              </a:rPr>
              <a:t>Example: Texas Empirical Hyetographs</a:t>
            </a:r>
          </a:p>
        </p:txBody>
      </p:sp>
      <p:sp>
        <p:nvSpPr>
          <p:cNvPr id="52227" name="Content Placeholder 2"/>
          <p:cNvSpPr>
            <a:spLocks noGrp="1"/>
          </p:cNvSpPr>
          <p:nvPr>
            <p:ph idx="1"/>
          </p:nvPr>
        </p:nvSpPr>
        <p:spPr>
          <a:xfrm>
            <a:off x="-592672" y="1563688"/>
            <a:ext cx="8686803" cy="400579"/>
          </a:xfrm>
        </p:spPr>
        <p:txBody>
          <a:bodyPr/>
          <a:lstStyle/>
          <a:p>
            <a:pPr marL="1257300" lvl="2" indent="-457200">
              <a:buFont typeface="+mj-lt"/>
              <a:buAutoNum type="arabicPeriod" startAt="4"/>
            </a:pPr>
            <a:r>
              <a:rPr lang="en-US" sz="1800" dirty="0" smtClean="0">
                <a:latin typeface="Verdana" charset="0"/>
                <a:ea typeface="ＭＳ Ｐゴシック" charset="0"/>
              </a:rPr>
              <a:t>Enter the total depth into </a:t>
            </a:r>
            <a:r>
              <a:rPr lang="en-US" sz="1800" dirty="0" err="1" smtClean="0">
                <a:latin typeface="Verdana" charset="0"/>
                <a:ea typeface="ＭＳ Ｐゴシック" charset="0"/>
              </a:rPr>
              <a:t>TXHYETO.xlsx</a:t>
            </a:r>
            <a:endParaRPr lang="en-US" sz="1800" dirty="0" smtClean="0">
              <a:latin typeface="Verdana" charset="0"/>
              <a:ea typeface="ＭＳ Ｐゴシック" charset="0"/>
            </a:endParaRPr>
          </a:p>
        </p:txBody>
      </p:sp>
      <p:cxnSp>
        <p:nvCxnSpPr>
          <p:cNvPr id="4" name="Straight Arrow Connector 3"/>
          <p:cNvCxnSpPr/>
          <p:nvPr/>
        </p:nvCxnSpPr>
        <p:spPr bwMode="auto">
          <a:xfrm flipV="1">
            <a:off x="3149600" y="4385733"/>
            <a:ext cx="1676400" cy="16934"/>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89429447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71333" y="1437095"/>
            <a:ext cx="4821767" cy="4705472"/>
          </a:xfrm>
          <a:prstGeom prst="rect">
            <a:avLst/>
          </a:prstGeom>
        </p:spPr>
      </p:pic>
      <p:sp>
        <p:nvSpPr>
          <p:cNvPr id="52226" name="Title 1"/>
          <p:cNvSpPr>
            <a:spLocks noGrp="1"/>
          </p:cNvSpPr>
          <p:nvPr>
            <p:ph type="title"/>
          </p:nvPr>
        </p:nvSpPr>
        <p:spPr/>
        <p:txBody>
          <a:bodyPr/>
          <a:lstStyle/>
          <a:p>
            <a:r>
              <a:rPr lang="en-US">
                <a:latin typeface="Verdana" charset="0"/>
                <a:ea typeface="ＭＳ Ｐゴシック" charset="0"/>
                <a:cs typeface="ＭＳ Ｐゴシック" charset="0"/>
              </a:rPr>
              <a:t>Example: Texas Empirical Hyetographs</a:t>
            </a:r>
          </a:p>
        </p:txBody>
      </p:sp>
      <p:sp>
        <p:nvSpPr>
          <p:cNvPr id="52227" name="Content Placeholder 2"/>
          <p:cNvSpPr>
            <a:spLocks noGrp="1"/>
          </p:cNvSpPr>
          <p:nvPr>
            <p:ph idx="1"/>
          </p:nvPr>
        </p:nvSpPr>
        <p:spPr>
          <a:xfrm>
            <a:off x="-592671" y="1563688"/>
            <a:ext cx="3945472" cy="4481512"/>
          </a:xfrm>
        </p:spPr>
        <p:txBody>
          <a:bodyPr/>
          <a:lstStyle/>
          <a:p>
            <a:pPr marL="1257300" lvl="2" indent="-457200">
              <a:buFont typeface="+mj-lt"/>
              <a:buAutoNum type="arabicPeriod" startAt="5"/>
            </a:pPr>
            <a:r>
              <a:rPr lang="en-US" sz="1800" dirty="0">
                <a:latin typeface="Verdana" charset="0"/>
                <a:ea typeface="ＭＳ Ｐゴシック" charset="0"/>
              </a:rPr>
              <a:t>Enter time step size into </a:t>
            </a:r>
            <a:r>
              <a:rPr lang="en-US" sz="1800" dirty="0" err="1" smtClean="0">
                <a:latin typeface="Verdana" charset="0"/>
                <a:ea typeface="ＭＳ Ｐゴシック" charset="0"/>
              </a:rPr>
              <a:t>TXHYETO.xlsx</a:t>
            </a:r>
            <a:endParaRPr lang="en-US" sz="1800" dirty="0" smtClean="0">
              <a:latin typeface="Verdana" charset="0"/>
              <a:ea typeface="ＭＳ Ｐゴシック" charset="0"/>
            </a:endParaRPr>
          </a:p>
          <a:p>
            <a:pPr marL="1714500" lvl="3" indent="-457200"/>
            <a:r>
              <a:rPr lang="en-US" sz="1800" dirty="0" smtClean="0">
                <a:latin typeface="Verdana" charset="0"/>
                <a:ea typeface="ＭＳ Ｐゴシック" charset="0"/>
              </a:rPr>
              <a:t>The spreadsheet automatically fills the depth column with the cumulative depths for each time increment</a:t>
            </a:r>
            <a:endParaRPr lang="en-US" sz="1800" dirty="0">
              <a:latin typeface="Verdana" charset="0"/>
              <a:ea typeface="ＭＳ Ｐゴシック" charset="0"/>
            </a:endParaRPr>
          </a:p>
        </p:txBody>
      </p:sp>
      <p:cxnSp>
        <p:nvCxnSpPr>
          <p:cNvPr id="4" name="Straight Arrow Connector 3"/>
          <p:cNvCxnSpPr/>
          <p:nvPr/>
        </p:nvCxnSpPr>
        <p:spPr bwMode="auto">
          <a:xfrm flipV="1">
            <a:off x="2489200" y="4622799"/>
            <a:ext cx="1676400" cy="16934"/>
          </a:xfrm>
          <a:prstGeom prst="straightConnector1">
            <a:avLst/>
          </a:prstGeom>
          <a:solidFill>
            <a:schemeClr val="accent1"/>
          </a:solidFill>
          <a:ln w="57150"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a:off x="7670800" y="2726267"/>
            <a:ext cx="0" cy="829732"/>
          </a:xfrm>
          <a:prstGeom prst="straightConnector1">
            <a:avLst/>
          </a:prstGeom>
          <a:solidFill>
            <a:schemeClr val="accent1"/>
          </a:solidFill>
          <a:ln w="57150" cap="flat" cmpd="sng" algn="ctr">
            <a:solidFill>
              <a:srgbClr val="D300D2"/>
            </a:solidFill>
            <a:prstDash val="solid"/>
            <a:round/>
            <a:headEnd type="none" w="med" len="med"/>
            <a:tailEnd type="arrow"/>
          </a:ln>
          <a:effectLst/>
        </p:spPr>
      </p:cxnSp>
      <p:cxnSp>
        <p:nvCxnSpPr>
          <p:cNvPr id="10" name="Straight Arrow Connector 9"/>
          <p:cNvCxnSpPr/>
          <p:nvPr/>
        </p:nvCxnSpPr>
        <p:spPr bwMode="auto">
          <a:xfrm flipV="1">
            <a:off x="5825067" y="5875866"/>
            <a:ext cx="609600" cy="1"/>
          </a:xfrm>
          <a:prstGeom prst="straightConnector1">
            <a:avLst/>
          </a:prstGeom>
          <a:solidFill>
            <a:schemeClr val="accent1"/>
          </a:solidFill>
          <a:ln w="57150" cap="flat" cmpd="sng" algn="ctr">
            <a:solidFill>
              <a:srgbClr val="D300D2"/>
            </a:solidFill>
            <a:prstDash val="solid"/>
            <a:round/>
            <a:headEnd type="none" w="med" len="med"/>
            <a:tailEnd type="arrow"/>
          </a:ln>
          <a:effectLst/>
        </p:spPr>
      </p:cxnSp>
    </p:spTree>
    <p:extLst>
      <p:ext uri="{BB962C8B-B14F-4D97-AF65-F5344CB8AC3E}">
        <p14:creationId xmlns:p14="http://schemas.microsoft.com/office/powerpoint/2010/main" val="340159071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latin typeface="Verdana" charset="0"/>
                <a:ea typeface="ＭＳ Ｐゴシック" charset="0"/>
                <a:cs typeface="ＭＳ Ｐゴシック" charset="0"/>
              </a:rPr>
              <a:t>Texas </a:t>
            </a:r>
            <a:r>
              <a:rPr lang="en-US" dirty="0">
                <a:latin typeface="Verdana" charset="0"/>
                <a:ea typeface="ＭＳ Ｐゴシック" charset="0"/>
                <a:cs typeface="ＭＳ Ｐゴシック" charset="0"/>
              </a:rPr>
              <a:t>Empirical Hyetographs</a:t>
            </a:r>
          </a:p>
        </p:txBody>
      </p:sp>
      <p:sp>
        <p:nvSpPr>
          <p:cNvPr id="52227" name="Content Placeholder 2"/>
          <p:cNvSpPr>
            <a:spLocks noGrp="1"/>
          </p:cNvSpPr>
          <p:nvPr>
            <p:ph idx="1"/>
          </p:nvPr>
        </p:nvSpPr>
        <p:spPr>
          <a:xfrm>
            <a:off x="203197" y="1563688"/>
            <a:ext cx="8720666" cy="4505325"/>
          </a:xfrm>
        </p:spPr>
        <p:txBody>
          <a:bodyPr/>
          <a:lstStyle/>
          <a:p>
            <a:r>
              <a:rPr lang="en-US" dirty="0" smtClean="0">
                <a:latin typeface="Verdana" charset="0"/>
                <a:ea typeface="ＭＳ Ｐゴシック" charset="0"/>
                <a:cs typeface="ＭＳ Ｐゴシック" charset="0"/>
              </a:rPr>
              <a:t>The result is then ready to paste into HEC-HMS or similar tools that make use of a design storm.</a:t>
            </a:r>
          </a:p>
          <a:p>
            <a:endParaRPr lang="en-US" dirty="0" smtClean="0">
              <a:latin typeface="Verdana" charset="0"/>
              <a:ea typeface="ＭＳ Ｐゴシック" charset="0"/>
            </a:endParaRPr>
          </a:p>
          <a:p>
            <a:r>
              <a:rPr lang="en-US" dirty="0" smtClean="0">
                <a:latin typeface="Verdana" charset="0"/>
                <a:ea typeface="ＭＳ Ｐゴシック" charset="0"/>
                <a:cs typeface="ＭＳ Ｐゴシック" charset="0"/>
              </a:rPr>
              <a:t>The next example illustrates using the two tools to input a design storm into HEC-HMS</a:t>
            </a:r>
            <a:endParaRPr lang="en-US" dirty="0">
              <a:latin typeface="Verdana" charset="0"/>
              <a:ea typeface="ＭＳ Ｐゴシック" charset="0"/>
              <a:cs typeface="ＭＳ Ｐゴシック" charset="0"/>
            </a:endParaRPr>
          </a:p>
        </p:txBody>
      </p:sp>
    </p:spTree>
    <p:extLst>
      <p:ext uri="{BB962C8B-B14F-4D97-AF65-F5344CB8AC3E}">
        <p14:creationId xmlns:p14="http://schemas.microsoft.com/office/powerpoint/2010/main" val="2728976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latin typeface="Verdana" charset="0"/>
                <a:ea typeface="ＭＳ Ｐゴシック" charset="0"/>
                <a:cs typeface="ＭＳ Ｐゴシック" charset="0"/>
              </a:rPr>
              <a:t>Integrated EBDLKUP, TXHYETO and HEC-HMS Example</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203197" y="1563688"/>
            <a:ext cx="8720666" cy="4505325"/>
          </a:xfrm>
        </p:spPr>
        <p:txBody>
          <a:bodyPr/>
          <a:lstStyle/>
          <a:p>
            <a:r>
              <a:rPr lang="en-US" dirty="0" smtClean="0">
                <a:latin typeface="Verdana" charset="0"/>
                <a:ea typeface="ＭＳ Ｐゴシック" charset="0"/>
                <a:cs typeface="ＭＳ Ｐゴシック" charset="0"/>
              </a:rPr>
              <a:t>The result is then ready to paste into HEC-HMS or similar tools that make use of a design storm.</a:t>
            </a:r>
          </a:p>
          <a:p>
            <a:endParaRPr lang="en-US" dirty="0" smtClean="0">
              <a:latin typeface="Verdana" charset="0"/>
              <a:ea typeface="ＭＳ Ｐゴシック" charset="0"/>
            </a:endParaRPr>
          </a:p>
          <a:p>
            <a:r>
              <a:rPr lang="en-US" dirty="0" smtClean="0">
                <a:latin typeface="Verdana" charset="0"/>
                <a:ea typeface="ＭＳ Ｐゴシック" charset="0"/>
                <a:cs typeface="ＭＳ Ｐゴシック" charset="0"/>
              </a:rPr>
              <a:t>The next example illustrates using the two tools to input a design storm into HEC-HMS</a:t>
            </a:r>
            <a:endParaRPr lang="en-US" dirty="0">
              <a:latin typeface="Verdana" charset="0"/>
              <a:ea typeface="ＭＳ Ｐゴシック" charset="0"/>
              <a:cs typeface="ＭＳ Ｐゴシック" charset="0"/>
            </a:endParaRPr>
          </a:p>
        </p:txBody>
      </p:sp>
    </p:spTree>
    <p:extLst>
      <p:ext uri="{BB962C8B-B14F-4D97-AF65-F5344CB8AC3E}">
        <p14:creationId xmlns:p14="http://schemas.microsoft.com/office/powerpoint/2010/main" val="832481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atin typeface="Verdana" charset="0"/>
                <a:ea typeface="ＭＳ Ｐゴシック" charset="0"/>
                <a:cs typeface="ＭＳ Ｐゴシック" charset="0"/>
              </a:rPr>
              <a:t>Precipitation</a:t>
            </a:r>
          </a:p>
        </p:txBody>
      </p:sp>
      <p:sp>
        <p:nvSpPr>
          <p:cNvPr id="30723" name="Rectangle 3"/>
          <p:cNvSpPr>
            <a:spLocks noGrp="1" noChangeArrowheads="1"/>
          </p:cNvSpPr>
          <p:nvPr>
            <p:ph type="body" idx="1"/>
          </p:nvPr>
        </p:nvSpPr>
        <p:spPr>
          <a:xfrm>
            <a:off x="623888" y="1176338"/>
            <a:ext cx="7896225" cy="4505325"/>
          </a:xfrm>
        </p:spPr>
        <p:txBody>
          <a:bodyPr/>
          <a:lstStyle/>
          <a:p>
            <a:endParaRPr lang="en-US" sz="2400" dirty="0">
              <a:latin typeface="Verdana" charset="0"/>
              <a:ea typeface="ＭＳ Ｐゴシック" charset="0"/>
              <a:cs typeface="ＭＳ Ｐゴシック" charset="0"/>
            </a:endParaRPr>
          </a:p>
          <a:p>
            <a:r>
              <a:rPr lang="en-US" sz="2400" dirty="0">
                <a:latin typeface="Verdana" charset="0"/>
                <a:ea typeface="ＭＳ Ｐゴシック" charset="0"/>
                <a:cs typeface="ＭＳ Ｐゴシック" charset="0"/>
              </a:rPr>
              <a:t>The statistical relationships are expressed in either:</a:t>
            </a:r>
          </a:p>
          <a:p>
            <a:endParaRPr lang="en-US" sz="2400" dirty="0">
              <a:latin typeface="Verdana" charset="0"/>
              <a:ea typeface="ＭＳ Ｐゴシック" charset="0"/>
              <a:cs typeface="ＭＳ Ｐゴシック" charset="0"/>
            </a:endParaRPr>
          </a:p>
          <a:p>
            <a:pPr lvl="1"/>
            <a:r>
              <a:rPr lang="en-US" sz="2400" dirty="0">
                <a:latin typeface="Verdana" charset="0"/>
                <a:ea typeface="ＭＳ Ｐゴシック" charset="0"/>
              </a:rPr>
              <a:t>Depth-Duration-Frequency (DDF curves)</a:t>
            </a:r>
          </a:p>
          <a:p>
            <a:endParaRPr lang="en-US" sz="2400" dirty="0">
              <a:latin typeface="Verdana" charset="0"/>
              <a:ea typeface="ＭＳ Ｐゴシック" charset="0"/>
              <a:cs typeface="ＭＳ Ｐゴシック" charset="0"/>
            </a:endParaRPr>
          </a:p>
          <a:p>
            <a:pPr lvl="1"/>
            <a:r>
              <a:rPr lang="en-US" sz="2400" dirty="0">
                <a:latin typeface="Verdana" charset="0"/>
                <a:ea typeface="ＭＳ Ｐゴシック" charset="0"/>
              </a:rPr>
              <a:t>Intensity-Duration-Frequency (IDF curves)</a:t>
            </a:r>
          </a:p>
          <a:p>
            <a:endParaRPr lang="en-US" sz="2400" dirty="0">
              <a:latin typeface="Verdana" charset="0"/>
              <a:ea typeface="ＭＳ Ｐゴシック" charset="0"/>
              <a:cs typeface="ＭＳ Ｐゴシック" charset="0"/>
            </a:endParaRPr>
          </a:p>
          <a:p>
            <a:pPr>
              <a:buFontTx/>
              <a:buNone/>
            </a:pPr>
            <a:endParaRPr lang="en-US" sz="1600" dirty="0">
              <a:latin typeface="Verdana" charset="0"/>
              <a:ea typeface="ＭＳ Ｐゴシック" charset="0"/>
              <a:cs typeface="ＭＳ Ｐゴシック" charset="0"/>
            </a:endParaRPr>
          </a:p>
        </p:txBody>
      </p:sp>
      <p:sp>
        <p:nvSpPr>
          <p:cNvPr id="178180"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73200"/>
            <a:ext cx="5763618" cy="3809999"/>
          </a:xfrm>
          <a:prstGeom prst="rect">
            <a:avLst/>
          </a:prstGeom>
        </p:spPr>
      </p:pic>
      <p:sp>
        <p:nvSpPr>
          <p:cNvPr id="52226" name="Title 1"/>
          <p:cNvSpPr>
            <a:spLocks noGrp="1"/>
          </p:cNvSpPr>
          <p:nvPr>
            <p:ph type="title"/>
          </p:nvPr>
        </p:nvSpPr>
        <p:spPr/>
        <p:txBody>
          <a:bodyPr/>
          <a:lstStyle/>
          <a:p>
            <a:r>
              <a:rPr lang="en-US" dirty="0" smtClean="0">
                <a:latin typeface="Verdana" charset="0"/>
                <a:ea typeface="ＭＳ Ｐゴシック" charset="0"/>
                <a:cs typeface="ＭＳ Ｐゴシック" charset="0"/>
              </a:rPr>
              <a:t>Integrated EBDLKUP, TXHYETO and HEC-HMS Example</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5672664" y="1140354"/>
            <a:ext cx="3471336" cy="4505325"/>
          </a:xfrm>
        </p:spPr>
        <p:txBody>
          <a:bodyPr/>
          <a:lstStyle/>
          <a:p>
            <a:r>
              <a:rPr lang="en-US" dirty="0" smtClean="0">
                <a:latin typeface="Verdana" charset="0"/>
                <a:ea typeface="ＭＳ Ｐゴシック" charset="0"/>
                <a:cs typeface="ＭＳ Ｐゴシック" charset="0"/>
              </a:rPr>
              <a:t>Consider a watershed with the properties in the figure.</a:t>
            </a:r>
          </a:p>
          <a:p>
            <a:endParaRPr lang="en-US" dirty="0">
              <a:latin typeface="Verdana" charset="0"/>
              <a:ea typeface="ＭＳ Ｐゴシック" charset="0"/>
              <a:cs typeface="ＭＳ Ｐゴシック" charset="0"/>
            </a:endParaRPr>
          </a:p>
          <a:p>
            <a:r>
              <a:rPr lang="en-US" dirty="0" smtClean="0">
                <a:latin typeface="Verdana" charset="0"/>
                <a:ea typeface="ＭＳ Ｐゴシック" charset="0"/>
                <a:cs typeface="ＭＳ Ｐゴシック" charset="0"/>
              </a:rPr>
              <a:t>The watershed is located in Dallas County, Texas</a:t>
            </a:r>
          </a:p>
          <a:p>
            <a:endParaRPr lang="en-US" dirty="0">
              <a:latin typeface="Verdana" charset="0"/>
              <a:ea typeface="ＭＳ Ｐゴシック" charset="0"/>
              <a:cs typeface="ＭＳ Ｐゴシック" charset="0"/>
            </a:endParaRPr>
          </a:p>
          <a:p>
            <a:r>
              <a:rPr lang="en-US" dirty="0" smtClean="0">
                <a:latin typeface="Verdana" charset="0"/>
                <a:ea typeface="ＭＳ Ｐゴシック" charset="0"/>
                <a:cs typeface="ＭＳ Ｐゴシック" charset="0"/>
              </a:rPr>
              <a:t>Estimate the response of a 5-year, 3-hour storm using HEC-HMS</a:t>
            </a:r>
            <a:endParaRPr lang="en-US" dirty="0">
              <a:latin typeface="Verdana" charset="0"/>
              <a:ea typeface="ＭＳ Ｐゴシック" charset="0"/>
              <a:cs typeface="ＭＳ Ｐゴシック" charset="0"/>
            </a:endParaRPr>
          </a:p>
        </p:txBody>
      </p:sp>
    </p:spTree>
    <p:extLst>
      <p:ext uri="{BB962C8B-B14F-4D97-AF65-F5344CB8AC3E}">
        <p14:creationId xmlns:p14="http://schemas.microsoft.com/office/powerpoint/2010/main" val="615773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latin typeface="Verdana" charset="0"/>
                <a:ea typeface="ＭＳ Ｐゴシック" charset="0"/>
                <a:cs typeface="ＭＳ Ｐゴシック" charset="0"/>
              </a:rPr>
              <a:t>Integrated EBDLKUP, TXHYETO and HEC-HMS Example</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5672664" y="1140354"/>
            <a:ext cx="3471336" cy="4505325"/>
          </a:xfrm>
        </p:spPr>
        <p:txBody>
          <a:bodyPr/>
          <a:lstStyle/>
          <a:p>
            <a:r>
              <a:rPr lang="en-US" dirty="0" smtClean="0">
                <a:latin typeface="Verdana" charset="0"/>
                <a:ea typeface="ＭＳ Ｐゴシック" charset="0"/>
                <a:cs typeface="ＭＳ Ｐゴシック" charset="0"/>
              </a:rPr>
              <a:t>Estimate the response of a 5-year, 3-hour storm using HEC-HMS</a:t>
            </a:r>
          </a:p>
          <a:p>
            <a:r>
              <a:rPr lang="en-US" dirty="0" smtClean="0">
                <a:latin typeface="Verdana" charset="0"/>
                <a:ea typeface="ＭＳ Ｐゴシック" charset="0"/>
                <a:cs typeface="ＭＳ Ｐゴシック" charset="0"/>
              </a:rPr>
              <a:t>EBDLKUP-NEW estimates the intensity as </a:t>
            </a:r>
            <a:br>
              <a:rPr lang="en-US" dirty="0" smtClean="0">
                <a:latin typeface="Verdana" charset="0"/>
                <a:ea typeface="ＭＳ Ｐゴシック" charset="0"/>
                <a:cs typeface="ＭＳ Ｐゴシック" charset="0"/>
              </a:rPr>
            </a:br>
            <a:r>
              <a:rPr lang="en-US" dirty="0" smtClean="0">
                <a:latin typeface="Verdana" charset="0"/>
                <a:ea typeface="ＭＳ Ｐゴシック" charset="0"/>
                <a:cs typeface="ＭＳ Ｐゴシック" charset="0"/>
              </a:rPr>
              <a:t>1.01 in/</a:t>
            </a:r>
            <a:r>
              <a:rPr lang="en-US" dirty="0" err="1" smtClean="0">
                <a:latin typeface="Verdana" charset="0"/>
                <a:ea typeface="ＭＳ Ｐゴシック" charset="0"/>
                <a:cs typeface="ＭＳ Ｐゴシック" charset="0"/>
              </a:rPr>
              <a:t>hr</a:t>
            </a:r>
            <a:endParaRPr lang="en-US" dirty="0" smtClean="0">
              <a:latin typeface="Verdana" charset="0"/>
              <a:ea typeface="ＭＳ Ｐゴシック" charset="0"/>
              <a:cs typeface="ＭＳ Ｐゴシック" charset="0"/>
            </a:endParaRPr>
          </a:p>
          <a:p>
            <a:r>
              <a:rPr lang="en-US" dirty="0" smtClean="0">
                <a:latin typeface="Verdana" charset="0"/>
                <a:ea typeface="ＭＳ Ｐゴシック" charset="0"/>
                <a:cs typeface="ＭＳ Ｐゴシック" charset="0"/>
              </a:rPr>
              <a:t>The product of that intensity and duration estimates the depth as 3.03 inches</a:t>
            </a:r>
            <a:endParaRPr lang="en-US" dirty="0">
              <a:latin typeface="Verdana" charset="0"/>
              <a:ea typeface="ＭＳ Ｐゴシック" charset="0"/>
              <a:cs typeface="ＭＳ Ｐゴシック" charset="0"/>
            </a:endParaRPr>
          </a:p>
        </p:txBody>
      </p:sp>
      <p:pic>
        <p:nvPicPr>
          <p:cNvPr id="3" name="Picture 2"/>
          <p:cNvPicPr>
            <a:picLocks noChangeAspect="1"/>
          </p:cNvPicPr>
          <p:nvPr/>
        </p:nvPicPr>
        <p:blipFill>
          <a:blip r:embed="rId2"/>
          <a:stretch>
            <a:fillRect/>
          </a:stretch>
        </p:blipFill>
        <p:spPr>
          <a:xfrm>
            <a:off x="209155" y="1422400"/>
            <a:ext cx="5524180" cy="3318933"/>
          </a:xfrm>
          <a:prstGeom prst="rect">
            <a:avLst/>
          </a:prstGeom>
        </p:spPr>
      </p:pic>
      <p:pic>
        <p:nvPicPr>
          <p:cNvPr id="4" name="Picture 3"/>
          <p:cNvPicPr>
            <a:picLocks noChangeAspect="1"/>
          </p:cNvPicPr>
          <p:nvPr/>
        </p:nvPicPr>
        <p:blipFill>
          <a:blip r:embed="rId3"/>
          <a:stretch>
            <a:fillRect/>
          </a:stretch>
        </p:blipFill>
        <p:spPr>
          <a:xfrm>
            <a:off x="1405467" y="5129590"/>
            <a:ext cx="4061464" cy="644677"/>
          </a:xfrm>
          <a:prstGeom prst="rect">
            <a:avLst/>
          </a:prstGeom>
        </p:spPr>
      </p:pic>
    </p:spTree>
    <p:extLst>
      <p:ext uri="{BB962C8B-B14F-4D97-AF65-F5344CB8AC3E}">
        <p14:creationId xmlns:p14="http://schemas.microsoft.com/office/powerpoint/2010/main" val="28422988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latin typeface="Verdana" charset="0"/>
                <a:ea typeface="ＭＳ Ｐゴシック" charset="0"/>
                <a:cs typeface="ＭＳ Ｐゴシック" charset="0"/>
              </a:rPr>
              <a:t>Integrated EBDLKUP, TXHYETO and HEC-HMS Example</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5672664" y="1140354"/>
            <a:ext cx="3471336" cy="4505325"/>
          </a:xfrm>
        </p:spPr>
        <p:txBody>
          <a:bodyPr/>
          <a:lstStyle/>
          <a:p>
            <a:r>
              <a:rPr lang="en-US" dirty="0" smtClean="0">
                <a:latin typeface="Verdana" charset="0"/>
                <a:ea typeface="ＭＳ Ｐゴシック" charset="0"/>
                <a:cs typeface="ＭＳ Ｐゴシック" charset="0"/>
              </a:rPr>
              <a:t>Enter the duration and depth into TXHYETO</a:t>
            </a:r>
          </a:p>
          <a:p>
            <a:r>
              <a:rPr lang="en-US" dirty="0" smtClean="0">
                <a:latin typeface="Verdana" charset="0"/>
                <a:ea typeface="ＭＳ Ｐゴシック" charset="0"/>
                <a:cs typeface="ＭＳ Ｐゴシック" charset="0"/>
              </a:rPr>
              <a:t>Enter the desired simulation time step (10 minutes this example)</a:t>
            </a:r>
          </a:p>
          <a:p>
            <a:r>
              <a:rPr lang="en-US" dirty="0" smtClean="0">
                <a:latin typeface="Verdana" charset="0"/>
                <a:ea typeface="ＭＳ Ｐゴシック" charset="0"/>
                <a:cs typeface="ＭＳ Ｐゴシック" charset="0"/>
              </a:rPr>
              <a:t>Result is a design storm that can be supplied to HEC-HMS</a:t>
            </a:r>
            <a:endParaRPr lang="en-US" dirty="0">
              <a:latin typeface="Verdana" charset="0"/>
              <a:ea typeface="ＭＳ Ｐゴシック" charset="0"/>
              <a:cs typeface="ＭＳ Ｐゴシック" charset="0"/>
            </a:endParaRPr>
          </a:p>
        </p:txBody>
      </p:sp>
      <p:pic>
        <p:nvPicPr>
          <p:cNvPr id="2" name="Picture 1"/>
          <p:cNvPicPr>
            <a:picLocks noChangeAspect="1"/>
          </p:cNvPicPr>
          <p:nvPr/>
        </p:nvPicPr>
        <p:blipFill>
          <a:blip r:embed="rId2"/>
          <a:stretch>
            <a:fillRect/>
          </a:stretch>
        </p:blipFill>
        <p:spPr>
          <a:xfrm>
            <a:off x="399414" y="1253066"/>
            <a:ext cx="4319429" cy="4622800"/>
          </a:xfrm>
          <a:prstGeom prst="rect">
            <a:avLst/>
          </a:prstGeom>
        </p:spPr>
      </p:pic>
    </p:spTree>
    <p:extLst>
      <p:ext uri="{BB962C8B-B14F-4D97-AF65-F5344CB8AC3E}">
        <p14:creationId xmlns:p14="http://schemas.microsoft.com/office/powerpoint/2010/main" val="909026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latin typeface="Verdana" charset="0"/>
                <a:ea typeface="ＭＳ Ｐゴシック" charset="0"/>
                <a:cs typeface="ＭＳ Ｐゴシック" charset="0"/>
              </a:rPr>
              <a:t>Integrated EBDLKUP, TXHYETO and HEC-HMS Example</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795867" y="5435601"/>
            <a:ext cx="7569200" cy="768879"/>
          </a:xfrm>
        </p:spPr>
        <p:txBody>
          <a:bodyPr/>
          <a:lstStyle/>
          <a:p>
            <a:r>
              <a:rPr lang="en-US" dirty="0" smtClean="0">
                <a:latin typeface="Verdana" charset="0"/>
                <a:ea typeface="ＭＳ Ｐゴシック" charset="0"/>
                <a:cs typeface="ＭＳ Ｐゴシック" charset="0"/>
              </a:rPr>
              <a:t>HMS model ready to receive the hyetograph </a:t>
            </a:r>
            <a:br>
              <a:rPr lang="en-US" dirty="0" smtClean="0">
                <a:latin typeface="Verdana" charset="0"/>
                <a:ea typeface="ＭＳ Ｐゴシック" charset="0"/>
                <a:cs typeface="ＭＳ Ｐゴシック" charset="0"/>
              </a:rPr>
            </a:br>
            <a:r>
              <a:rPr lang="en-US" dirty="0" smtClean="0">
                <a:latin typeface="Verdana" charset="0"/>
                <a:ea typeface="ＭＳ Ｐゴシック" charset="0"/>
                <a:cs typeface="ＭＳ Ｐゴシック" charset="0"/>
              </a:rPr>
              <a:t>(How to build model is covered in DES-606)</a:t>
            </a:r>
          </a:p>
        </p:txBody>
      </p:sp>
      <p:pic>
        <p:nvPicPr>
          <p:cNvPr id="3" name="Picture 2"/>
          <p:cNvPicPr>
            <a:picLocks noChangeAspect="1"/>
          </p:cNvPicPr>
          <p:nvPr/>
        </p:nvPicPr>
        <p:blipFill>
          <a:blip r:embed="rId2"/>
          <a:stretch>
            <a:fillRect/>
          </a:stretch>
        </p:blipFill>
        <p:spPr>
          <a:xfrm>
            <a:off x="829733" y="1178638"/>
            <a:ext cx="7229932" cy="4172295"/>
          </a:xfrm>
          <a:prstGeom prst="rect">
            <a:avLst/>
          </a:prstGeom>
        </p:spPr>
      </p:pic>
    </p:spTree>
    <p:extLst>
      <p:ext uri="{BB962C8B-B14F-4D97-AF65-F5344CB8AC3E}">
        <p14:creationId xmlns:p14="http://schemas.microsoft.com/office/powerpoint/2010/main" val="3837996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latin typeface="Verdana" charset="0"/>
                <a:ea typeface="ＭＳ Ｐゴシック" charset="0"/>
                <a:cs typeface="ＭＳ Ｐゴシック" charset="0"/>
              </a:rPr>
              <a:t>Integrated EBDLKUP, TXHYETO and HEC-HMS Example</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795867" y="5774261"/>
            <a:ext cx="7569200" cy="768879"/>
          </a:xfrm>
        </p:spPr>
        <p:txBody>
          <a:bodyPr/>
          <a:lstStyle/>
          <a:p>
            <a:r>
              <a:rPr lang="en-US" dirty="0" smtClean="0">
                <a:latin typeface="Verdana" charset="0"/>
                <a:ea typeface="ＭＳ Ｐゴシック" charset="0"/>
                <a:cs typeface="ＭＳ Ｐゴシック" charset="0"/>
              </a:rPr>
              <a:t>Select the design storm from TXHYETO</a:t>
            </a:r>
          </a:p>
        </p:txBody>
      </p:sp>
      <p:pic>
        <p:nvPicPr>
          <p:cNvPr id="2" name="Picture 1"/>
          <p:cNvPicPr>
            <a:picLocks noChangeAspect="1"/>
          </p:cNvPicPr>
          <p:nvPr/>
        </p:nvPicPr>
        <p:blipFill>
          <a:blip r:embed="rId2"/>
          <a:stretch>
            <a:fillRect/>
          </a:stretch>
        </p:blipFill>
        <p:spPr>
          <a:xfrm>
            <a:off x="982132" y="1104899"/>
            <a:ext cx="7552269" cy="4720168"/>
          </a:xfrm>
          <a:prstGeom prst="rect">
            <a:avLst/>
          </a:prstGeom>
        </p:spPr>
      </p:pic>
    </p:spTree>
    <p:extLst>
      <p:ext uri="{BB962C8B-B14F-4D97-AF65-F5344CB8AC3E}">
        <p14:creationId xmlns:p14="http://schemas.microsoft.com/office/powerpoint/2010/main" val="2385735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latin typeface="Verdana" charset="0"/>
                <a:ea typeface="ＭＳ Ｐゴシック" charset="0"/>
                <a:cs typeface="ＭＳ Ｐゴシック" charset="0"/>
              </a:rPr>
              <a:t>Integrated EBDLKUP, TXHYETO and HEC-HMS Example</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795867" y="5774261"/>
            <a:ext cx="7569200" cy="768879"/>
          </a:xfrm>
        </p:spPr>
        <p:txBody>
          <a:bodyPr/>
          <a:lstStyle/>
          <a:p>
            <a:r>
              <a:rPr lang="en-US" dirty="0" smtClean="0">
                <a:latin typeface="Verdana" charset="0"/>
                <a:ea typeface="ＭＳ Ｐゴシック" charset="0"/>
                <a:cs typeface="ＭＳ Ｐゴシック" charset="0"/>
              </a:rPr>
              <a:t>Select destination (in time) for the storm in HMS</a:t>
            </a:r>
          </a:p>
        </p:txBody>
      </p:sp>
      <p:pic>
        <p:nvPicPr>
          <p:cNvPr id="3" name="Picture 2"/>
          <p:cNvPicPr>
            <a:picLocks noChangeAspect="1"/>
          </p:cNvPicPr>
          <p:nvPr/>
        </p:nvPicPr>
        <p:blipFill>
          <a:blip r:embed="rId2"/>
          <a:stretch>
            <a:fillRect/>
          </a:stretch>
        </p:blipFill>
        <p:spPr>
          <a:xfrm>
            <a:off x="670559" y="1049866"/>
            <a:ext cx="7531947" cy="4707467"/>
          </a:xfrm>
          <a:prstGeom prst="rect">
            <a:avLst/>
          </a:prstGeom>
        </p:spPr>
      </p:pic>
    </p:spTree>
    <p:extLst>
      <p:ext uri="{BB962C8B-B14F-4D97-AF65-F5344CB8AC3E}">
        <p14:creationId xmlns:p14="http://schemas.microsoft.com/office/powerpoint/2010/main" val="438000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latin typeface="Verdana" charset="0"/>
                <a:ea typeface="ＭＳ Ｐゴシック" charset="0"/>
                <a:cs typeface="ＭＳ Ｐゴシック" charset="0"/>
              </a:rPr>
              <a:t>Integrated EBDLKUP, TXHYETO and HEC-HMS Example</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795867" y="5774261"/>
            <a:ext cx="7569200" cy="768879"/>
          </a:xfrm>
        </p:spPr>
        <p:txBody>
          <a:bodyPr/>
          <a:lstStyle/>
          <a:p>
            <a:r>
              <a:rPr lang="en-US" dirty="0" smtClean="0">
                <a:latin typeface="Verdana" charset="0"/>
                <a:ea typeface="ＭＳ Ｐゴシック" charset="0"/>
                <a:cs typeface="ＭＳ Ｐゴシック" charset="0"/>
              </a:rPr>
              <a:t>Paste the the design storm into HMS</a:t>
            </a:r>
          </a:p>
        </p:txBody>
      </p:sp>
      <p:pic>
        <p:nvPicPr>
          <p:cNvPr id="2" name="Picture 1"/>
          <p:cNvPicPr>
            <a:picLocks noChangeAspect="1"/>
          </p:cNvPicPr>
          <p:nvPr/>
        </p:nvPicPr>
        <p:blipFill>
          <a:blip r:embed="rId2"/>
          <a:stretch>
            <a:fillRect/>
          </a:stretch>
        </p:blipFill>
        <p:spPr>
          <a:xfrm>
            <a:off x="524927" y="1295404"/>
            <a:ext cx="7823200" cy="4519334"/>
          </a:xfrm>
          <a:prstGeom prst="rect">
            <a:avLst/>
          </a:prstGeom>
        </p:spPr>
      </p:pic>
    </p:spTree>
    <p:extLst>
      <p:ext uri="{BB962C8B-B14F-4D97-AF65-F5344CB8AC3E}">
        <p14:creationId xmlns:p14="http://schemas.microsoft.com/office/powerpoint/2010/main" val="3223438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latin typeface="Verdana" charset="0"/>
                <a:ea typeface="ＭＳ Ｐゴシック" charset="0"/>
                <a:cs typeface="ＭＳ Ｐゴシック" charset="0"/>
              </a:rPr>
              <a:t>Integrated EBDLKUP, TXHYETO and HEC-HMS Example</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795867" y="5486400"/>
            <a:ext cx="7569200" cy="768879"/>
          </a:xfrm>
        </p:spPr>
        <p:txBody>
          <a:bodyPr/>
          <a:lstStyle/>
          <a:p>
            <a:r>
              <a:rPr lang="en-US" dirty="0" smtClean="0">
                <a:latin typeface="Verdana" charset="0"/>
                <a:ea typeface="ＭＳ Ｐゴシック" charset="0"/>
                <a:cs typeface="ＭＳ Ｐゴシック" charset="0"/>
              </a:rPr>
              <a:t>Fill missing values (see the report) and plot the storm to verify successful paste.</a:t>
            </a:r>
          </a:p>
        </p:txBody>
      </p:sp>
      <p:pic>
        <p:nvPicPr>
          <p:cNvPr id="3" name="Picture 2"/>
          <p:cNvPicPr>
            <a:picLocks noChangeAspect="1"/>
          </p:cNvPicPr>
          <p:nvPr/>
        </p:nvPicPr>
        <p:blipFill>
          <a:blip r:embed="rId2"/>
          <a:stretch>
            <a:fillRect/>
          </a:stretch>
        </p:blipFill>
        <p:spPr>
          <a:xfrm>
            <a:off x="914399" y="1140687"/>
            <a:ext cx="7467601" cy="4317534"/>
          </a:xfrm>
          <a:prstGeom prst="rect">
            <a:avLst/>
          </a:prstGeom>
        </p:spPr>
      </p:pic>
    </p:spTree>
    <p:extLst>
      <p:ext uri="{BB962C8B-B14F-4D97-AF65-F5344CB8AC3E}">
        <p14:creationId xmlns:p14="http://schemas.microsoft.com/office/powerpoint/2010/main" val="292359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latin typeface="Verdana" charset="0"/>
                <a:ea typeface="ＭＳ Ｐゴシック" charset="0"/>
                <a:cs typeface="ＭＳ Ｐゴシック" charset="0"/>
              </a:rPr>
              <a:t>Integrated EBDLKUP, TXHYETO and HEC-HMS Example</a:t>
            </a:r>
            <a:endParaRPr lang="en-US" dirty="0">
              <a:latin typeface="Verdana" charset="0"/>
              <a:ea typeface="ＭＳ Ｐゴシック" charset="0"/>
              <a:cs typeface="ＭＳ Ｐゴシック" charset="0"/>
            </a:endParaRPr>
          </a:p>
        </p:txBody>
      </p:sp>
      <p:sp>
        <p:nvSpPr>
          <p:cNvPr id="52227" name="Content Placeholder 2"/>
          <p:cNvSpPr>
            <a:spLocks noGrp="1"/>
          </p:cNvSpPr>
          <p:nvPr>
            <p:ph idx="1"/>
          </p:nvPr>
        </p:nvSpPr>
        <p:spPr>
          <a:xfrm>
            <a:off x="-84649" y="5638797"/>
            <a:ext cx="7569200" cy="768879"/>
          </a:xfrm>
        </p:spPr>
        <p:txBody>
          <a:bodyPr/>
          <a:lstStyle/>
          <a:p>
            <a:r>
              <a:rPr lang="en-US" dirty="0" smtClean="0">
                <a:latin typeface="Verdana" charset="0"/>
                <a:ea typeface="ＭＳ Ｐゴシック" charset="0"/>
                <a:cs typeface="ＭＳ Ｐゴシック" charset="0"/>
              </a:rPr>
              <a:t>Run HEC-HMS to estimate the discharge hydrograph at the watershed outlet</a:t>
            </a:r>
          </a:p>
        </p:txBody>
      </p:sp>
      <p:pic>
        <p:nvPicPr>
          <p:cNvPr id="4" name="Picture 3"/>
          <p:cNvPicPr>
            <a:picLocks noChangeAspect="1"/>
          </p:cNvPicPr>
          <p:nvPr/>
        </p:nvPicPr>
        <p:blipFill>
          <a:blip r:embed="rId2"/>
          <a:stretch>
            <a:fillRect/>
          </a:stretch>
        </p:blipFill>
        <p:spPr>
          <a:xfrm>
            <a:off x="541867" y="1090406"/>
            <a:ext cx="7924800" cy="4583624"/>
          </a:xfrm>
          <a:prstGeom prst="rect">
            <a:avLst/>
          </a:prstGeom>
        </p:spPr>
      </p:pic>
    </p:spTree>
    <p:extLst>
      <p:ext uri="{BB962C8B-B14F-4D97-AF65-F5344CB8AC3E}">
        <p14:creationId xmlns:p14="http://schemas.microsoft.com/office/powerpoint/2010/main" val="2406049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atin typeface="Verdana" charset="0"/>
                <a:ea typeface="ＭＳ Ｐゴシック" charset="0"/>
                <a:cs typeface="ＭＳ Ｐゴシック" charset="0"/>
              </a:rPr>
              <a:t>Summary</a:t>
            </a:r>
          </a:p>
        </p:txBody>
      </p:sp>
      <p:sp>
        <p:nvSpPr>
          <p:cNvPr id="68611" name="Rectangle 3"/>
          <p:cNvSpPr>
            <a:spLocks noGrp="1" noChangeArrowheads="1"/>
          </p:cNvSpPr>
          <p:nvPr>
            <p:ph type="body" idx="1"/>
          </p:nvPr>
        </p:nvSpPr>
        <p:spPr>
          <a:xfrm>
            <a:off x="623888" y="1176338"/>
            <a:ext cx="7896225" cy="4505325"/>
          </a:xfrm>
        </p:spPr>
        <p:txBody>
          <a:bodyPr/>
          <a:lstStyle/>
          <a:p>
            <a:pPr algn="just"/>
            <a:endParaRPr lang="en-US" sz="2400" dirty="0">
              <a:latin typeface="Verdana" charset="0"/>
              <a:ea typeface="ＭＳ Ｐゴシック" charset="0"/>
              <a:cs typeface="ＭＳ Ｐゴシック" charset="0"/>
            </a:endParaRPr>
          </a:p>
          <a:p>
            <a:pPr algn="just"/>
            <a:r>
              <a:rPr lang="en-US" sz="2400" dirty="0">
                <a:latin typeface="Verdana" charset="0"/>
                <a:ea typeface="ＭＳ Ｐゴシック" charset="0"/>
                <a:cs typeface="ＭＳ Ｐゴシック" charset="0"/>
              </a:rPr>
              <a:t>Rainfall is described by DDF or IDF </a:t>
            </a:r>
            <a:r>
              <a:rPr lang="en-US" sz="2400" dirty="0" smtClean="0">
                <a:latin typeface="Verdana" charset="0"/>
                <a:ea typeface="ＭＳ Ｐゴシック" charset="0"/>
                <a:cs typeface="ＭＳ Ｐゴシック" charset="0"/>
              </a:rPr>
              <a:t>curves</a:t>
            </a:r>
            <a:endParaRPr lang="en-US" sz="2400" dirty="0">
              <a:latin typeface="Verdana" charset="0"/>
              <a:ea typeface="ＭＳ Ｐゴシック" charset="0"/>
              <a:cs typeface="ＭＳ Ｐゴシック" charset="0"/>
            </a:endParaRPr>
          </a:p>
          <a:p>
            <a:pPr algn="just"/>
            <a:r>
              <a:rPr lang="en-US" sz="2400" dirty="0" smtClean="0">
                <a:latin typeface="Verdana" charset="0"/>
                <a:ea typeface="ＭＳ Ｐゴシック" charset="0"/>
                <a:cs typeface="ＭＳ Ｐゴシック" charset="0"/>
              </a:rPr>
              <a:t>DDF </a:t>
            </a:r>
            <a:r>
              <a:rPr lang="en-US" sz="2400" dirty="0">
                <a:latin typeface="Verdana" charset="0"/>
                <a:ea typeface="ＭＳ Ｐゴシック" charset="0"/>
                <a:cs typeface="ＭＳ Ｐゴシック" charset="0"/>
              </a:rPr>
              <a:t>values are obtained from NWS or similar sources – they are mapped to </a:t>
            </a:r>
            <a:r>
              <a:rPr lang="en-US" sz="2400" dirty="0" smtClean="0">
                <a:latin typeface="Verdana" charset="0"/>
                <a:ea typeface="ＭＳ Ｐゴシック" charset="0"/>
                <a:cs typeface="ＭＳ Ｐゴシック" charset="0"/>
              </a:rPr>
              <a:t>locations</a:t>
            </a:r>
          </a:p>
          <a:p>
            <a:pPr algn="just"/>
            <a:r>
              <a:rPr lang="en-US" sz="2400" dirty="0" smtClean="0">
                <a:latin typeface="Verdana" charset="0"/>
                <a:ea typeface="ＭＳ Ｐゴシック" charset="0"/>
                <a:cs typeface="ＭＳ Ｐゴシック" charset="0"/>
              </a:rPr>
              <a:t>EBDLKUP-NEW can be used to estimate rainfall intensity (for use with the rational equation) directly. </a:t>
            </a:r>
          </a:p>
          <a:p>
            <a:pPr algn="just"/>
            <a:r>
              <a:rPr lang="en-US" sz="2400" dirty="0" smtClean="0">
                <a:latin typeface="Verdana" charset="0"/>
                <a:ea typeface="ＭＳ Ｐゴシック" charset="0"/>
                <a:cs typeface="ＭＳ Ｐゴシック" charset="0"/>
              </a:rPr>
              <a:t>EBDLKUP</a:t>
            </a:r>
            <a:r>
              <a:rPr lang="en-US" sz="2400" dirty="0">
                <a:latin typeface="Verdana" charset="0"/>
                <a:ea typeface="ＭＳ Ｐゴシック" charset="0"/>
                <a:cs typeface="ＭＳ Ｐゴシック" charset="0"/>
              </a:rPr>
              <a:t>-NEW can be used to estimate DDF </a:t>
            </a:r>
            <a:r>
              <a:rPr lang="en-US" sz="2400" dirty="0" smtClean="0">
                <a:latin typeface="Verdana" charset="0"/>
                <a:ea typeface="ＭＳ Ｐゴシック" charset="0"/>
                <a:cs typeface="ＭＳ Ｐゴシック" charset="0"/>
              </a:rPr>
              <a:t>values</a:t>
            </a:r>
          </a:p>
          <a:p>
            <a:pPr lvl="1" algn="just"/>
            <a:r>
              <a:rPr lang="en-US" sz="2000" dirty="0" smtClean="0">
                <a:latin typeface="Verdana" charset="0"/>
                <a:ea typeface="ＭＳ Ｐゴシック" charset="0"/>
                <a:cs typeface="ＭＳ Ｐゴシック" charset="0"/>
              </a:rPr>
              <a:t>The duration does not need to match a mapped time value.</a:t>
            </a:r>
          </a:p>
          <a:p>
            <a:pPr algn="just"/>
            <a:endParaRPr lang="en-US" sz="2400" dirty="0">
              <a:latin typeface="Verdan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atin typeface="Verdana" charset="0"/>
                <a:ea typeface="ＭＳ Ｐゴシック" charset="0"/>
                <a:cs typeface="ＭＳ Ｐゴシック" charset="0"/>
              </a:rPr>
              <a:t>Depth-Duration-Frequency</a:t>
            </a:r>
          </a:p>
        </p:txBody>
      </p:sp>
      <p:sp>
        <p:nvSpPr>
          <p:cNvPr id="32771" name="Rectangle 3"/>
          <p:cNvSpPr>
            <a:spLocks noGrp="1" noChangeArrowheads="1"/>
          </p:cNvSpPr>
          <p:nvPr>
            <p:ph type="body" idx="1"/>
          </p:nvPr>
        </p:nvSpPr>
        <p:spPr>
          <a:xfrm>
            <a:off x="623888" y="1176338"/>
            <a:ext cx="7896225" cy="4505325"/>
          </a:xfrm>
        </p:spPr>
        <p:txBody>
          <a:bodyPr/>
          <a:lstStyle/>
          <a:p>
            <a:endParaRPr lang="en-US" sz="2400" dirty="0">
              <a:latin typeface="Verdana" charset="0"/>
              <a:ea typeface="ＭＳ Ｐゴシック" charset="0"/>
              <a:cs typeface="ＭＳ Ｐゴシック" charset="0"/>
            </a:endParaRPr>
          </a:p>
          <a:p>
            <a:r>
              <a:rPr lang="en-US" sz="2400" dirty="0">
                <a:latin typeface="Verdana" charset="0"/>
                <a:ea typeface="ＭＳ Ｐゴシック" charset="0"/>
                <a:cs typeface="ＭＳ Ｐゴシック" charset="0"/>
              </a:rPr>
              <a:t>Depth of rainfall is the accumulated depth (in a gage) over some time interval.</a:t>
            </a:r>
          </a:p>
          <a:p>
            <a:endParaRPr lang="en-US" sz="2400" dirty="0">
              <a:latin typeface="Verdana" charset="0"/>
              <a:ea typeface="ＭＳ Ｐゴシック" charset="0"/>
              <a:cs typeface="ＭＳ Ｐゴシック" charset="0"/>
            </a:endParaRPr>
          </a:p>
          <a:p>
            <a:r>
              <a:rPr lang="en-US" sz="2400" dirty="0" smtClean="0">
                <a:latin typeface="Verdana" charset="0"/>
                <a:ea typeface="ＭＳ Ｐゴシック" charset="0"/>
                <a:cs typeface="ＭＳ Ｐゴシック" charset="0"/>
              </a:rPr>
              <a:t>Duration, </a:t>
            </a:r>
            <a:r>
              <a:rPr lang="en-US" sz="2400" i="1" dirty="0" err="1" smtClean="0">
                <a:latin typeface="Verdana" charset="0"/>
                <a:ea typeface="ＭＳ Ｐゴシック" charset="0"/>
                <a:cs typeface="ＭＳ Ｐゴシック" charset="0"/>
              </a:rPr>
              <a:t>T</a:t>
            </a:r>
            <a:r>
              <a:rPr lang="en-US" sz="2400" i="1" baseline="-25000" dirty="0" err="1" smtClean="0">
                <a:latin typeface="Verdana" charset="0"/>
                <a:ea typeface="ＭＳ Ｐゴシック" charset="0"/>
                <a:cs typeface="ＭＳ Ｐゴシック" charset="0"/>
              </a:rPr>
              <a:t>c</a:t>
            </a:r>
            <a:r>
              <a:rPr lang="en-US" sz="2400" i="1" baseline="-25000" dirty="0" smtClean="0">
                <a:latin typeface="Verdana" charset="0"/>
                <a:ea typeface="ＭＳ Ｐゴシック" charset="0"/>
                <a:cs typeface="ＭＳ Ｐゴシック" charset="0"/>
              </a:rPr>
              <a:t> </a:t>
            </a:r>
            <a:r>
              <a:rPr lang="en-US" sz="2400" dirty="0" smtClean="0">
                <a:latin typeface="Verdana" charset="0"/>
                <a:ea typeface="ＭＳ Ｐゴシック" charset="0"/>
                <a:cs typeface="ＭＳ Ｐゴシック" charset="0"/>
              </a:rPr>
              <a:t>, is </a:t>
            </a:r>
            <a:r>
              <a:rPr lang="en-US" sz="2400" dirty="0">
                <a:latin typeface="Verdana" charset="0"/>
                <a:ea typeface="ＭＳ Ｐゴシック" charset="0"/>
                <a:cs typeface="ＭＳ Ｐゴシック" charset="0"/>
              </a:rPr>
              <a:t>that time </a:t>
            </a:r>
            <a:r>
              <a:rPr lang="en-US" sz="2400" dirty="0" smtClean="0">
                <a:latin typeface="Verdana" charset="0"/>
                <a:ea typeface="ＭＳ Ｐゴシック" charset="0"/>
                <a:cs typeface="ＭＳ Ｐゴシック" charset="0"/>
              </a:rPr>
              <a:t>interval.  ()</a:t>
            </a:r>
            <a:endParaRPr lang="en-US" sz="2400" dirty="0">
              <a:latin typeface="Verdana" charset="0"/>
              <a:ea typeface="ＭＳ Ｐゴシック" charset="0"/>
              <a:cs typeface="ＭＳ Ｐゴシック" charset="0"/>
            </a:endParaRPr>
          </a:p>
          <a:p>
            <a:endParaRPr lang="en-US" sz="2400" dirty="0">
              <a:latin typeface="Verdana" charset="0"/>
              <a:ea typeface="ＭＳ Ｐゴシック" charset="0"/>
              <a:cs typeface="ＭＳ Ｐゴシック" charset="0"/>
            </a:endParaRPr>
          </a:p>
          <a:p>
            <a:r>
              <a:rPr lang="en-US" sz="2400" dirty="0">
                <a:latin typeface="Verdana" charset="0"/>
                <a:ea typeface="ＭＳ Ｐゴシック" charset="0"/>
                <a:cs typeface="ＭＳ Ｐゴシック" charset="0"/>
              </a:rPr>
              <a:t>Frequency is the probability (like AEP) of observing the depth over the given duration.</a:t>
            </a:r>
            <a:r>
              <a:rPr lang="en-US" sz="1400" dirty="0">
                <a:latin typeface="Verdana" charset="0"/>
                <a:ea typeface="ＭＳ Ｐゴシック" charset="0"/>
                <a:cs typeface="ＭＳ Ｐゴシック" charset="0"/>
              </a:rPr>
              <a:t>		</a:t>
            </a:r>
          </a:p>
          <a:p>
            <a:pPr>
              <a:buFontTx/>
              <a:buNone/>
            </a:pPr>
            <a:r>
              <a:rPr lang="en-US" sz="1400" dirty="0">
                <a:latin typeface="Verdana" charset="0"/>
                <a:ea typeface="ＭＳ Ｐゴシック" charset="0"/>
                <a:cs typeface="ＭＳ Ｐゴシック" charset="0"/>
              </a:rPr>
              <a:t>	</a:t>
            </a:r>
          </a:p>
        </p:txBody>
      </p:sp>
      <p:sp>
        <p:nvSpPr>
          <p:cNvPr id="179204" name="Rectangle 3"/>
          <p:cNvSpPr>
            <a:spLocks noChangeArrowheads="1"/>
          </p:cNvSpPr>
          <p:nvPr/>
        </p:nvSpPr>
        <p:spPr bwMode="auto">
          <a:xfrm>
            <a:off x="8010525" y="6488113"/>
            <a:ext cx="1239838" cy="369887"/>
          </a:xfrm>
          <a:prstGeom prst="rect">
            <a:avLst/>
          </a:prstGeom>
          <a:noFill/>
          <a:ln w="9525">
            <a:noFill/>
            <a:miter lim="800000"/>
            <a:headEnd/>
            <a:tailEnd/>
          </a:ln>
        </p:spPr>
        <p:txBody>
          <a:bodyPr wrap="none">
            <a:spAutoFit/>
          </a:bodyPr>
          <a:lstStyle/>
          <a:p>
            <a:pPr>
              <a:defRPr/>
            </a:pPr>
            <a:r>
              <a:rPr lang="en-US" sz="1800" dirty="0">
                <a:latin typeface="+mn-lt"/>
                <a:ea typeface="ＭＳ Ｐゴシック" charset="-128"/>
                <a:cs typeface="+mn-cs"/>
              </a:rPr>
              <a:t>Module 7</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atin typeface="Verdana" charset="0"/>
                <a:ea typeface="ＭＳ Ｐゴシック" charset="0"/>
                <a:cs typeface="ＭＳ Ｐゴシック" charset="0"/>
              </a:rPr>
              <a:t>Summary</a:t>
            </a:r>
          </a:p>
        </p:txBody>
      </p:sp>
      <p:sp>
        <p:nvSpPr>
          <p:cNvPr id="68611" name="Rectangle 3"/>
          <p:cNvSpPr>
            <a:spLocks noGrp="1" noChangeArrowheads="1"/>
          </p:cNvSpPr>
          <p:nvPr>
            <p:ph type="body" idx="1"/>
          </p:nvPr>
        </p:nvSpPr>
        <p:spPr>
          <a:xfrm>
            <a:off x="623888" y="1176338"/>
            <a:ext cx="7896225" cy="4505325"/>
          </a:xfrm>
        </p:spPr>
        <p:txBody>
          <a:bodyPr/>
          <a:lstStyle/>
          <a:p>
            <a:pPr algn="just"/>
            <a:r>
              <a:rPr lang="en-US" sz="2400" dirty="0" smtClean="0">
                <a:latin typeface="Verdana" charset="0"/>
                <a:ea typeface="ＭＳ Ｐゴシック" charset="0"/>
                <a:cs typeface="ＭＳ Ｐゴシック" charset="0"/>
              </a:rPr>
              <a:t>Design storms are used to estimate temporal behavior during a storm – required when need to estimate an entire hydrograph</a:t>
            </a:r>
          </a:p>
          <a:p>
            <a:pPr algn="just"/>
            <a:endParaRPr lang="en-US" sz="2400" dirty="0" smtClean="0">
              <a:latin typeface="Verdana" charset="0"/>
              <a:ea typeface="ＭＳ Ｐゴシック" charset="0"/>
              <a:cs typeface="ＭＳ Ｐゴシック" charset="0"/>
            </a:endParaRPr>
          </a:p>
          <a:p>
            <a:pPr algn="just"/>
            <a:r>
              <a:rPr lang="en-US" sz="2400" dirty="0" smtClean="0">
                <a:latin typeface="Verdana" charset="0"/>
                <a:ea typeface="ＭＳ Ｐゴシック" charset="0"/>
                <a:cs typeface="ＭＳ Ｐゴシック" charset="0"/>
              </a:rPr>
              <a:t>Design storms based on the Texas Empirical Hyetographs can be built using TXHYETO</a:t>
            </a:r>
          </a:p>
          <a:p>
            <a:pPr algn="just"/>
            <a:endParaRPr lang="en-US" sz="2400" dirty="0" smtClean="0">
              <a:latin typeface="Verdana" charset="0"/>
              <a:ea typeface="ＭＳ Ｐゴシック" charset="0"/>
              <a:cs typeface="ＭＳ Ｐゴシック" charset="0"/>
            </a:endParaRPr>
          </a:p>
          <a:p>
            <a:pPr algn="just"/>
            <a:r>
              <a:rPr lang="en-US" sz="2400" dirty="0" smtClean="0">
                <a:latin typeface="Verdana" charset="0"/>
                <a:ea typeface="ＭＳ Ｐゴシック" charset="0"/>
                <a:cs typeface="ＭＳ Ｐゴシック" charset="0"/>
              </a:rPr>
              <a:t>The result from TXHYETO can be directly pasted into HEC-HMS (or SWMM)</a:t>
            </a:r>
            <a:endParaRPr lang="en-US" sz="2000" dirty="0" smtClean="0">
              <a:latin typeface="Verdana" charset="0"/>
              <a:ea typeface="ＭＳ Ｐゴシック" charset="0"/>
              <a:cs typeface="ＭＳ Ｐゴシック" charset="0"/>
            </a:endParaRPr>
          </a:p>
          <a:p>
            <a:pPr algn="just"/>
            <a:endParaRPr lang="en-US" sz="2400" dirty="0">
              <a:latin typeface="Verdana" charset="0"/>
              <a:ea typeface="ＭＳ Ｐゴシック" charset="0"/>
              <a:cs typeface="ＭＳ Ｐゴシック" charset="0"/>
            </a:endParaRPr>
          </a:p>
        </p:txBody>
      </p:sp>
    </p:spTree>
    <p:extLst>
      <p:ext uri="{BB962C8B-B14F-4D97-AF65-F5344CB8AC3E}">
        <p14:creationId xmlns:p14="http://schemas.microsoft.com/office/powerpoint/2010/main" val="14392278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0" y="2093913"/>
            <a:ext cx="48641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p:cNvSpPr>
            <a:spLocks noGrp="1" noChangeArrowheads="1"/>
          </p:cNvSpPr>
          <p:nvPr>
            <p:ph type="title"/>
          </p:nvPr>
        </p:nvSpPr>
        <p:spPr/>
        <p:txBody>
          <a:bodyPr/>
          <a:lstStyle/>
          <a:p>
            <a:r>
              <a:rPr lang="en-US" dirty="0">
                <a:latin typeface="Verdana" charset="0"/>
                <a:ea typeface="ＭＳ Ｐゴシック" charset="0"/>
                <a:cs typeface="ＭＳ Ｐゴシック" charset="0"/>
              </a:rPr>
              <a:t>Depth-Duration-</a:t>
            </a:r>
            <a:r>
              <a:rPr lang="en-US" dirty="0" smtClean="0">
                <a:latin typeface="Verdana" charset="0"/>
                <a:ea typeface="ＭＳ Ｐゴシック" charset="0"/>
                <a:cs typeface="ＭＳ Ｐゴシック" charset="0"/>
              </a:rPr>
              <a:t>Frequency (DDF)</a:t>
            </a:r>
            <a:endParaRPr lang="en-US" dirty="0">
              <a:latin typeface="Verdana" charset="0"/>
              <a:ea typeface="ＭＳ Ｐゴシック" charset="0"/>
              <a:cs typeface="ＭＳ Ｐゴシック" charset="0"/>
            </a:endParaRPr>
          </a:p>
        </p:txBody>
      </p:sp>
      <p:sp>
        <p:nvSpPr>
          <p:cNvPr id="34819" name="Rectangle 3"/>
          <p:cNvSpPr>
            <a:spLocks noGrp="1" noChangeArrowheads="1"/>
          </p:cNvSpPr>
          <p:nvPr>
            <p:ph type="body" idx="1"/>
          </p:nvPr>
        </p:nvSpPr>
        <p:spPr>
          <a:xfrm>
            <a:off x="536575" y="1643063"/>
            <a:ext cx="7994834" cy="690107"/>
          </a:xfrm>
          <a:solidFill>
            <a:schemeClr val="bg1"/>
          </a:solidFill>
        </p:spPr>
        <p:txBody>
          <a:bodyPr/>
          <a:lstStyle/>
          <a:p>
            <a:r>
              <a:rPr lang="en-US" sz="2400" dirty="0">
                <a:latin typeface="Verdana" charset="0"/>
                <a:ea typeface="ＭＳ Ｐゴシック" charset="0"/>
                <a:cs typeface="ＭＳ Ｐゴシック" charset="0"/>
              </a:rPr>
              <a:t>DDF </a:t>
            </a:r>
            <a:r>
              <a:rPr lang="en-US" sz="2400" dirty="0" smtClean="0">
                <a:latin typeface="Verdana" charset="0"/>
                <a:ea typeface="ＭＳ Ｐゴシック" charset="0"/>
                <a:cs typeface="ＭＳ Ｐゴシック" charset="0"/>
              </a:rPr>
              <a:t>curve</a:t>
            </a:r>
            <a:endParaRPr lang="en-US" sz="1400" dirty="0" smtClean="0">
              <a:latin typeface="Verdana" charset="0"/>
              <a:ea typeface="ＭＳ Ｐゴシック" charset="0"/>
              <a:cs typeface="ＭＳ Ｐゴシック" charset="0"/>
            </a:endParaRPr>
          </a:p>
          <a:p>
            <a:pPr>
              <a:buFontTx/>
              <a:buNone/>
            </a:pPr>
            <a:r>
              <a:rPr lang="en-US" sz="1400" dirty="0" smtClean="0">
                <a:latin typeface="Verdana" charset="0"/>
                <a:ea typeface="ＭＳ Ｐゴシック" charset="0"/>
                <a:cs typeface="ＭＳ Ｐゴシック" charset="0"/>
              </a:rPr>
              <a:t>	</a:t>
            </a:r>
            <a:r>
              <a:rPr lang="en-US" sz="1400" dirty="0" err="1" smtClean="0">
                <a:latin typeface="Verdana" charset="0"/>
                <a:ea typeface="ＭＳ Ｐゴシック" charset="0"/>
                <a:cs typeface="ＭＳ Ｐゴシック" charset="0"/>
              </a:rPr>
              <a:t>e.q</a:t>
            </a:r>
            <a:r>
              <a:rPr lang="en-US" sz="1400" dirty="0" smtClean="0">
                <a:latin typeface="Verdana" charset="0"/>
                <a:ea typeface="ＭＳ Ｐゴシック" charset="0"/>
                <a:cs typeface="ＭＳ Ｐゴシック" charset="0"/>
              </a:rPr>
              <a:t>.  12 hour, 100-year (AEP=1%), depth is 70 millimeters</a:t>
            </a:r>
            <a:endParaRPr lang="en-US" sz="1400" dirty="0">
              <a:latin typeface="Verdana" charset="0"/>
              <a:ea typeface="ＭＳ Ｐゴシック" charset="0"/>
              <a:cs typeface="ＭＳ Ｐゴシック" charset="0"/>
            </a:endParaRPr>
          </a:p>
        </p:txBody>
      </p:sp>
      <p:cxnSp>
        <p:nvCxnSpPr>
          <p:cNvPr id="34821" name="Straight Arrow Connector 5"/>
          <p:cNvCxnSpPr>
            <a:cxnSpLocks noChangeShapeType="1"/>
          </p:cNvCxnSpPr>
          <p:nvPr/>
        </p:nvCxnSpPr>
        <p:spPr bwMode="auto">
          <a:xfrm rot="10800000" flipV="1">
            <a:off x="6778625" y="3284538"/>
            <a:ext cx="684213" cy="30638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34822" name="TextBox 6"/>
          <p:cNvSpPr txBox="1">
            <a:spLocks noChangeArrowheads="1"/>
          </p:cNvSpPr>
          <p:nvPr/>
        </p:nvSpPr>
        <p:spPr bwMode="auto">
          <a:xfrm>
            <a:off x="7462838" y="3038475"/>
            <a:ext cx="14827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Frequency</a:t>
            </a:r>
          </a:p>
          <a:p>
            <a:r>
              <a:rPr lang="en-US"/>
              <a:t>AEP; ARI</a:t>
            </a:r>
          </a:p>
        </p:txBody>
      </p:sp>
      <p:cxnSp>
        <p:nvCxnSpPr>
          <p:cNvPr id="34823" name="Straight Arrow Connector 8"/>
          <p:cNvCxnSpPr>
            <a:cxnSpLocks noChangeShapeType="1"/>
            <a:stCxn id="34824" idx="1"/>
          </p:cNvCxnSpPr>
          <p:nvPr/>
        </p:nvCxnSpPr>
        <p:spPr bwMode="auto">
          <a:xfrm rot="10800000">
            <a:off x="4554538" y="5508625"/>
            <a:ext cx="2390775" cy="319088"/>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34824" name="TextBox 9"/>
          <p:cNvSpPr txBox="1">
            <a:spLocks noChangeArrowheads="1"/>
          </p:cNvSpPr>
          <p:nvPr/>
        </p:nvSpPr>
        <p:spPr bwMode="auto">
          <a:xfrm>
            <a:off x="6945313" y="5597525"/>
            <a:ext cx="1279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Duration</a:t>
            </a:r>
          </a:p>
        </p:txBody>
      </p:sp>
      <p:cxnSp>
        <p:nvCxnSpPr>
          <p:cNvPr id="34825" name="Straight Arrow Connector 11"/>
          <p:cNvCxnSpPr>
            <a:cxnSpLocks noChangeShapeType="1"/>
          </p:cNvCxnSpPr>
          <p:nvPr/>
        </p:nvCxnSpPr>
        <p:spPr bwMode="auto">
          <a:xfrm>
            <a:off x="1865313" y="3871913"/>
            <a:ext cx="1060450" cy="793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34826" name="TextBox 12"/>
          <p:cNvSpPr txBox="1">
            <a:spLocks noChangeArrowheads="1"/>
          </p:cNvSpPr>
          <p:nvPr/>
        </p:nvSpPr>
        <p:spPr bwMode="auto">
          <a:xfrm>
            <a:off x="901700" y="3556000"/>
            <a:ext cx="941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Depth</a:t>
            </a:r>
          </a:p>
        </p:txBody>
      </p:sp>
      <p:cxnSp>
        <p:nvCxnSpPr>
          <p:cNvPr id="34827" name="Straight Connector 14"/>
          <p:cNvCxnSpPr>
            <a:cxnSpLocks noChangeShapeType="1"/>
          </p:cNvCxnSpPr>
          <p:nvPr/>
        </p:nvCxnSpPr>
        <p:spPr bwMode="auto">
          <a:xfrm rot="16200000" flipV="1">
            <a:off x="3717132" y="4655343"/>
            <a:ext cx="1638300" cy="17463"/>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cxnSp>
        <p:nvCxnSpPr>
          <p:cNvPr id="34828" name="Straight Connector 17"/>
          <p:cNvCxnSpPr>
            <a:cxnSpLocks noChangeShapeType="1"/>
          </p:cNvCxnSpPr>
          <p:nvPr/>
        </p:nvCxnSpPr>
        <p:spPr bwMode="auto">
          <a:xfrm rot="10800000" flipV="1">
            <a:off x="2898775" y="3844925"/>
            <a:ext cx="1611313" cy="4445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cxnSp>
      <p:sp>
        <p:nvSpPr>
          <p:cNvPr id="34829" name="Oval 12"/>
          <p:cNvSpPr>
            <a:spLocks noChangeArrowheads="1"/>
          </p:cNvSpPr>
          <p:nvPr/>
        </p:nvSpPr>
        <p:spPr bwMode="auto">
          <a:xfrm>
            <a:off x="2203450" y="3190875"/>
            <a:ext cx="390525" cy="858838"/>
          </a:xfrm>
          <a:prstGeom prst="ellipse">
            <a:avLst/>
          </a:prstGeom>
          <a:solidFill>
            <a:srgbClr val="FF0000">
              <a:alpha val="14902"/>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34830" name="Oval 13"/>
          <p:cNvSpPr>
            <a:spLocks noChangeArrowheads="1"/>
          </p:cNvSpPr>
          <p:nvPr/>
        </p:nvSpPr>
        <p:spPr bwMode="auto">
          <a:xfrm>
            <a:off x="4505325" y="5840413"/>
            <a:ext cx="542925" cy="358775"/>
          </a:xfrm>
          <a:prstGeom prst="ellipse">
            <a:avLst/>
          </a:prstGeom>
          <a:solidFill>
            <a:srgbClr val="FF0000">
              <a:alpha val="10980"/>
            </a:srgbClr>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latin typeface="Verdana" charset="0"/>
                <a:ea typeface="ＭＳ Ｐゴシック" charset="0"/>
                <a:cs typeface="ＭＳ Ｐゴシック" charset="0"/>
              </a:rPr>
              <a:t>Depth-Duration-Frequency Tools</a:t>
            </a:r>
            <a:endParaRPr lang="en-US" dirty="0">
              <a:latin typeface="Verdana" charset="0"/>
              <a:ea typeface="ＭＳ Ｐゴシック" charset="0"/>
              <a:cs typeface="ＭＳ Ｐゴシック" charset="0"/>
            </a:endParaRPr>
          </a:p>
        </p:txBody>
      </p:sp>
      <p:sp>
        <p:nvSpPr>
          <p:cNvPr id="43011" name="Content Placeholder 2"/>
          <p:cNvSpPr>
            <a:spLocks noGrp="1"/>
          </p:cNvSpPr>
          <p:nvPr>
            <p:ph idx="1"/>
          </p:nvPr>
        </p:nvSpPr>
        <p:spPr/>
        <p:txBody>
          <a:bodyPr/>
          <a:lstStyle/>
          <a:p>
            <a:r>
              <a:rPr lang="en-US" sz="2400" dirty="0">
                <a:latin typeface="Verdana" charset="0"/>
                <a:ea typeface="ＭＳ Ｐゴシック" charset="0"/>
                <a:cs typeface="ＭＳ Ｐゴシック" charset="0"/>
              </a:rPr>
              <a:t>DDF </a:t>
            </a:r>
            <a:r>
              <a:rPr lang="en-US" sz="2400" dirty="0" smtClean="0">
                <a:latin typeface="Verdana" charset="0"/>
                <a:ea typeface="ＭＳ Ｐゴシック" charset="0"/>
                <a:cs typeface="ＭＳ Ｐゴシック" charset="0"/>
              </a:rPr>
              <a:t>estimates </a:t>
            </a:r>
            <a:r>
              <a:rPr lang="en-US" sz="2400" dirty="0">
                <a:latin typeface="Verdana" charset="0"/>
                <a:ea typeface="ＭＳ Ｐゴシック" charset="0"/>
                <a:cs typeface="ＭＳ Ｐゴシック" charset="0"/>
              </a:rPr>
              <a:t>for a location can be constructed from maps of depth for a given duration and AEP.</a:t>
            </a:r>
          </a:p>
          <a:p>
            <a:pPr algn="just"/>
            <a:r>
              <a:rPr lang="en-US" sz="2400" dirty="0">
                <a:latin typeface="Verdana" charset="0"/>
                <a:ea typeface="ＭＳ Ｐゴシック" charset="0"/>
                <a:cs typeface="ＭＳ Ｐゴシック" charset="0"/>
              </a:rPr>
              <a:t>Such maps are available from:</a:t>
            </a:r>
          </a:p>
          <a:p>
            <a:pPr lvl="1" algn="just"/>
            <a:r>
              <a:rPr lang="en-US" sz="2400" dirty="0">
                <a:latin typeface="Verdana" charset="0"/>
                <a:ea typeface="ＭＳ Ｐゴシック" charset="0"/>
              </a:rPr>
              <a:t>NWS TP40 (online)</a:t>
            </a:r>
          </a:p>
          <a:p>
            <a:pPr lvl="1" algn="just"/>
            <a:r>
              <a:rPr lang="en-US" sz="2400" dirty="0">
                <a:latin typeface="Verdana" charset="0"/>
                <a:ea typeface="ＭＳ Ｐゴシック" charset="0"/>
              </a:rPr>
              <a:t>NWS HY35 (online)</a:t>
            </a:r>
          </a:p>
          <a:p>
            <a:pPr lvl="1" algn="just"/>
            <a:r>
              <a:rPr lang="en-US" sz="2400" dirty="0">
                <a:latin typeface="Verdana" charset="0"/>
                <a:ea typeface="ＭＳ Ｐゴシック" charset="0"/>
              </a:rPr>
              <a:t>Texas DDF Atlas (online)</a:t>
            </a:r>
          </a:p>
        </p:txBody>
      </p:sp>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413" y="2212975"/>
            <a:ext cx="289718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650875" y="1176338"/>
            <a:ext cx="5086350" cy="4505325"/>
          </a:xfrm>
        </p:spPr>
        <p:txBody>
          <a:bodyPr/>
          <a:lstStyle/>
          <a:p>
            <a:pPr algn="just">
              <a:buFontTx/>
              <a:buNone/>
            </a:pPr>
            <a:r>
              <a:rPr lang="en-US" sz="1600">
                <a:latin typeface="Verdana" charset="0"/>
                <a:ea typeface="ＭＳ Ｐゴシック" charset="0"/>
                <a:cs typeface="ＭＳ Ｐゴシック" charset="0"/>
              </a:rPr>
              <a:t>					</a:t>
            </a:r>
          </a:p>
          <a:p>
            <a:pPr algn="just">
              <a:buFontTx/>
              <a:buNone/>
            </a:pPr>
            <a:r>
              <a:rPr lang="en-US" sz="1600">
                <a:latin typeface="Verdana" charset="0"/>
                <a:ea typeface="ＭＳ Ｐゴシック" charset="0"/>
                <a:cs typeface="ＭＳ Ｐゴシック" charset="0"/>
              </a:rPr>
              <a:t>					</a:t>
            </a:r>
          </a:p>
          <a:p>
            <a:pPr algn="just">
              <a:buFontTx/>
              <a:buNone/>
            </a:pPr>
            <a:endParaRPr lang="en-US" sz="1600">
              <a:latin typeface="Verdana" charset="0"/>
              <a:ea typeface="ＭＳ Ｐゴシック" charset="0"/>
              <a:cs typeface="ＭＳ Ｐゴシック" charset="0"/>
            </a:endParaRPr>
          </a:p>
          <a:p>
            <a:pPr algn="just">
              <a:buFontTx/>
              <a:buNone/>
            </a:pPr>
            <a:endParaRPr lang="en-US" sz="1600">
              <a:latin typeface="Verdana" charset="0"/>
              <a:ea typeface="ＭＳ Ｐゴシック" charset="0"/>
              <a:cs typeface="ＭＳ Ｐゴシック" charset="0"/>
            </a:endParaRPr>
          </a:p>
          <a:p>
            <a:pPr algn="just">
              <a:buFontTx/>
              <a:buNone/>
            </a:pPr>
            <a:r>
              <a:rPr lang="en-US" sz="1600">
                <a:latin typeface="Verdana" charset="0"/>
                <a:ea typeface="ＭＳ Ｐゴシック" charset="0"/>
                <a:cs typeface="ＭＳ Ｐゴシック" charset="0"/>
              </a:rPr>
              <a:t>					</a:t>
            </a:r>
          </a:p>
          <a:p>
            <a:pPr algn="just"/>
            <a:endParaRPr lang="en-US">
              <a:latin typeface="Verdana" charset="0"/>
              <a:ea typeface="ＭＳ Ｐゴシック" charset="0"/>
              <a:cs typeface="ＭＳ Ｐゴシック" charset="0"/>
            </a:endParaRPr>
          </a:p>
        </p:txBody>
      </p:sp>
      <p:pic>
        <p:nvPicPr>
          <p:cNvPr id="440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475" y="341313"/>
            <a:ext cx="7375525" cy="651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Oval 6"/>
          <p:cNvSpPr>
            <a:spLocks noChangeArrowheads="1"/>
          </p:cNvSpPr>
          <p:nvPr/>
        </p:nvSpPr>
        <p:spPr bwMode="auto">
          <a:xfrm>
            <a:off x="7277100" y="4187825"/>
            <a:ext cx="482600" cy="4540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37" name="TextBox 7"/>
          <p:cNvSpPr txBox="1">
            <a:spLocks noChangeArrowheads="1"/>
          </p:cNvSpPr>
          <p:nvPr/>
        </p:nvSpPr>
        <p:spPr bwMode="auto">
          <a:xfrm>
            <a:off x="4038600" y="4886325"/>
            <a:ext cx="34861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a:t>Harris County  </a:t>
            </a:r>
          </a:p>
          <a:p>
            <a:r>
              <a:rPr lang="en-US" sz="1400"/>
              <a:t>3 hour, 5-year (AEP=20%) </a:t>
            </a:r>
            <a:r>
              <a:rPr lang="en-US" sz="1400">
                <a:solidFill>
                  <a:srgbClr val="660066"/>
                </a:solidFill>
              </a:rPr>
              <a:t>depth = 3.6 inches</a:t>
            </a:r>
          </a:p>
        </p:txBody>
      </p:sp>
      <p:cxnSp>
        <p:nvCxnSpPr>
          <p:cNvPr id="44038" name="Straight Arrow Connector 9"/>
          <p:cNvCxnSpPr>
            <a:cxnSpLocks noChangeShapeType="1"/>
            <a:endCxn id="44036" idx="7"/>
          </p:cNvCxnSpPr>
          <p:nvPr/>
        </p:nvCxnSpPr>
        <p:spPr bwMode="auto">
          <a:xfrm rot="5400000">
            <a:off x="7529513" y="3594100"/>
            <a:ext cx="820737" cy="50006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4039" name="TextBox 11"/>
          <p:cNvSpPr txBox="1">
            <a:spLocks noChangeArrowheads="1"/>
          </p:cNvSpPr>
          <p:nvPr/>
        </p:nvSpPr>
        <p:spPr bwMode="auto">
          <a:xfrm>
            <a:off x="7877175" y="3173413"/>
            <a:ext cx="8255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a:t>Location</a:t>
            </a:r>
          </a:p>
        </p:txBody>
      </p:sp>
      <p:sp>
        <p:nvSpPr>
          <p:cNvPr id="44040" name="TextBox 12"/>
          <p:cNvSpPr txBox="1">
            <a:spLocks noChangeArrowheads="1"/>
          </p:cNvSpPr>
          <p:nvPr/>
        </p:nvSpPr>
        <p:spPr bwMode="auto">
          <a:xfrm>
            <a:off x="1878013" y="5722938"/>
            <a:ext cx="19431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a:t>ARI (AEP = 1/5 = 20%)</a:t>
            </a:r>
          </a:p>
        </p:txBody>
      </p:sp>
      <p:sp>
        <p:nvSpPr>
          <p:cNvPr id="44041" name="TextBox 13"/>
          <p:cNvSpPr txBox="1">
            <a:spLocks noChangeArrowheads="1"/>
          </p:cNvSpPr>
          <p:nvPr/>
        </p:nvSpPr>
        <p:spPr bwMode="auto">
          <a:xfrm>
            <a:off x="5959475" y="6143625"/>
            <a:ext cx="14795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a:t>Duration = 3 hour</a:t>
            </a:r>
          </a:p>
        </p:txBody>
      </p:sp>
      <p:sp>
        <p:nvSpPr>
          <p:cNvPr id="44042" name="Oval 14"/>
          <p:cNvSpPr>
            <a:spLocks noChangeArrowheads="1"/>
          </p:cNvSpPr>
          <p:nvPr/>
        </p:nvSpPr>
        <p:spPr bwMode="auto">
          <a:xfrm>
            <a:off x="3846513" y="6402388"/>
            <a:ext cx="482600" cy="45561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44043" name="Straight Arrow Connector 16"/>
          <p:cNvCxnSpPr>
            <a:cxnSpLocks noChangeShapeType="1"/>
            <a:endCxn id="44042" idx="2"/>
          </p:cNvCxnSpPr>
          <p:nvPr/>
        </p:nvCxnSpPr>
        <p:spPr bwMode="auto">
          <a:xfrm>
            <a:off x="3144838" y="6051550"/>
            <a:ext cx="701675" cy="579438"/>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4044" name="Oval 17"/>
          <p:cNvSpPr>
            <a:spLocks noChangeArrowheads="1"/>
          </p:cNvSpPr>
          <p:nvPr/>
        </p:nvSpPr>
        <p:spPr bwMode="auto">
          <a:xfrm>
            <a:off x="4699000" y="6402388"/>
            <a:ext cx="484188" cy="45561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44045" name="Straight Arrow Connector 19"/>
          <p:cNvCxnSpPr>
            <a:cxnSpLocks noChangeShapeType="1"/>
            <a:endCxn id="44044" idx="5"/>
          </p:cNvCxnSpPr>
          <p:nvPr/>
        </p:nvCxnSpPr>
        <p:spPr bwMode="auto">
          <a:xfrm rot="10800000" flipV="1">
            <a:off x="5111750" y="6411913"/>
            <a:ext cx="887413" cy="379412"/>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4046" name="Straight Arrow Connector 21"/>
          <p:cNvCxnSpPr>
            <a:cxnSpLocks noChangeShapeType="1"/>
          </p:cNvCxnSpPr>
          <p:nvPr/>
        </p:nvCxnSpPr>
        <p:spPr bwMode="auto">
          <a:xfrm rot="5400000" flipH="1" flipV="1">
            <a:off x="7099300" y="4803775"/>
            <a:ext cx="473075" cy="219075"/>
          </a:xfrm>
          <a:prstGeom prst="straightConnector1">
            <a:avLst/>
          </a:prstGeom>
          <a:noFill/>
          <a:ln w="38100">
            <a:solidFill>
              <a:srgbClr val="660066"/>
            </a:solidFill>
            <a:round/>
            <a:headEnd/>
            <a:tailEnd type="arrow" w="med" len="med"/>
          </a:ln>
          <a:extLst>
            <a:ext uri="{909E8E84-426E-40dd-AFC4-6F175D3DCCD1}">
              <a14:hiddenFill xmlns:a14="http://schemas.microsoft.com/office/drawing/2010/main">
                <a:noFill/>
              </a14:hiddenFill>
            </a:ext>
          </a:extLst>
        </p:spPr>
      </p:cxnSp>
      <p:sp>
        <p:nvSpPr>
          <p:cNvPr id="44048" name="Rectangle 2"/>
          <p:cNvSpPr>
            <a:spLocks noGrp="1" noChangeArrowheads="1"/>
          </p:cNvSpPr>
          <p:nvPr>
            <p:ph type="title"/>
          </p:nvPr>
        </p:nvSpPr>
        <p:spPr/>
        <p:txBody>
          <a:bodyPr/>
          <a:lstStyle/>
          <a:p>
            <a:r>
              <a:rPr lang="en-US">
                <a:latin typeface="Verdana" charset="0"/>
                <a:ea typeface="ＭＳ Ｐゴシック" charset="0"/>
                <a:cs typeface="ＭＳ Ｐゴシック" charset="0"/>
              </a:rPr>
              <a:t>DDF Data Sources</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4069</TotalTime>
  <Words>2597</Words>
  <Application>Microsoft Macintosh PowerPoint</Application>
  <PresentationFormat>On-screen Show (4:3)</PresentationFormat>
  <Paragraphs>348</Paragraphs>
  <Slides>60</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blank</vt:lpstr>
      <vt:lpstr>Equation</vt:lpstr>
      <vt:lpstr>Basic Hydrology &amp; Hydraulics: DES 601</vt:lpstr>
      <vt:lpstr>Precipitation</vt:lpstr>
      <vt:lpstr>Precipitation</vt:lpstr>
      <vt:lpstr>Precipitation</vt:lpstr>
      <vt:lpstr>Precipitation</vt:lpstr>
      <vt:lpstr>Depth-Duration-Frequency</vt:lpstr>
      <vt:lpstr>Depth-Duration-Frequency (DDF)</vt:lpstr>
      <vt:lpstr>Depth-Duration-Frequency Tools</vt:lpstr>
      <vt:lpstr>DDF Data Sources</vt:lpstr>
      <vt:lpstr>Intensity-Duration-Frequency</vt:lpstr>
      <vt:lpstr>Depth, Intensity, and Duration</vt:lpstr>
      <vt:lpstr>Intensity-Depth Relationship</vt:lpstr>
      <vt:lpstr>Intensity-Duration-Frequency</vt:lpstr>
      <vt:lpstr>Example:  Intensity for Harris County</vt:lpstr>
      <vt:lpstr>Example:  Intensity for Harris County</vt:lpstr>
      <vt:lpstr>Example:  Intensity for Harris County</vt:lpstr>
      <vt:lpstr>Example:  Intensity for Harris County</vt:lpstr>
      <vt:lpstr>Intensity-Duration-Frequency Tools</vt:lpstr>
      <vt:lpstr>Intensity-Duration-Frequency Tools</vt:lpstr>
      <vt:lpstr>EBDLKUP-NEW.xlsx</vt:lpstr>
      <vt:lpstr>EBDLKUP-NEW.xlsx</vt:lpstr>
      <vt:lpstr>Example:  Intensity for Harris County</vt:lpstr>
      <vt:lpstr>Example:  Intensity for Harris County</vt:lpstr>
      <vt:lpstr>Example:  Intensity for Harris County</vt:lpstr>
      <vt:lpstr>Example:  Intensity for Harris County</vt:lpstr>
      <vt:lpstr>Example:  Intensity for Harris County</vt:lpstr>
      <vt:lpstr>Purpose of the Tools</vt:lpstr>
      <vt:lpstr>Comparison of the Tools</vt:lpstr>
      <vt:lpstr>Design Storms</vt:lpstr>
      <vt:lpstr>Rainfall distributions</vt:lpstr>
      <vt:lpstr>Rainfall distributions</vt:lpstr>
      <vt:lpstr>Texas Empirical Hyetographs</vt:lpstr>
      <vt:lpstr>Texas Empirical Hyetographs</vt:lpstr>
      <vt:lpstr>Texas Empirical Hyetographs</vt:lpstr>
      <vt:lpstr>Example: Texas Empirical Hyetographs</vt:lpstr>
      <vt:lpstr>Example: Texas Empirical Hyetographs</vt:lpstr>
      <vt:lpstr>Example: Texas Empirical Hyetographs</vt:lpstr>
      <vt:lpstr>Texas Empirical Hyetographs Tools</vt:lpstr>
      <vt:lpstr>Texas Empirical Hyetographs Tools</vt:lpstr>
      <vt:lpstr>TXHYETO.xlsx</vt:lpstr>
      <vt:lpstr>TXHYETO.xlsx</vt:lpstr>
      <vt:lpstr>Example: Texas Empirical Hyetographs</vt:lpstr>
      <vt:lpstr>Example: Texas Empirical Hyetographs</vt:lpstr>
      <vt:lpstr>Example: Texas Empirical Hyetographs</vt:lpstr>
      <vt:lpstr>Example: Texas Empirical Hyetographs</vt:lpstr>
      <vt:lpstr>Example: Texas Empirical Hyetographs</vt:lpstr>
      <vt:lpstr>Example: Texas Empirical Hyetographs</vt:lpstr>
      <vt:lpstr>Texas Empirical Hyetographs</vt:lpstr>
      <vt:lpstr>Integrated EBDLKUP, TXHYETO and HEC-HMS Example</vt:lpstr>
      <vt:lpstr>Integrated EBDLKUP, TXHYETO and HEC-HMS Example</vt:lpstr>
      <vt:lpstr>Integrated EBDLKUP, TXHYETO and HEC-HMS Example</vt:lpstr>
      <vt:lpstr>Integrated EBDLKUP, TXHYETO and HEC-HMS Example</vt:lpstr>
      <vt:lpstr>Integrated EBDLKUP, TXHYETO and HEC-HMS Example</vt:lpstr>
      <vt:lpstr>Integrated EBDLKUP, TXHYETO and HEC-HMS Example</vt:lpstr>
      <vt:lpstr>Integrated EBDLKUP, TXHYETO and HEC-HMS Example</vt:lpstr>
      <vt:lpstr>Integrated EBDLKUP, TXHYETO and HEC-HMS Example</vt:lpstr>
      <vt:lpstr>Integrated EBDLKUP, TXHYETO and HEC-HMS Example</vt:lpstr>
      <vt:lpstr>Integrated EBDLKUP, TXHYETO and HEC-HMS Example</vt:lpstr>
      <vt:lpstr>Summary</vt:lpstr>
      <vt:lpstr>Summary</vt:lpstr>
    </vt:vector>
  </TitlesOfParts>
  <Company>David Ford Consulting Engineers,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hydraulics</dc:title>
  <dc:creator>David Ford</dc:creator>
  <cp:lastModifiedBy>Theodore Cleveland</cp:lastModifiedBy>
  <cp:revision>246</cp:revision>
  <cp:lastPrinted>2012-10-17T21:33:48Z</cp:lastPrinted>
  <dcterms:created xsi:type="dcterms:W3CDTF">2013-04-28T21:08:28Z</dcterms:created>
  <dcterms:modified xsi:type="dcterms:W3CDTF">2015-07-19T13:37:53Z</dcterms:modified>
</cp:coreProperties>
</file>