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465" r:id="rId2"/>
    <p:sldId id="727" r:id="rId3"/>
    <p:sldId id="735" r:id="rId4"/>
    <p:sldId id="736" r:id="rId5"/>
    <p:sldId id="737" r:id="rId6"/>
    <p:sldId id="738" r:id="rId7"/>
    <p:sldId id="739" r:id="rId8"/>
    <p:sldId id="740" r:id="rId9"/>
    <p:sldId id="741" r:id="rId10"/>
    <p:sldId id="742" r:id="rId11"/>
    <p:sldId id="743" r:id="rId1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DFBFA14-EF8A-425A-9B83-202A761E1D81}">
          <p14:sldIdLst>
            <p14:sldId id="465"/>
            <p14:sldId id="727"/>
            <p14:sldId id="735"/>
            <p14:sldId id="736"/>
            <p14:sldId id="737"/>
            <p14:sldId id="738"/>
            <p14:sldId id="739"/>
            <p14:sldId id="740"/>
            <p14:sldId id="741"/>
            <p14:sldId id="742"/>
            <p14:sldId id="7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A0C"/>
    <a:srgbClr val="000096"/>
    <a:srgbClr val="000039"/>
    <a:srgbClr val="000054"/>
    <a:srgbClr val="FFDD08"/>
    <a:srgbClr val="000074"/>
    <a:srgbClr val="B10C0C"/>
    <a:srgbClr val="35ADFF"/>
    <a:srgbClr val="EBCCCC"/>
    <a:srgbClr val="D7F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9" autoAdjust="0"/>
    <p:restoredTop sz="93277" autoAdjust="0"/>
  </p:normalViewPr>
  <p:slideViewPr>
    <p:cSldViewPr>
      <p:cViewPr varScale="1">
        <p:scale>
          <a:sx n="106" d="100"/>
          <a:sy n="106" d="100"/>
        </p:scale>
        <p:origin x="17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2464" y="-104"/>
      </p:cViewPr>
      <p:guideLst>
        <p:guide orient="horz" pos="2909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8D32-36C6-4B09-BCB3-215C06D7D31C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474EC-94D2-4C30-A981-A59D4948A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3B070B-BDF4-46F4-8151-05E78C69BB0A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0FD1F9-7C04-42FC-9249-3609A85DC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54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xas_Tech_Campus_Entrance.jpg"/>
          <p:cNvPicPr>
            <a:picLocks noChangeAspect="1"/>
          </p:cNvPicPr>
          <p:nvPr userDrawn="1"/>
        </p:nvPicPr>
        <p:blipFill>
          <a:blip r:embed="rId2" cstate="email">
            <a:lum bright="8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s-1.jpg"/>
          <p:cNvPicPr>
            <a:picLocks noChangeAspect="1"/>
          </p:cNvPicPr>
          <p:nvPr userDrawn="1"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081"/>
            <a:ext cx="9144000" cy="49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7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616701"/>
            <a:ext cx="9144000" cy="2413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6167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923926" y="6610758"/>
            <a:ext cx="72961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 dirty="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Department of Computer Science Texas Tech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5486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89949" y="6626226"/>
            <a:ext cx="654051" cy="241300"/>
          </a:xfrm>
        </p:spPr>
        <p:txBody>
          <a:bodyPr/>
          <a:lstStyle>
            <a:lvl1pPr>
              <a:defRPr>
                <a:solidFill>
                  <a:prstClr val="white">
                    <a:lumMod val="95000"/>
                  </a:prstClr>
                </a:solidFill>
              </a:defRPr>
            </a:lvl1pPr>
          </a:lstStyle>
          <a:p>
            <a:pPr>
              <a:defRPr/>
            </a:pPr>
            <a:fld id="{13B18A8D-AB88-4BA3-B436-48639E309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23926" y="38407"/>
            <a:ext cx="7296151" cy="817460"/>
          </a:xfrm>
        </p:spPr>
        <p:txBody>
          <a:bodyPr/>
          <a:lstStyle>
            <a:lvl1pPr>
              <a:defRPr sz="36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5" descr="http://www.orgs.ttu.edu/humanfactorssociety/files/TTU_CoatOfArms_4Crvs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724" y="48471"/>
            <a:ext cx="572419" cy="8174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1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9906" y="1066801"/>
            <a:ext cx="8221695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72201"/>
            <a:ext cx="883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EA15AF2-2A42-4461-B422-F0F9E2946555}" type="datetime1">
              <a:rPr lang="en-US" smtClean="0"/>
              <a:pPr>
                <a:defRPr/>
              </a:pPr>
              <a:t>10/13/2020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553200"/>
            <a:ext cx="121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266D7DE-B6B2-4E56-915E-660969AABB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89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2F2F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51435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744538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2870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1311275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40" y="894270"/>
            <a:ext cx="7913235" cy="2342706"/>
          </a:xfrm>
          <a:effectLst/>
        </p:spPr>
        <p:txBody>
          <a:bodyPr/>
          <a:lstStyle/>
          <a:p>
            <a:pPr algn="l"/>
            <a:r>
              <a:rPr lang="en-US" sz="4400" b="1">
                <a:solidFill>
                  <a:srgbClr val="B30000"/>
                </a:solidFill>
              </a:rPr>
              <a:t>ENGR </a:t>
            </a:r>
            <a:r>
              <a:rPr lang="en-US" sz="4400" b="1" dirty="0">
                <a:solidFill>
                  <a:srgbClr val="B30000"/>
                </a:solidFill>
              </a:rPr>
              <a:t>1330</a:t>
            </a:r>
            <a:br>
              <a:rPr lang="en-US" sz="4400" b="1" dirty="0">
                <a:solidFill>
                  <a:srgbClr val="B30000"/>
                </a:solidFill>
              </a:rPr>
            </a:br>
            <a:r>
              <a:rPr lang="en-US" sz="4400" b="1" dirty="0">
                <a:solidFill>
                  <a:srgbClr val="B30000"/>
                </a:solidFill>
              </a:rPr>
              <a:t>Computational Thinking with Data Science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5C3A2D-DA05-4078-8BAA-8CD82F612D28}"/>
              </a:ext>
            </a:extLst>
          </p:cNvPr>
          <p:cNvSpPr txBox="1"/>
          <p:nvPr/>
        </p:nvSpPr>
        <p:spPr>
          <a:xfrm>
            <a:off x="577880" y="3435212"/>
            <a:ext cx="7488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Confidence Intervals</a:t>
            </a:r>
          </a:p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Bootstrap</a:t>
            </a:r>
          </a:p>
        </p:txBody>
      </p:sp>
    </p:spTree>
    <p:extLst>
      <p:ext uri="{BB962C8B-B14F-4D97-AF65-F5344CB8AC3E}">
        <p14:creationId xmlns:p14="http://schemas.microsoft.com/office/powerpoint/2010/main" val="3235836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320FBC-AB6E-443D-985C-485B00C514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7FD3C1-61A4-4FAB-AF5B-9F0C11399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Example:  Employee Compensation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3B3F6B-582C-49C8-85F5-A7B799F4F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53" y="962102"/>
            <a:ext cx="3028950" cy="1828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F04AA5-0AEA-4656-8006-094C90107363}"/>
              </a:ext>
            </a:extLst>
          </p:cNvPr>
          <p:cNvSpPr txBox="1"/>
          <p:nvPr/>
        </p:nvSpPr>
        <p:spPr>
          <a:xfrm>
            <a:off x="3573469" y="1230171"/>
            <a:ext cx="3456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95% of the medians fall into the range [left, right].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The red dot is also in this range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BF16B2-A7E7-45BD-BA28-3B3FCC8821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799" y="2699305"/>
            <a:ext cx="530542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665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A8529-C1A6-4E37-9C0B-7EB697361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0856E03-EC8E-4BFA-906A-BE7DD311E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Example:  Employee Compensation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11C935-63EB-4A44-9500-A2FAC0BBD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971080"/>
            <a:ext cx="5286375" cy="5486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2926A2-8215-49FA-A82B-2F28E3FA4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182" y="2189481"/>
            <a:ext cx="4999818" cy="4388729"/>
          </a:xfrm>
          <a:prstGeom prst="rect">
            <a:avLst/>
          </a:prstGeom>
          <a:effectLst>
            <a:outerShdw blurRad="50800" dist="50800" dir="5400000" sx="9000" sy="9000" algn="ctr" rotWithShape="0">
              <a:srgbClr val="000000">
                <a:alpha val="43137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C4AE6D8-4969-45A8-AF85-C9BFE6C279E2}"/>
              </a:ext>
            </a:extLst>
          </p:cNvPr>
          <p:cNvSpPr txBox="1"/>
          <p:nvPr/>
        </p:nvSpPr>
        <p:spPr>
          <a:xfrm>
            <a:off x="5378505" y="1431940"/>
            <a:ext cx="384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100 simulations and 92% of them covers the red dot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BA828A-300E-432D-B560-F4CD78983CA8}"/>
              </a:ext>
            </a:extLst>
          </p:cNvPr>
          <p:cNvSpPr txBox="1"/>
          <p:nvPr/>
        </p:nvSpPr>
        <p:spPr>
          <a:xfrm>
            <a:off x="7315923" y="4557060"/>
            <a:ext cx="1826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Most of the simulations contain the red dot</a:t>
            </a:r>
          </a:p>
        </p:txBody>
      </p:sp>
    </p:spTree>
    <p:extLst>
      <p:ext uri="{BB962C8B-B14F-4D97-AF65-F5344CB8AC3E}">
        <p14:creationId xmlns:p14="http://schemas.microsoft.com/office/powerpoint/2010/main" val="284524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E5ACAC-07A0-4205-BD31-C86469145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641" y="1066800"/>
            <a:ext cx="8641124" cy="5486400"/>
          </a:xfrm>
        </p:spPr>
        <p:txBody>
          <a:bodyPr/>
          <a:lstStyle/>
          <a:p>
            <a:r>
              <a:rPr lang="en-US" dirty="0"/>
              <a:t>Concept of percentiles</a:t>
            </a:r>
          </a:p>
          <a:p>
            <a:r>
              <a:rPr lang="en-US" dirty="0"/>
              <a:t>Bootstrap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CC202F-7E01-4310-BB14-7CCEE5BFC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B022447-8EA8-4E02-9BF2-A4928377C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88067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43A2B-DD8A-45A9-A937-BC52B47BF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concept of percentiles</a:t>
            </a:r>
          </a:p>
          <a:p>
            <a:r>
              <a:rPr lang="en-US" dirty="0"/>
              <a:t>Be able to perform bootstrap method in estimating statistic.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630D04-72AD-4A41-B891-5F71FDFE0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800EB55-453E-4851-A98B-1CBD47DA9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334206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B4BFE3-37A9-43D2-90AC-1EA97ECCC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25" y="1066800"/>
            <a:ext cx="8871555" cy="5486400"/>
          </a:xfrm>
        </p:spPr>
        <p:txBody>
          <a:bodyPr/>
          <a:lstStyle/>
          <a:p>
            <a:r>
              <a:rPr lang="en-US" dirty="0"/>
              <a:t>Numerical data can be sorted. Thus the values of a numerical data set have a </a:t>
            </a:r>
            <a:r>
              <a:rPr lang="en-US" i="1" dirty="0">
                <a:highlight>
                  <a:srgbClr val="FFFF00"/>
                </a:highlight>
              </a:rPr>
              <a:t>rank order</a:t>
            </a:r>
            <a:r>
              <a:rPr lang="en-US" dirty="0"/>
              <a:t>. A </a:t>
            </a:r>
            <a:r>
              <a:rPr lang="en-US" dirty="0">
                <a:highlight>
                  <a:srgbClr val="FFFF00"/>
                </a:highlight>
              </a:rPr>
              <a:t>percentile</a:t>
            </a:r>
            <a:r>
              <a:rPr lang="en-US" dirty="0"/>
              <a:t> is the value at a particular rank.</a:t>
            </a:r>
          </a:p>
          <a:p>
            <a:pPr marL="230187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Rank k</a:t>
            </a:r>
            <a:r>
              <a:rPr lang="en-US" b="1" u="sng" baseline="30000" dirty="0"/>
              <a:t>th</a:t>
            </a:r>
            <a:r>
              <a:rPr lang="en-US" b="1" u="sng" dirty="0"/>
              <a:t> percentile:</a:t>
            </a:r>
          </a:p>
          <a:p>
            <a:pPr marL="230187" lvl="1" indent="0">
              <a:buNone/>
            </a:pPr>
            <a:r>
              <a:rPr lang="en-US" dirty="0">
                <a:highlight>
                  <a:srgbClr val="FFFF00"/>
                </a:highlight>
              </a:rPr>
              <a:t>Definition 1</a:t>
            </a:r>
            <a:r>
              <a:rPr lang="en-US" dirty="0"/>
              <a:t>: The smallest value that is greater than k percent of the values.</a:t>
            </a:r>
          </a:p>
          <a:p>
            <a:pPr marL="230187" lvl="1" indent="0">
              <a:buNone/>
            </a:pPr>
            <a:r>
              <a:rPr lang="en-US" dirty="0">
                <a:highlight>
                  <a:srgbClr val="FFFF00"/>
                </a:highlight>
              </a:rPr>
              <a:t>Definition 2</a:t>
            </a:r>
            <a:r>
              <a:rPr lang="en-US" dirty="0"/>
              <a:t>: The smallest value that is greater than or equal to k percent of values.</a:t>
            </a:r>
          </a:p>
          <a:p>
            <a:pPr marL="230187" lvl="1" indent="0">
              <a:buNone/>
            </a:pPr>
            <a:r>
              <a:rPr lang="en-US" dirty="0">
                <a:highlight>
                  <a:srgbClr val="FFFF00"/>
                </a:highlight>
              </a:rPr>
              <a:t>Definition 3</a:t>
            </a:r>
            <a:r>
              <a:rPr lang="en-US" dirty="0"/>
              <a:t>: An interpolated value between the two closest ranks.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8EC1F7-53E9-49D7-96FF-92EF4143D7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274BCC-6088-4EFC-AC3E-B1DE8F5D8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Percentiles</a:t>
            </a:r>
          </a:p>
        </p:txBody>
      </p:sp>
    </p:spTree>
    <p:extLst>
      <p:ext uri="{BB962C8B-B14F-4D97-AF65-F5344CB8AC3E}">
        <p14:creationId xmlns:p14="http://schemas.microsoft.com/office/powerpoint/2010/main" val="243693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9B238B-562A-4BCF-8F6F-64DDCD18D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13" y="950996"/>
            <a:ext cx="8026647" cy="1440480"/>
          </a:xfrm>
        </p:spPr>
        <p:txBody>
          <a:bodyPr/>
          <a:lstStyle/>
          <a:p>
            <a:r>
              <a:rPr lang="en-US" dirty="0"/>
              <a:t>First quantile: 25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  <a:p>
            <a:r>
              <a:rPr lang="en-US" dirty="0"/>
              <a:t>Second quantile: 50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  <a:p>
            <a:r>
              <a:rPr lang="en-US" dirty="0"/>
              <a:t>Third quantile: 75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2518D-031E-4F10-B626-5A0413A7E3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E0107C-BDBE-454A-AF50-8E550A471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F22991-EF9D-4D49-828E-9DB4BB918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60" y="2366026"/>
            <a:ext cx="3494562" cy="1536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872959-E216-4540-9BAF-8D6E6B14F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53" y="4696365"/>
            <a:ext cx="3857625" cy="1714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3B977C-26A1-47CB-940A-EEEF4E9BED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2335" y="2172240"/>
            <a:ext cx="4048125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67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F4CFDE-9004-444F-B3DF-5675B767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066801"/>
            <a:ext cx="8026647" cy="3091894"/>
          </a:xfrm>
        </p:spPr>
        <p:txBody>
          <a:bodyPr/>
          <a:lstStyle/>
          <a:p>
            <a:r>
              <a:rPr lang="en-US" dirty="0"/>
              <a:t>Recall that we can </a:t>
            </a:r>
            <a:r>
              <a:rPr lang="en-US" dirty="0">
                <a:highlight>
                  <a:srgbClr val="FFFF00"/>
                </a:highlight>
              </a:rPr>
              <a:t>use sample to estimate </a:t>
            </a:r>
            <a:r>
              <a:rPr lang="en-US" dirty="0"/>
              <a:t>unknown statistic of a population.</a:t>
            </a:r>
          </a:p>
          <a:p>
            <a:r>
              <a:rPr lang="en-US" dirty="0">
                <a:highlight>
                  <a:srgbClr val="FFFF00"/>
                </a:highlight>
              </a:rPr>
              <a:t>How much could those estimates vary</a:t>
            </a:r>
            <a:r>
              <a:rPr lang="en-US" dirty="0"/>
              <a:t>? =&gt; draw another sample from the population, and compute a new estimate based on the new sample. </a:t>
            </a:r>
          </a:p>
          <a:p>
            <a:r>
              <a:rPr lang="en-US" dirty="0"/>
              <a:t>Unfortunately, we don’t have the resources to go back to the population and draw another sample.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F1F3DC-0180-4512-A7AF-FE8C2B517B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B09A911-6159-4AE5-8997-E3FD9A68D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88877E-51C0-4026-B7E9-0380C9324866}"/>
              </a:ext>
            </a:extLst>
          </p:cNvPr>
          <p:cNvSpPr txBox="1"/>
          <p:nvPr/>
        </p:nvSpPr>
        <p:spPr>
          <a:xfrm>
            <a:off x="693095" y="4469130"/>
            <a:ext cx="7872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Solution:</a:t>
            </a:r>
            <a:r>
              <a:rPr lang="en-US" sz="2400" dirty="0"/>
              <a:t> The </a:t>
            </a:r>
            <a:r>
              <a:rPr lang="en-US" sz="2400" dirty="0">
                <a:highlight>
                  <a:srgbClr val="FFFF00"/>
                </a:highlight>
              </a:rPr>
              <a:t>bootstrap</a:t>
            </a:r>
            <a:r>
              <a:rPr lang="en-US" sz="2400" dirty="0"/>
              <a:t> generates new random samples by a method called </a:t>
            </a:r>
            <a:r>
              <a:rPr lang="en-US" sz="2400" i="1" dirty="0"/>
              <a:t>resampling</a:t>
            </a:r>
            <a:r>
              <a:rPr lang="en-US" sz="2400" dirty="0"/>
              <a:t>: </a:t>
            </a:r>
            <a:r>
              <a:rPr lang="en-US" sz="2400" dirty="0">
                <a:highlight>
                  <a:srgbClr val="FFFF00"/>
                </a:highlight>
              </a:rPr>
              <a:t>the new samples are drawn at random </a:t>
            </a:r>
            <a:r>
              <a:rPr lang="en-US" sz="2400" i="1" dirty="0">
                <a:highlight>
                  <a:srgbClr val="FFFF00"/>
                </a:highlight>
              </a:rPr>
              <a:t>from the original sample</a:t>
            </a:r>
            <a:r>
              <a:rPr lang="en-US" sz="24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0EE026-61BE-4348-8834-1E449B18A453}"/>
              </a:ext>
            </a:extLst>
          </p:cNvPr>
          <p:cNvSpPr txBox="1"/>
          <p:nvPr/>
        </p:nvSpPr>
        <p:spPr>
          <a:xfrm>
            <a:off x="693095" y="6040540"/>
            <a:ext cx="8026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We can estimate the variation of the unknown statistic after resampling</a:t>
            </a:r>
          </a:p>
        </p:txBody>
      </p:sp>
    </p:spTree>
    <p:extLst>
      <p:ext uri="{BB962C8B-B14F-4D97-AF65-F5344CB8AC3E}">
        <p14:creationId xmlns:p14="http://schemas.microsoft.com/office/powerpoint/2010/main" val="3010809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799BDA-4A6C-4273-9601-795A2285F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Step 1: Draw a large random sample from the population.</a:t>
            </a:r>
          </a:p>
          <a:p>
            <a:pPr marL="0" indent="0">
              <a:buNone/>
            </a:pPr>
            <a:r>
              <a:rPr lang="en-US" dirty="0"/>
              <a:t>Step 2: Bootstrap your random sample and get an estimate from the new random sample. </a:t>
            </a:r>
          </a:p>
          <a:p>
            <a:pPr marL="0" indent="0">
              <a:buNone/>
            </a:pPr>
            <a:r>
              <a:rPr lang="en-US" dirty="0"/>
              <a:t>Step 3: Repeat the above step thousands of times, and get thousands of estimates.</a:t>
            </a:r>
          </a:p>
          <a:p>
            <a:pPr marL="0" indent="0">
              <a:buNone/>
            </a:pPr>
            <a:r>
              <a:rPr lang="en-US" dirty="0"/>
              <a:t>Step 4: Pick off the </a:t>
            </a:r>
            <a:r>
              <a:rPr lang="en-US" dirty="0">
                <a:highlight>
                  <a:srgbClr val="FFFF00"/>
                </a:highlight>
              </a:rPr>
              <a:t>"middle 95%" </a:t>
            </a:r>
            <a:r>
              <a:rPr lang="en-US" dirty="0"/>
              <a:t>interval of all the estimates.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366243-F32E-45E2-921F-07CA1ACFA6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90F1A4-A6F8-4B0A-9A05-034929AA8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Method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67F2FF-642D-42FE-9741-3F7B059D78F5}"/>
              </a:ext>
            </a:extLst>
          </p:cNvPr>
          <p:cNvSpPr txBox="1"/>
          <p:nvPr/>
        </p:nvSpPr>
        <p:spPr>
          <a:xfrm>
            <a:off x="808310" y="5421868"/>
            <a:ext cx="6221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Middle 95% is called confidence interval</a:t>
            </a:r>
          </a:p>
        </p:txBody>
      </p:sp>
    </p:spTree>
    <p:extLst>
      <p:ext uri="{BB962C8B-B14F-4D97-AF65-F5344CB8AC3E}">
        <p14:creationId xmlns:p14="http://schemas.microsoft.com/office/powerpoint/2010/main" val="3791937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94FE66E-99CB-4BFB-A428-D4F4C0258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425" y="1390650"/>
            <a:ext cx="4600575" cy="40767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563DD1-85E7-42DD-B329-3F705A0112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59AA45F-FF26-4F8C-AB2B-6131D5C7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Example:  Employee Compensation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1AC380-0409-4C7F-8366-D496F2E2BE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115" y="1289685"/>
            <a:ext cx="4160542" cy="5760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101EB0-AAE7-40D0-ABBA-560E7585D5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990" y="1900627"/>
            <a:ext cx="4131667" cy="6696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5AFBFB-676E-49A5-814E-DC6663090F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075" y="2663190"/>
            <a:ext cx="4352925" cy="2905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712F697-76A4-4C8C-8F8C-F79CEC28E6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764" y="5754210"/>
            <a:ext cx="3943350" cy="7810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98151C9-F225-4B38-A980-33ACFE5C9F91}"/>
              </a:ext>
            </a:extLst>
          </p:cNvPr>
          <p:cNvSpPr txBox="1"/>
          <p:nvPr/>
        </p:nvSpPr>
        <p:spPr>
          <a:xfrm>
            <a:off x="195190" y="873879"/>
            <a:ext cx="2765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Population Data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1F517E-4AB0-47B0-AC92-EE3D5CE9A2F6}"/>
              </a:ext>
            </a:extLst>
          </p:cNvPr>
          <p:cNvSpPr txBox="1"/>
          <p:nvPr/>
        </p:nvSpPr>
        <p:spPr>
          <a:xfrm>
            <a:off x="4579849" y="1008915"/>
            <a:ext cx="2765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One sample</a:t>
            </a:r>
          </a:p>
        </p:txBody>
      </p:sp>
    </p:spTree>
    <p:extLst>
      <p:ext uri="{BB962C8B-B14F-4D97-AF65-F5344CB8AC3E}">
        <p14:creationId xmlns:p14="http://schemas.microsoft.com/office/powerpoint/2010/main" val="3725983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3C5C78C-CA7E-4ADC-81FC-63E7F3F5C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50" y="3273426"/>
            <a:ext cx="4591050" cy="33528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659ECC-A59C-41E2-ADE0-4C640FA18C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511D9A-FC5F-4254-BCE6-3048296F9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Example:  Employee Compensation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408CAC-32AE-4ADA-BBC5-4EE72E992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20" y="894270"/>
            <a:ext cx="5590715" cy="25347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151DD4-55CA-4064-8E56-058EE3B6AC0A}"/>
              </a:ext>
            </a:extLst>
          </p:cNvPr>
          <p:cNvSpPr txBox="1"/>
          <p:nvPr/>
        </p:nvSpPr>
        <p:spPr>
          <a:xfrm>
            <a:off x="2613345" y="1014052"/>
            <a:ext cx="1420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Bootstrap</a:t>
            </a:r>
          </a:p>
        </p:txBody>
      </p:sp>
    </p:spTree>
    <p:extLst>
      <p:ext uri="{BB962C8B-B14F-4D97-AF65-F5344CB8AC3E}">
        <p14:creationId xmlns:p14="http://schemas.microsoft.com/office/powerpoint/2010/main" val="3663084874"/>
      </p:ext>
    </p:extLst>
  </p:cSld>
  <p:clrMapOvr>
    <a:masterClrMapping/>
  </p:clrMapOvr>
</p:sld>
</file>

<file path=ppt/theme/theme1.xml><?xml version="1.0" encoding="utf-8"?>
<a:theme xmlns:a="http://schemas.openxmlformats.org/drawingml/2006/main" name="ONR_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E8EDB"/>
      </a:accent1>
      <a:accent2>
        <a:srgbClr val="C90E0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ONR_Theme</Template>
  <TotalTime>121949</TotalTime>
  <Words>369</Words>
  <Application>Microsoft Office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ONR_Theme</vt:lpstr>
      <vt:lpstr>ENGR 1330 Computational Thinking with Data Science</vt:lpstr>
      <vt:lpstr>Outline</vt:lpstr>
      <vt:lpstr>Objective</vt:lpstr>
      <vt:lpstr>Percentiles</vt:lpstr>
      <vt:lpstr>Quantiles</vt:lpstr>
      <vt:lpstr>Bootstrap</vt:lpstr>
      <vt:lpstr>Bootstrap Method</vt:lpstr>
      <vt:lpstr>Example:  Employee Compensation</vt:lpstr>
      <vt:lpstr>Example:  Employee Compensation</vt:lpstr>
      <vt:lpstr>Example:  Employee Compensation</vt:lpstr>
      <vt:lpstr>Example:  Employee Compensation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Shad Holt</dc:creator>
  <cp:keywords/>
  <dc:description/>
  <cp:lastModifiedBy>Nguyen, Long</cp:lastModifiedBy>
  <cp:revision>1811</cp:revision>
  <cp:lastPrinted>2020-07-23T19:00:31Z</cp:lastPrinted>
  <dcterms:created xsi:type="dcterms:W3CDTF">2010-10-19T21:02:23Z</dcterms:created>
  <dcterms:modified xsi:type="dcterms:W3CDTF">2020-10-13T18:20:16Z</dcterms:modified>
  <cp:category/>
</cp:coreProperties>
</file>