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465" r:id="rId2"/>
    <p:sldId id="684" r:id="rId3"/>
    <p:sldId id="723" r:id="rId4"/>
    <p:sldId id="724" r:id="rId5"/>
    <p:sldId id="725" r:id="rId6"/>
    <p:sldId id="726" r:id="rId7"/>
    <p:sldId id="727" r:id="rId8"/>
    <p:sldId id="728" r:id="rId9"/>
    <p:sldId id="729" r:id="rId10"/>
    <p:sldId id="730" r:id="rId11"/>
    <p:sldId id="731" r:id="rId12"/>
    <p:sldId id="732" r:id="rId1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DFBFA14-EF8A-425A-9B83-202A761E1D81}">
          <p14:sldIdLst>
            <p14:sldId id="465"/>
            <p14:sldId id="684"/>
            <p14:sldId id="723"/>
            <p14:sldId id="724"/>
            <p14:sldId id="725"/>
            <p14:sldId id="726"/>
            <p14:sldId id="727"/>
            <p14:sldId id="728"/>
            <p14:sldId id="729"/>
            <p14:sldId id="730"/>
            <p14:sldId id="731"/>
            <p14:sldId id="73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0A0C"/>
    <a:srgbClr val="000096"/>
    <a:srgbClr val="000039"/>
    <a:srgbClr val="000054"/>
    <a:srgbClr val="FFDD08"/>
    <a:srgbClr val="000074"/>
    <a:srgbClr val="B10C0C"/>
    <a:srgbClr val="35ADFF"/>
    <a:srgbClr val="EBCCCC"/>
    <a:srgbClr val="D7F1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44748E-6D4F-37C2-79F1-FCB7DCED601F}" v="2" dt="2020-08-17T21:29:17.0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9" autoAdjust="0"/>
    <p:restoredTop sz="93277" autoAdjust="0"/>
  </p:normalViewPr>
  <p:slideViewPr>
    <p:cSldViewPr>
      <p:cViewPr varScale="1">
        <p:scale>
          <a:sx n="106" d="100"/>
          <a:sy n="106" d="100"/>
        </p:scale>
        <p:origin x="17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2464" y="-104"/>
      </p:cViewPr>
      <p:guideLst>
        <p:guide orient="horz" pos="2909"/>
        <p:guide pos="2208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ndaravadiveludevarajan, D" userId="S::d.sundaravadiveludevarajan@ttu.edu::cb9885ab-edf5-491f-beb8-2c10ea084b22" providerId="AD" clId="Web-{FA44748E-6D4F-37C2-79F1-FCB7DCED601F}"/>
    <pc:docChg chg="modSld">
      <pc:chgData name="Sundaravadiveludevarajan, D" userId="S::d.sundaravadiveludevarajan@ttu.edu::cb9885ab-edf5-491f-beb8-2c10ea084b22" providerId="AD" clId="Web-{FA44748E-6D4F-37C2-79F1-FCB7DCED601F}" dt="2020-08-17T21:29:17.073" v="1" actId="20577"/>
      <pc:docMkLst>
        <pc:docMk/>
      </pc:docMkLst>
      <pc:sldChg chg="modSp">
        <pc:chgData name="Sundaravadiveludevarajan, D" userId="S::d.sundaravadiveludevarajan@ttu.edu::cb9885ab-edf5-491f-beb8-2c10ea084b22" providerId="AD" clId="Web-{FA44748E-6D4F-37C2-79F1-FCB7DCED601F}" dt="2020-08-17T21:29:17.073" v="1" actId="20577"/>
        <pc:sldMkLst>
          <pc:docMk/>
          <pc:sldMk cId="1890530289" sldId="729"/>
        </pc:sldMkLst>
        <pc:spChg chg="mod">
          <ac:chgData name="Sundaravadiveludevarajan, D" userId="S::d.sundaravadiveludevarajan@ttu.edu::cb9885ab-edf5-491f-beb8-2c10ea084b22" providerId="AD" clId="Web-{FA44748E-6D4F-37C2-79F1-FCB7DCED601F}" dt="2020-08-17T21:29:17.073" v="1" actId="20577"/>
          <ac:spMkLst>
            <pc:docMk/>
            <pc:sldMk cId="1890530289" sldId="729"/>
            <ac:spMk id="2" creationId="{D9B0F601-6F4A-4A17-B5F7-01DF37A58518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 of cartons</a:t>
            </a:r>
          </a:p>
        </c:rich>
      </c:tx>
      <c:layout>
        <c:manualLayout>
          <c:xMode val="edge"/>
          <c:yMode val="edge"/>
          <c:x val="0.30977464346483025"/>
          <c:y val="4.8002822213169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Flavor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Chocolate</c:v>
                </c:pt>
                <c:pt idx="1">
                  <c:v>Strawberry</c:v>
                </c:pt>
                <c:pt idx="2">
                  <c:v>Vanilla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BC-4761-A9CE-08BC52BD43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20641936"/>
        <c:axId val="1868639968"/>
      </c:barChart>
      <c:catAx>
        <c:axId val="162064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8639968"/>
        <c:crosses val="autoZero"/>
        <c:auto val="1"/>
        <c:lblAlgn val="ctr"/>
        <c:lblOffset val="100"/>
        <c:noMultiLvlLbl val="0"/>
      </c:catAx>
      <c:valAx>
        <c:axId val="1868639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2064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2472982283464566"/>
          <c:y val="0.83908051287004815"/>
          <c:w val="0.13909475497621684"/>
          <c:h val="0.109147414441163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A8D32-36C6-4B09-BCB3-215C06D7D31C}" type="datetimeFigureOut">
              <a:rPr lang="en-US" smtClean="0"/>
              <a:pPr/>
              <a:t>8/17/2020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3169"/>
            <a:ext cx="3037840" cy="461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474EC-94D2-4C30-A981-A59D4948AB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68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03B070B-BDF4-46F4-8151-05E78C69BB0A}" type="datetimeFigureOut">
              <a:rPr lang="en-US"/>
              <a:pPr>
                <a:defRPr/>
              </a:pPr>
              <a:t>8/17/2020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0FD1F9-7C04-42FC-9249-3609A85DC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54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6975" y="692150"/>
            <a:ext cx="4616450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F0FD1F9-7C04-42FC-9249-3609A85DCB8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1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microsoft.com/office/2007/relationships/hdphoto" Target="../media/hdphoto1.wdp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exas_Tech_Campus_Entrance.jpg"/>
          <p:cNvPicPr>
            <a:picLocks noChangeAspect="1"/>
          </p:cNvPicPr>
          <p:nvPr userDrawn="1"/>
        </p:nvPicPr>
        <p:blipFill>
          <a:blip r:embed="rId2" cstate="email">
            <a:lum bright="8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9144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62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57887"/>
            <a:ext cx="9144000" cy="90011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5938836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916781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600200"/>
          </a:xfrm>
        </p:spPr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>
            <a:noAutofit/>
          </a:bodyPr>
          <a:lstStyle>
            <a:lvl1pPr marL="0" indent="0" algn="ctr">
              <a:buNone/>
              <a:defRPr lang="en-US" sz="900" baseline="0" smtClean="0"/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4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7" descr="TTU 2 Title Page_logo"/>
          <p:cNvPicPr>
            <a:picLocks noChangeAspect="1" noChangeArrowheads="1"/>
          </p:cNvPicPr>
          <p:nvPr userDrawn="1"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296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0758" y="87765"/>
            <a:ext cx="622337" cy="7357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images-1.jpg"/>
          <p:cNvPicPr>
            <a:picLocks noChangeAspect="1"/>
          </p:cNvPicPr>
          <p:nvPr userDrawn="1"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1081"/>
            <a:ext cx="9144000" cy="491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87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616701"/>
            <a:ext cx="9144000" cy="2413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6167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923926" y="6610758"/>
            <a:ext cx="729615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200" dirty="0">
                <a:solidFill>
                  <a:srgbClr val="F2F2F2"/>
                </a:solidFill>
                <a:latin typeface="Times New Roman" pitchFamily="18" charset="0"/>
                <a:cs typeface="Times New Roman" pitchFamily="18" charset="0"/>
              </a:rPr>
              <a:t>Department of Computer Science Texas Tech University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95" y="1066800"/>
            <a:ext cx="8026647" cy="5486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489949" y="6626226"/>
            <a:ext cx="654051" cy="241300"/>
          </a:xfrm>
        </p:spPr>
        <p:txBody>
          <a:bodyPr/>
          <a:lstStyle>
            <a:lvl1pPr>
              <a:defRPr>
                <a:solidFill>
                  <a:prstClr val="white">
                    <a:lumMod val="95000"/>
                  </a:prstClr>
                </a:solidFill>
              </a:defRPr>
            </a:lvl1pPr>
          </a:lstStyle>
          <a:p>
            <a:pPr>
              <a:defRPr/>
            </a:pPr>
            <a:fld id="{13B18A8D-AB88-4BA3-B436-48639E309B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0" y="914400"/>
            <a:ext cx="9144000" cy="0"/>
          </a:xfrm>
          <a:prstGeom prst="line">
            <a:avLst/>
          </a:prstGeom>
          <a:ln w="381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923926" y="38407"/>
            <a:ext cx="7296151" cy="817460"/>
          </a:xfrm>
        </p:spPr>
        <p:txBody>
          <a:bodyPr/>
          <a:lstStyle>
            <a:lvl1pPr>
              <a:defRPr sz="3600"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9" name="Picture 5" descr="http://www.orgs.ttu.edu/humanfactorssociety/files/TTU_CoatOfArms_4Crvs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724" y="48471"/>
            <a:ext cx="572419" cy="8174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Documents and Settings\Shad\Desktop\PNG - transparent background\TTU_DblT_c4C.png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74095" y="87765"/>
            <a:ext cx="594288" cy="691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910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0" y="0"/>
            <a:ext cx="7620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9906" y="1066801"/>
            <a:ext cx="8221695" cy="505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172201"/>
            <a:ext cx="8839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59595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53200"/>
            <a:ext cx="914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EA15AF2-2A42-4461-B422-F0F9E2946555}" type="datetime1">
              <a:rPr lang="en-US" smtClean="0"/>
              <a:pPr>
                <a:defRPr/>
              </a:pPr>
              <a:t>8/17/2020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553200"/>
            <a:ext cx="1219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1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266D7DE-B6B2-4E56-915E-660969AABB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0" r:id="rId2"/>
    <p:sldLayoutId id="2147483689" r:id="rId3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F2F2F2"/>
          </a:solidFill>
          <a:latin typeface="Times New Roman" pitchFamily="18" charset="0"/>
          <a:ea typeface="+mj-ea"/>
          <a:cs typeface="Times New Roman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2F2F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51435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744538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028700" indent="-284163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4pPr>
      <a:lvl5pPr marL="1311275" indent="-282575" algn="l" rtl="0" eaLnBrk="0" fontAlgn="base" hangingPunct="0">
        <a:spcBef>
          <a:spcPct val="20000"/>
        </a:spcBef>
        <a:spcAft>
          <a:spcPct val="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en.wikipedia.org/wiki/Frequency_distribution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Variable_(mathematics)" TargetMode="External"/><Relationship Id="rId2" Type="http://schemas.openxmlformats.org/officeDocument/2006/relationships/hyperlink" Target="https://en.wikipedia.org/wiki/Cartesian_coordinate_system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140" y="894270"/>
            <a:ext cx="7913235" cy="2342706"/>
          </a:xfrm>
          <a:effectLst/>
        </p:spPr>
        <p:txBody>
          <a:bodyPr/>
          <a:lstStyle/>
          <a:p>
            <a:pPr algn="l"/>
            <a:r>
              <a:rPr lang="en-US" sz="4400" b="1" dirty="0">
                <a:solidFill>
                  <a:srgbClr val="B30000"/>
                </a:solidFill>
              </a:rPr>
              <a:t>EGR 1330</a:t>
            </a:r>
            <a:br>
              <a:rPr lang="en-US" sz="4400" b="1" dirty="0">
                <a:solidFill>
                  <a:srgbClr val="B30000"/>
                </a:solidFill>
              </a:rPr>
            </a:br>
            <a:r>
              <a:rPr lang="en-US" sz="4400" b="1" dirty="0">
                <a:solidFill>
                  <a:srgbClr val="B30000"/>
                </a:solidFill>
              </a:rPr>
              <a:t>Computational Thinking with Data Science</a:t>
            </a: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65C3A2D-DA05-4078-8BAA-8CD82F612D28}"/>
              </a:ext>
            </a:extLst>
          </p:cNvPr>
          <p:cNvSpPr txBox="1"/>
          <p:nvPr/>
        </p:nvSpPr>
        <p:spPr>
          <a:xfrm>
            <a:off x="577880" y="3435212"/>
            <a:ext cx="74889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Display</a:t>
            </a:r>
          </a:p>
        </p:txBody>
      </p:sp>
    </p:spTree>
    <p:extLst>
      <p:ext uri="{BB962C8B-B14F-4D97-AF65-F5344CB8AC3E}">
        <p14:creationId xmlns:p14="http://schemas.microsoft.com/office/powerpoint/2010/main" val="3235836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CCA520-2133-4F77-A427-A84F1DBD8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err="1">
                <a:highlight>
                  <a:srgbClr val="FFFF00"/>
                </a:highlight>
              </a:rPr>
              <a:t>galton</a:t>
            </a:r>
            <a:r>
              <a:rPr lang="en-US" dirty="0">
                <a:highlight>
                  <a:srgbClr val="FFFF00"/>
                </a:highlight>
              </a:rPr>
              <a:t>-subset </a:t>
            </a:r>
            <a:r>
              <a:rPr lang="en-US" dirty="0"/>
              <a:t>dataset and create a scatter plot using Pandas and Matplotlib.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8A206A-6719-4E2A-A51D-B64D495D81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E81A41A-D9CA-42FA-BEFD-86BEDFE00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example</a:t>
            </a:r>
          </a:p>
        </p:txBody>
      </p:sp>
    </p:spTree>
    <p:extLst>
      <p:ext uri="{BB962C8B-B14F-4D97-AF65-F5344CB8AC3E}">
        <p14:creationId xmlns:p14="http://schemas.microsoft.com/office/powerpoint/2010/main" val="1388331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8B69C10-373E-4500-AE16-583317F2E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665" y="1066800"/>
            <a:ext cx="8257077" cy="548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line chart or line plot or line graph or curve chart is a type of chart which displays information as a series of data points connected by straight line segments.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33B961-8ABD-4CEE-83DC-F5F439A3DD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77F58AD-720F-49D8-8B40-6D09E0416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Chart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3E8CBA-F773-4DDF-8447-CDE863169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3220" y="2545685"/>
            <a:ext cx="5569047" cy="286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3304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CCA520-2133-4F77-A427-A84F1DBD8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>
                <a:highlight>
                  <a:srgbClr val="FFFF00"/>
                </a:highlight>
              </a:rPr>
              <a:t>census </a:t>
            </a:r>
            <a:r>
              <a:rPr lang="en-US" dirty="0"/>
              <a:t>dataset and create a line chart using Pandas and Matplotlib.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8A206A-6719-4E2A-A51D-B64D495D81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E81A41A-D9CA-42FA-BEFD-86BEDFE00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example</a:t>
            </a:r>
          </a:p>
        </p:txBody>
      </p:sp>
    </p:spTree>
    <p:extLst>
      <p:ext uri="{BB962C8B-B14F-4D97-AF65-F5344CB8AC3E}">
        <p14:creationId xmlns:p14="http://schemas.microsoft.com/office/powerpoint/2010/main" val="82376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9077546-A249-42E7-B0A3-61307074484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0AE034-DD58-4DD8-8A53-D0E4F118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6B08A9-BDF3-4393-9C3E-84C2CE3092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Charts: line, bar, histogram, scatter plot.</a:t>
            </a:r>
          </a:p>
          <a:p>
            <a:r>
              <a:rPr lang="en-US" dirty="0"/>
              <a:t>Pandas library </a:t>
            </a:r>
          </a:p>
          <a:p>
            <a:r>
              <a:rPr lang="en-US" dirty="0"/>
              <a:t>Matplotlib library</a:t>
            </a:r>
          </a:p>
        </p:txBody>
      </p:sp>
    </p:spTree>
    <p:extLst>
      <p:ext uri="{BB962C8B-B14F-4D97-AF65-F5344CB8AC3E}">
        <p14:creationId xmlns:p14="http://schemas.microsoft.com/office/powerpoint/2010/main" val="1356227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B814F5-7D09-4B31-BC1C-2806187EBF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able to visualize data with different types of charts using Pandas or Matplotlib.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42C6AB-29BF-449B-8066-0E8B05C25E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25DCB6B-ED59-418A-B86B-C21EC1065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</p:spTree>
    <p:extLst>
      <p:ext uri="{BB962C8B-B14F-4D97-AF65-F5344CB8AC3E}">
        <p14:creationId xmlns:p14="http://schemas.microsoft.com/office/powerpoint/2010/main" val="1306301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EA255F-AD92-46B8-A43E-5F2FA96AB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25" y="1066800"/>
            <a:ext cx="8564317" cy="5486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Data come in many forms that are not numerical. Data can be pieces of music, or places on a map. They can also be categories into which you can place individuals: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The individuals are cartons of ice-cream, and the variable is the </a:t>
            </a:r>
            <a:r>
              <a:rPr lang="en-US" dirty="0">
                <a:highlight>
                  <a:srgbClr val="FFFF00"/>
                </a:highlight>
              </a:rPr>
              <a:t>flavor</a:t>
            </a:r>
            <a:r>
              <a:rPr lang="en-US" dirty="0"/>
              <a:t> in the carto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The individuals are professional basketball players, and the variable is the </a:t>
            </a:r>
            <a:r>
              <a:rPr lang="en-US" dirty="0">
                <a:highlight>
                  <a:srgbClr val="FFFF00"/>
                </a:highlight>
              </a:rPr>
              <a:t>player's team</a:t>
            </a:r>
            <a:r>
              <a:rPr lang="en-US" dirty="0"/>
              <a:t>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572617-0E9F-448F-9D48-F8BBE8EDB19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2120190-F3DB-4C91-A12A-59C26BA5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Categorical Distributions</a:t>
            </a:r>
          </a:p>
        </p:txBody>
      </p:sp>
    </p:spTree>
    <p:extLst>
      <p:ext uri="{BB962C8B-B14F-4D97-AF65-F5344CB8AC3E}">
        <p14:creationId xmlns:p14="http://schemas.microsoft.com/office/powerpoint/2010/main" val="2817390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B069BD0-38DF-4EEF-B08A-FB4976E98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Used to represent graphical representation for categorical distributions.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The bars are equally spaced and equally wide. The length of each bar is proportional to the frequency of the corresponding category.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C50D23-86ED-44FF-AFF1-3AD1040AF9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4E9C29B-E3FD-4362-AE11-FA7D741DA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Bar charts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64C8E542-96FA-484B-98E5-4FB591B882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5084450"/>
              </p:ext>
            </p:extLst>
          </p:nvPr>
        </p:nvGraphicFramePr>
        <p:xfrm>
          <a:off x="1730030" y="3659430"/>
          <a:ext cx="4713420" cy="2381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69745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CCA520-2133-4F77-A427-A84F1DBD8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Find a simple </a:t>
            </a:r>
            <a:r>
              <a:rPr lang="en-US" dirty="0"/>
              <a:t>categorical dataset and create a bar chart using Pandas and Matplotlib.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8A206A-6719-4E2A-A51D-B64D495D81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E81A41A-D9CA-42FA-BEFD-86BEDFE00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example</a:t>
            </a:r>
          </a:p>
        </p:txBody>
      </p:sp>
    </p:spTree>
    <p:extLst>
      <p:ext uri="{BB962C8B-B14F-4D97-AF65-F5344CB8AC3E}">
        <p14:creationId xmlns:p14="http://schemas.microsoft.com/office/powerpoint/2010/main" val="1088197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B8F3625-80F7-4B3D-AA5E-7A8F33A76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histogram</a:t>
            </a:r>
            <a:r>
              <a:rPr lang="en-US" dirty="0"/>
              <a:t> is an approximate representation of the </a:t>
            </a:r>
            <a:r>
              <a:rPr lang="en-US" dirty="0">
                <a:hlinkClick r:id="rId2" tooltip="Frequency distribution"/>
              </a:rPr>
              <a:t>distribution</a:t>
            </a:r>
            <a:r>
              <a:rPr lang="en-US" dirty="0"/>
              <a:t> of numerical data. </a:t>
            </a:r>
          </a:p>
          <a:p>
            <a:r>
              <a:rPr lang="en-US" dirty="0"/>
              <a:t>Each bar is a contiguous intervals called </a:t>
            </a:r>
            <a:r>
              <a:rPr lang="en-US" i="1" dirty="0"/>
              <a:t>bin.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43687E6-15CC-4042-A088-FF22737F0D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E519A5F-32E6-4BA6-869C-48A46F349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Histogram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5F7976B-D7AF-41EF-A567-34C124917C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7270" y="2545685"/>
            <a:ext cx="4667250" cy="295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921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CCCA520-2133-4F77-A427-A84F1DBD8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>
                <a:highlight>
                  <a:srgbClr val="FFFF00"/>
                </a:highlight>
              </a:rPr>
              <a:t>top-movies </a:t>
            </a:r>
            <a:r>
              <a:rPr lang="en-US" dirty="0"/>
              <a:t>dataset and create a histogram chart using Pandas and Matplotlib.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8A206A-6719-4E2A-A51D-B64D495D81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E81A41A-D9CA-42FA-BEFD-86BEDFE00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Live example</a:t>
            </a:r>
          </a:p>
        </p:txBody>
      </p:sp>
    </p:spTree>
    <p:extLst>
      <p:ext uri="{BB962C8B-B14F-4D97-AF65-F5344CB8AC3E}">
        <p14:creationId xmlns:p14="http://schemas.microsoft.com/office/powerpoint/2010/main" val="3262657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B0F601-6F4A-4A17-B5F7-01DF37A58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3845" indent="-283845"/>
            <a:r>
              <a:rPr lang="en-US" dirty="0"/>
              <a:t>A </a:t>
            </a:r>
            <a:r>
              <a:rPr lang="en-US" b="1" dirty="0"/>
              <a:t>scatter plot</a:t>
            </a:r>
            <a:r>
              <a:rPr lang="en-US" dirty="0"/>
              <a:t> is a type of plot using </a:t>
            </a:r>
            <a:r>
              <a:rPr lang="en-US" dirty="0">
                <a:hlinkClick r:id="rId2" tooltip="Cartesian coordinate system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Cartesian coordinates</a:t>
            </a:r>
            <a:r>
              <a:rPr lang="en-US" dirty="0"/>
              <a:t> to display values for typically two </a:t>
            </a:r>
            <a:r>
              <a:rPr lang="en-US" dirty="0">
                <a:hlinkClick r:id="rId3" tooltip="Variable (mathematics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variables</a:t>
            </a:r>
            <a:r>
              <a:rPr lang="en-US" dirty="0"/>
              <a:t> for a set of data.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85C1761-56AA-41A3-82B4-A61518C81B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B18A8D-AB88-4BA3-B436-48639E309B0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DAA3447-2A95-446E-B256-FE864C864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Scatter Plot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9C9029-36AD-4320-A802-0B0BF9CA9B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57425" y="2392027"/>
            <a:ext cx="4629150" cy="3400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530289"/>
      </p:ext>
    </p:extLst>
  </p:cSld>
  <p:clrMapOvr>
    <a:masterClrMapping/>
  </p:clrMapOvr>
</p:sld>
</file>

<file path=ppt/theme/theme1.xml><?xml version="1.0" encoding="utf-8"?>
<a:theme xmlns:a="http://schemas.openxmlformats.org/drawingml/2006/main" name="ONR_Theme">
  <a:themeElements>
    <a:clrScheme name="Custom 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E8EDB"/>
      </a:accent1>
      <a:accent2>
        <a:srgbClr val="C90E0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ONR_Theme</Template>
  <TotalTime>121100</TotalTime>
  <Words>305</Words>
  <Application>Microsoft Office PowerPoint</Application>
  <PresentationFormat>On-screen Show (4:3)</PresentationFormat>
  <Paragraphs>43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ONR_Theme</vt:lpstr>
      <vt:lpstr>EGR 1330 Computational Thinking with Data Science</vt:lpstr>
      <vt:lpstr>Outline</vt:lpstr>
      <vt:lpstr>Objective</vt:lpstr>
      <vt:lpstr>Categorical Distributions</vt:lpstr>
      <vt:lpstr>Bar charts</vt:lpstr>
      <vt:lpstr>Live example</vt:lpstr>
      <vt:lpstr>Histogram</vt:lpstr>
      <vt:lpstr>Live example</vt:lpstr>
      <vt:lpstr>Scatter Plot</vt:lpstr>
      <vt:lpstr>Live example</vt:lpstr>
      <vt:lpstr>Line Chart</vt:lpstr>
      <vt:lpstr>Live example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Shad Holt</dc:creator>
  <cp:keywords/>
  <dc:description/>
  <cp:lastModifiedBy>Nguyen, Long</cp:lastModifiedBy>
  <cp:revision>1733</cp:revision>
  <cp:lastPrinted>2020-07-23T19:00:31Z</cp:lastPrinted>
  <dcterms:created xsi:type="dcterms:W3CDTF">2010-10-19T21:02:23Z</dcterms:created>
  <dcterms:modified xsi:type="dcterms:W3CDTF">2020-08-17T21:29:21Z</dcterms:modified>
  <cp:category/>
</cp:coreProperties>
</file>