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sldIdLst>
    <p:sldId id="256" r:id="rId2"/>
    <p:sldId id="257" r:id="rId3"/>
    <p:sldId id="273" r:id="rId4"/>
    <p:sldId id="274" r:id="rId5"/>
    <p:sldId id="275" r:id="rId6"/>
    <p:sldId id="258" r:id="rId7"/>
    <p:sldId id="276" r:id="rId8"/>
    <p:sldId id="277" r:id="rId9"/>
    <p:sldId id="278" r:id="rId10"/>
    <p:sldId id="27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40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239A-67FF-4285-81EC-96009CA99A0E}" type="datetimeFigureOut">
              <a:rPr lang="en-US" smtClean="0"/>
              <a:t>1/18/21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D5057-4994-47F2-A3DE-7F66A0D7E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5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0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8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6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5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6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8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9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0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0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8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7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Farhang.forghanparast@ttu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depts.ttu.edu/studentconduct/academicinteg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7B6FEB-DE50-451A-A95D-CA223EFBDE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77" b="452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-234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65A2E-B1C1-4BB1-A659-B41A351C7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682" y="321733"/>
            <a:ext cx="11548533" cy="1831405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ENGR 1330 - Computational Thinking with Data Science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Instructor: Dr. Theodore Cleveland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Teaching Assistant: Farhang forghanparast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3534655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D8181-DA1F-4762-8CFF-B4D41E567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2306963"/>
            <a:ext cx="11545482" cy="3670255"/>
          </a:xfrm>
        </p:spPr>
        <p:txBody>
          <a:bodyPr anchor="b">
            <a:normAutofit/>
          </a:bodyPr>
          <a:lstStyle/>
          <a:p>
            <a:r>
              <a:rPr lang="en-US" sz="9600" i="0" dirty="0">
                <a:solidFill>
                  <a:schemeClr val="bg1"/>
                </a:solidFill>
              </a:rPr>
              <a:t>Introduction to Labs and Setup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CE4163D-D871-46BC-8B5A-BBDC526620B1}"/>
              </a:ext>
            </a:extLst>
          </p:cNvPr>
          <p:cNvSpPr txBox="1">
            <a:spLocks/>
          </p:cNvSpPr>
          <p:nvPr/>
        </p:nvSpPr>
        <p:spPr>
          <a:xfrm>
            <a:off x="10388338" y="6467200"/>
            <a:ext cx="1803662" cy="37876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Spring,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D9E52-0C15-5840-91F7-6D6B8389C1FD}"/>
              </a:ext>
            </a:extLst>
          </p:cNvPr>
          <p:cNvSpPr txBox="1"/>
          <p:nvPr/>
        </p:nvSpPr>
        <p:spPr>
          <a:xfrm>
            <a:off x="650449" y="6004014"/>
            <a:ext cx="11107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Link to this presentation: https://3.137.111.182/engr-1330-webroot/1-Lessons/Lesson01/</a:t>
            </a:r>
            <a:r>
              <a:rPr lang="en-US" sz="1200" b="1" dirty="0" err="1"/>
              <a:t>OriginalPowerpoint</a:t>
            </a:r>
            <a:r>
              <a:rPr lang="en-US" sz="1200" b="1" dirty="0"/>
              <a:t>/ENGR1330-%20LabIntroSlides-2021-1.pdf</a:t>
            </a:r>
          </a:p>
        </p:txBody>
      </p:sp>
    </p:spTree>
    <p:extLst>
      <p:ext uri="{BB962C8B-B14F-4D97-AF65-F5344CB8AC3E}">
        <p14:creationId xmlns:p14="http://schemas.microsoft.com/office/powerpoint/2010/main" val="63302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7CA188-69D2-4F10-B136-082F87FD0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C6A55-1162-4855-A7D9-D0FF4EC8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46505"/>
            <a:ext cx="5938886" cy="6364989"/>
          </a:xfrm>
        </p:spPr>
        <p:txBody>
          <a:bodyPr>
            <a:normAutofit/>
          </a:bodyPr>
          <a:lstStyle/>
          <a:p>
            <a:r>
              <a:rPr lang="en-US" sz="2400" dirty="0"/>
              <a:t>You can contact me via this email: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hlinkClick r:id="rId2"/>
              </a:rPr>
              <a:t>Farhang.forghanparast@ttu.edu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78EE538-2AC1-4B64-BA3F-CF8B900D5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535" y="0"/>
            <a:ext cx="2750417" cy="200790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68EFFED-D285-4D72-97DA-3AD7189531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0660" y="1754627"/>
            <a:ext cx="4876800" cy="4876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2F7781-96F0-4472-8B3B-390498C964D7}"/>
              </a:ext>
            </a:extLst>
          </p:cNvPr>
          <p:cNvSpPr txBox="1"/>
          <p:nvPr/>
        </p:nvSpPr>
        <p:spPr>
          <a:xfrm>
            <a:off x="5858759" y="2419545"/>
            <a:ext cx="6042581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Come to the office-hour meetings (Twice a week) and discuss your questions and concerns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 can talk four time a week so you will have plenty of opportunities to ask your questions.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17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A230F2-A3D2-4CDC-A8A7-9C2E7378F5B3}"/>
              </a:ext>
            </a:extLst>
          </p:cNvPr>
          <p:cNvSpPr/>
          <p:nvPr/>
        </p:nvSpPr>
        <p:spPr>
          <a:xfrm>
            <a:off x="3048" y="0"/>
            <a:ext cx="12181270" cy="7588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7C4DD-5818-43C4-B6E3-0B14E39CC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9" r="-1" b="8799"/>
          <a:stretch/>
        </p:blipFill>
        <p:spPr>
          <a:xfrm>
            <a:off x="3068" y="565608"/>
            <a:ext cx="12188950" cy="65704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F86BFA-9133-4F6B-98BE-1CBB87EB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42605-05B6-4A9F-B2AB-17EC9F2A4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303" y="-688563"/>
            <a:ext cx="9088310" cy="1701570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Thank you for your attention…</a:t>
            </a:r>
          </a:p>
        </p:txBody>
      </p:sp>
    </p:spTree>
    <p:extLst>
      <p:ext uri="{BB962C8B-B14F-4D97-AF65-F5344CB8AC3E}">
        <p14:creationId xmlns:p14="http://schemas.microsoft.com/office/powerpoint/2010/main" val="491493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7AC2B-1225-415C-B58D-930EAB18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I’m Farhang!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2771C-E2ED-4B63-984E-479077AF4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7909"/>
            <a:ext cx="4619621" cy="468512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Full name: </a:t>
            </a:r>
            <a:br>
              <a:rPr lang="fa-IR" sz="2000" dirty="0"/>
            </a:br>
            <a:r>
              <a:rPr lang="en-US" sz="2000" dirty="0"/>
              <a:t>Farhang Forghanparast</a:t>
            </a:r>
          </a:p>
          <a:p>
            <a:r>
              <a:rPr lang="en-US" sz="2000" dirty="0"/>
              <a:t>4</a:t>
            </a:r>
            <a:r>
              <a:rPr lang="en-US" sz="2000" baseline="30000" dirty="0"/>
              <a:t>th</a:t>
            </a:r>
            <a:r>
              <a:rPr lang="en-US" sz="2000" dirty="0"/>
              <a:t> year Ph.D. student in Civil Engineering-Water Resources Management</a:t>
            </a:r>
          </a:p>
          <a:p>
            <a:r>
              <a:rPr lang="en-US" sz="2000" dirty="0"/>
              <a:t>Research: Application of machine learning techniques in sustainable management of water resources </a:t>
            </a:r>
            <a:endParaRPr lang="fa-IR" sz="2000" dirty="0"/>
          </a:p>
          <a:p>
            <a:r>
              <a:rPr lang="en-US" sz="2000" dirty="0"/>
              <a:t>Gaming</a:t>
            </a:r>
            <a:r>
              <a:rPr lang="en-US" sz="2000"/>
              <a:t>, movies, writing </a:t>
            </a:r>
            <a:r>
              <a:rPr lang="en-US" sz="2000" dirty="0"/>
              <a:t>plays, and photography</a:t>
            </a:r>
          </a:p>
          <a:p>
            <a:r>
              <a:rPr lang="en-US" sz="2000" dirty="0"/>
              <a:t>Favorite spots in Lubbock:</a:t>
            </a:r>
            <a:br>
              <a:rPr lang="en-US" sz="2000" dirty="0"/>
            </a:br>
            <a:r>
              <a:rPr lang="en-US" sz="2000" dirty="0"/>
              <a:t>Texas Tech campus, Evie Mae's BBQ</a:t>
            </a:r>
          </a:p>
        </p:txBody>
      </p:sp>
      <p:pic>
        <p:nvPicPr>
          <p:cNvPr id="5" name="Picture 4" descr="A dog sitting in the grass&#10;&#10;Description automatically generated">
            <a:extLst>
              <a:ext uri="{FF2B5EF4-FFF2-40B4-BE49-F238E27FC236}">
                <a16:creationId xmlns:a16="http://schemas.microsoft.com/office/drawing/2014/main" id="{A633F2AD-76A0-45A8-A77B-3FCEF2526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" b="539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22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7CA188-69D2-4F10-B136-082F87FD0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C6A55-1162-4855-A7D9-D0FF4EC8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4167"/>
            <a:ext cx="4614759" cy="4163337"/>
          </a:xfrm>
        </p:spPr>
        <p:txBody>
          <a:bodyPr>
            <a:normAutofit/>
          </a:bodyPr>
          <a:lstStyle/>
          <a:p>
            <a:r>
              <a:rPr lang="en-US" sz="2000" dirty="0"/>
              <a:t>An overview</a:t>
            </a:r>
          </a:p>
          <a:p>
            <a:r>
              <a:rPr lang="en-US" sz="2000" dirty="0"/>
              <a:t>How the labs will work</a:t>
            </a:r>
          </a:p>
          <a:p>
            <a:r>
              <a:rPr lang="en-US" sz="2000" dirty="0"/>
              <a:t>Tips and Warnings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FD55F-F04A-4ECE-AEC4-05AB3343CA74}"/>
              </a:ext>
            </a:extLst>
          </p:cNvPr>
          <p:cNvSpPr txBox="1"/>
          <p:nvPr/>
        </p:nvSpPr>
        <p:spPr>
          <a:xfrm rot="20753466">
            <a:off x="986448" y="886138"/>
            <a:ext cx="5320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Ink Free" panose="03080402000500000000" pitchFamily="66" charset="0"/>
              </a:rPr>
              <a:t>Teach them to pronounce “Farhang”!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1413BA-EE63-4F15-8508-723DE8953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52" y="2686439"/>
            <a:ext cx="7239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6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7CA188-69D2-4F10-B136-082F87FD0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C6A55-1162-4855-A7D9-D0FF4EC8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0423" y="2851347"/>
            <a:ext cx="6228102" cy="724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What have you heard about this course?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75454C-A439-46E7-A6B4-EA1706F224A1}"/>
              </a:ext>
            </a:extLst>
          </p:cNvPr>
          <p:cNvSpPr txBox="1">
            <a:spLocks/>
          </p:cNvSpPr>
          <p:nvPr/>
        </p:nvSpPr>
        <p:spPr>
          <a:xfrm>
            <a:off x="2804347" y="3429000"/>
            <a:ext cx="6580255" cy="7247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C000"/>
                </a:solidFill>
              </a:rPr>
              <a:t>Here are some advice </a:t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from the ones who were here before you!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4F20FE-1748-4B43-8381-16A2B8CE8427}"/>
              </a:ext>
            </a:extLst>
          </p:cNvPr>
          <p:cNvSpPr txBox="1"/>
          <p:nvPr/>
        </p:nvSpPr>
        <p:spPr>
          <a:xfrm>
            <a:off x="395926" y="386499"/>
            <a:ext cx="401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“Do the work, you'll be fine!”</a:t>
            </a:r>
            <a:endParaRPr lang="en-US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47CCE2-4862-4BD3-8165-C6AF7D7FBFA9}"/>
              </a:ext>
            </a:extLst>
          </p:cNvPr>
          <p:cNvSpPr txBox="1"/>
          <p:nvPr/>
        </p:nvSpPr>
        <p:spPr>
          <a:xfrm>
            <a:off x="7684417" y="4718146"/>
            <a:ext cx="401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“Take advantage of all the examples and read up on the outside resources that are recommended.”</a:t>
            </a:r>
            <a:endParaRPr lang="en-US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568E13-FC58-49BD-BF16-BC3E5234A2FA}"/>
              </a:ext>
            </a:extLst>
          </p:cNvPr>
          <p:cNvSpPr txBox="1"/>
          <p:nvPr/>
        </p:nvSpPr>
        <p:spPr>
          <a:xfrm>
            <a:off x="119246" y="5236333"/>
            <a:ext cx="401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“Be disciplined about attending the labs and finishing them early and the class will be straightforward.”</a:t>
            </a:r>
            <a:endParaRPr lang="en-US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8B3B4-261A-40BB-920F-2B61FCC8FE57}"/>
              </a:ext>
            </a:extLst>
          </p:cNvPr>
          <p:cNvSpPr txBox="1"/>
          <p:nvPr/>
        </p:nvSpPr>
        <p:spPr>
          <a:xfrm>
            <a:off x="3564903" y="698337"/>
            <a:ext cx="401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“Really pay attention to the labs and don't be afraid of going to the extra meetings”</a:t>
            </a:r>
            <a:endParaRPr lang="en-US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75DB5-7896-4BD1-B0C0-39A15D09E203}"/>
              </a:ext>
            </a:extLst>
          </p:cNvPr>
          <p:cNvSpPr txBox="1"/>
          <p:nvPr/>
        </p:nvSpPr>
        <p:spPr>
          <a:xfrm>
            <a:off x="4135064" y="5697998"/>
            <a:ext cx="401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“Attend class, and make sure you pay attention. Missing one class can set you back!”</a:t>
            </a:r>
            <a:endParaRPr lang="en-US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7DEFF0-6343-46A0-BB54-A4E710870F94}"/>
              </a:ext>
            </a:extLst>
          </p:cNvPr>
          <p:cNvSpPr txBox="1"/>
          <p:nvPr/>
        </p:nvSpPr>
        <p:spPr>
          <a:xfrm>
            <a:off x="0" y="1865009"/>
            <a:ext cx="401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“Make sure to ask questions if you have any in class!”</a:t>
            </a:r>
            <a:endParaRPr lang="en-US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9E31B9-9C2A-48FE-97B6-3682FB86D2A6}"/>
              </a:ext>
            </a:extLst>
          </p:cNvPr>
          <p:cNvSpPr txBox="1"/>
          <p:nvPr/>
        </p:nvSpPr>
        <p:spPr>
          <a:xfrm>
            <a:off x="8367122" y="993127"/>
            <a:ext cx="401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“Don’t skip class like a lot of my classmates did, if you attend the lectures you can ask questions and wont risk confusion later on.”</a:t>
            </a:r>
            <a:endParaRPr lang="en-US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CA6B1C-0369-41EF-81F3-497A997CBF8A}"/>
              </a:ext>
            </a:extLst>
          </p:cNvPr>
          <p:cNvSpPr txBox="1"/>
          <p:nvPr/>
        </p:nvSpPr>
        <p:spPr>
          <a:xfrm>
            <a:off x="1038519" y="4289543"/>
            <a:ext cx="401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“Use office hours with Farhang and learn how to be patient with coding.”</a:t>
            </a:r>
            <a:endParaRPr lang="en-US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7EFF6A-1945-4B1C-B696-4F840335214E}"/>
              </a:ext>
            </a:extLst>
          </p:cNvPr>
          <p:cNvSpPr txBox="1"/>
          <p:nvPr/>
        </p:nvSpPr>
        <p:spPr>
          <a:xfrm>
            <a:off x="8270128" y="5934670"/>
            <a:ext cx="401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“Really pay attention to the labs and don't be afraid of going to the extra meetings”</a:t>
            </a:r>
            <a:endParaRPr lang="en-US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27EC90-6B45-4268-B45E-6030D2CE5D55}"/>
              </a:ext>
            </a:extLst>
          </p:cNvPr>
          <p:cNvSpPr txBox="1"/>
          <p:nvPr/>
        </p:nvSpPr>
        <p:spPr>
          <a:xfrm>
            <a:off x="4783365" y="2057702"/>
            <a:ext cx="401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“Google is your best friend. Also complete the labs as soon as possible.”</a:t>
            </a:r>
            <a:endParaRPr lang="en-US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267087-4C0E-493A-96D8-0C3E4DA9C82E}"/>
              </a:ext>
            </a:extLst>
          </p:cNvPr>
          <p:cNvSpPr txBox="1"/>
          <p:nvPr/>
        </p:nvSpPr>
        <p:spPr>
          <a:xfrm>
            <a:off x="9305944" y="3252075"/>
            <a:ext cx="278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“Be prepared for statistics and data science.”</a:t>
            </a:r>
            <a:endParaRPr lang="en-US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7CA188-69D2-4F10-B136-082F87FD0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75454C-A439-46E7-A6B4-EA1706F224A1}"/>
              </a:ext>
            </a:extLst>
          </p:cNvPr>
          <p:cNvSpPr txBox="1">
            <a:spLocks/>
          </p:cNvSpPr>
          <p:nvPr/>
        </p:nvSpPr>
        <p:spPr>
          <a:xfrm>
            <a:off x="2804347" y="549605"/>
            <a:ext cx="6580255" cy="7247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C000"/>
                </a:solidFill>
              </a:rPr>
              <a:t>Here are some advise </a:t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from us !</a:t>
            </a:r>
          </a:p>
        </p:txBody>
      </p:sp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2FB38817-A6EA-426D-B57B-00CD450C3D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95" y="525295"/>
            <a:ext cx="5768690" cy="6293797"/>
          </a:xfrm>
          <a:prstGeom prst="rect">
            <a:avLst/>
          </a:prstGeom>
        </p:spPr>
      </p:pic>
      <p:pic>
        <p:nvPicPr>
          <p:cNvPr id="24" name="Picture 23" descr="Shape, circle&#10;&#10;Description automatically generated">
            <a:extLst>
              <a:ext uri="{FF2B5EF4-FFF2-40B4-BE49-F238E27FC236}">
                <a16:creationId xmlns:a16="http://schemas.microsoft.com/office/drawing/2014/main" id="{6E906965-32F0-4617-9FAD-833E970F17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732" y="549605"/>
            <a:ext cx="5776300" cy="575879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3189877-57D7-4DB0-AAFA-C0A7B47C644F}"/>
              </a:ext>
            </a:extLst>
          </p:cNvPr>
          <p:cNvSpPr txBox="1"/>
          <p:nvPr/>
        </p:nvSpPr>
        <p:spPr>
          <a:xfrm>
            <a:off x="7138870" y="1590450"/>
            <a:ext cx="401581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“This is unlikely to be your easiest course. BUT everything you need, will be given to you. </a:t>
            </a:r>
            <a:r>
              <a:rPr lang="en-US" sz="2200" b="1" u="sng" dirty="0">
                <a:solidFill>
                  <a:srgbClr val="FF0000"/>
                </a:solidFill>
                <a:effectLst/>
                <a:latin typeface="Bradley Hand ITC" panose="03070402050302030203" pitchFamily="66" charset="0"/>
              </a:rPr>
              <a:t>Be Active</a:t>
            </a:r>
            <a:r>
              <a:rPr lang="en-US" sz="2200" b="1" u="sng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, </a:t>
            </a:r>
            <a:r>
              <a:rPr lang="en-US" sz="2200" b="1" u="sng" dirty="0">
                <a:solidFill>
                  <a:srgbClr val="FFFF00"/>
                </a:solidFill>
                <a:effectLst/>
                <a:latin typeface="Bradley Hand ITC" panose="03070402050302030203" pitchFamily="66" charset="0"/>
              </a:rPr>
              <a:t>Ask Questions</a:t>
            </a:r>
            <a:r>
              <a:rPr lang="en-US" sz="2200" b="1" u="sng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, and </a:t>
            </a:r>
            <a:r>
              <a:rPr lang="en-US" sz="2200" b="1" u="sng" dirty="0">
                <a:solidFill>
                  <a:schemeClr val="accent5"/>
                </a:solidFill>
                <a:effectLst/>
                <a:latin typeface="Bradley Hand ITC" panose="03070402050302030203" pitchFamily="66" charset="0"/>
              </a:rPr>
              <a:t>Practice</a:t>
            </a:r>
            <a:r>
              <a:rPr lang="en-US" sz="22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! More important than the “A” that you will get, will be the </a:t>
            </a:r>
            <a:r>
              <a:rPr lang="en-US" sz="2400" b="1" u="sng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mindset</a:t>
            </a:r>
            <a:r>
              <a:rPr lang="en-US" sz="22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 that you will take from this.”</a:t>
            </a:r>
            <a:endParaRPr lang="en-US" sz="2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- Farhang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38414B-848C-4A51-BCD7-4EEF7563CAF8}"/>
              </a:ext>
            </a:extLst>
          </p:cNvPr>
          <p:cNvSpPr txBox="1"/>
          <p:nvPr/>
        </p:nvSpPr>
        <p:spPr>
          <a:xfrm>
            <a:off x="791369" y="1298616"/>
            <a:ext cx="44810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“The internet has answers, or </a:t>
            </a:r>
            <a:r>
              <a:rPr lang="en-US" sz="2000" b="1" dirty="0">
                <a:solidFill>
                  <a:srgbClr val="FFFF00"/>
                </a:solidFill>
                <a:effectLst/>
                <a:latin typeface="Bradley Hand ITC" panose="03070402050302030203" pitchFamily="66" charset="0"/>
              </a:rPr>
              <a:t>something close enough to adapt </a:t>
            </a:r>
            <a:r>
              <a:rPr lang="en-US" sz="20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to your problem! “</a:t>
            </a:r>
          </a:p>
          <a:p>
            <a:endParaRPr lang="en-US" sz="2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en-US" sz="20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“A lot of times </a:t>
            </a:r>
            <a:r>
              <a:rPr lang="en-US" sz="2000" b="1" dirty="0">
                <a:solidFill>
                  <a:srgbClr val="FF0000"/>
                </a:solidFill>
                <a:effectLst/>
                <a:latin typeface="Bradley Hand ITC" panose="03070402050302030203" pitchFamily="66" charset="0"/>
              </a:rPr>
              <a:t>you simply have to tinker</a:t>
            </a:r>
            <a:r>
              <a:rPr lang="en-US" sz="20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 to get things done”</a:t>
            </a:r>
          </a:p>
          <a:p>
            <a:endParaRPr lang="en-US" sz="2000" b="1" dirty="0">
              <a:solidFill>
                <a:schemeClr val="bg1"/>
              </a:solidFill>
              <a:effectLst/>
              <a:latin typeface="Bradley Hand ITC" panose="03070402050302030203" pitchFamily="66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“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radley Hand ITC" panose="03070402050302030203" pitchFamily="66" charset="0"/>
              </a:rPr>
              <a:t>get comfortable with error messages</a:t>
            </a:r>
            <a:r>
              <a:rPr lang="en-US" sz="20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, </a:t>
            </a:r>
            <a:r>
              <a:rPr lang="en-US" sz="2000" b="1" u="sng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they are not value judgements</a:t>
            </a:r>
            <a:r>
              <a:rPr lang="en-US" sz="20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!”</a:t>
            </a:r>
            <a:endParaRPr lang="en-US" sz="2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- Dr. Cleveland</a:t>
            </a:r>
          </a:p>
        </p:txBody>
      </p:sp>
    </p:spTree>
    <p:extLst>
      <p:ext uri="{BB962C8B-B14F-4D97-AF65-F5344CB8AC3E}">
        <p14:creationId xmlns:p14="http://schemas.microsoft.com/office/powerpoint/2010/main" val="1341407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7CA188-69D2-4F10-B136-082F87FD0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AB47A-7C2E-44FE-9619-DDBE79F8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Days and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C6A55-1162-4855-A7D9-D0FF4EC8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r>
              <a:rPr lang="en-US" sz="2000" dirty="0"/>
              <a:t>Lab sessions</a:t>
            </a:r>
          </a:p>
          <a:p>
            <a:pPr lvl="1"/>
            <a:r>
              <a:rPr lang="en-US" sz="2000" dirty="0"/>
              <a:t>Tuesdays and Thursdays – </a:t>
            </a:r>
            <a:br>
              <a:rPr lang="en-US" sz="2000" dirty="0"/>
            </a:br>
            <a:r>
              <a:rPr lang="en-US" sz="2000" dirty="0"/>
              <a:t>11:30 am until 12:50 pm</a:t>
            </a:r>
          </a:p>
          <a:p>
            <a:pPr lvl="1"/>
            <a:r>
              <a:rPr lang="en-US" sz="2000" dirty="0"/>
              <a:t>Shortly after Dr. Cleveland’s lectures</a:t>
            </a:r>
          </a:p>
          <a:p>
            <a:r>
              <a:rPr lang="en-US" sz="2000" dirty="0"/>
              <a:t>Office hours (Online)</a:t>
            </a:r>
          </a:p>
          <a:p>
            <a:pPr lvl="1"/>
            <a:r>
              <a:rPr lang="en-US" sz="2000" dirty="0"/>
              <a:t>Mondays: </a:t>
            </a:r>
            <a:br>
              <a:rPr lang="en-US" sz="2000" dirty="0"/>
            </a:br>
            <a:r>
              <a:rPr lang="en-US" sz="2000" dirty="0"/>
              <a:t>9:00 am until 10:00 am</a:t>
            </a:r>
          </a:p>
          <a:p>
            <a:pPr lvl="1"/>
            <a:r>
              <a:rPr lang="en-US" sz="2000" dirty="0"/>
              <a:t>Wednesdays: </a:t>
            </a:r>
            <a:br>
              <a:rPr lang="en-US" sz="2000" dirty="0"/>
            </a:br>
            <a:r>
              <a:rPr lang="en-US" sz="2000" dirty="0"/>
              <a:t>5:00 pm until 6:00 pm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E342AF-A22B-4D86-9A23-5E18B59DC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4" r="10378" b="-3"/>
          <a:stretch/>
        </p:blipFill>
        <p:spPr>
          <a:xfrm>
            <a:off x="6045247" y="1844619"/>
            <a:ext cx="5004044" cy="4257439"/>
          </a:xfrm>
          <a:custGeom>
            <a:avLst/>
            <a:gdLst/>
            <a:ahLst/>
            <a:cxnLst/>
            <a:rect l="l" t="t" r="r" b="b"/>
            <a:pathLst>
              <a:path w="5004044" h="4257439">
                <a:moveTo>
                  <a:pt x="4996703" y="1884419"/>
                </a:moveTo>
                <a:lnTo>
                  <a:pt x="4999558" y="1895448"/>
                </a:lnTo>
                <a:cubicBezTo>
                  <a:pt x="5005407" y="1925309"/>
                  <a:pt x="5005885" y="1948588"/>
                  <a:pt x="4998919" y="1955002"/>
                </a:cubicBezTo>
                <a:lnTo>
                  <a:pt x="4997257" y="1954563"/>
                </a:lnTo>
                <a:lnTo>
                  <a:pt x="4997288" y="1935420"/>
                </a:lnTo>
                <a:cubicBezTo>
                  <a:pt x="4997241" y="1921584"/>
                  <a:pt x="4997129" y="1908567"/>
                  <a:pt x="4996971" y="1897199"/>
                </a:cubicBezTo>
                <a:close/>
                <a:moveTo>
                  <a:pt x="4995619" y="1855413"/>
                </a:moveTo>
                <a:cubicBezTo>
                  <a:pt x="4995887" y="1856868"/>
                  <a:pt x="4996145" y="1861630"/>
                  <a:pt x="4996377" y="1868871"/>
                </a:cubicBezTo>
                <a:lnTo>
                  <a:pt x="4996703" y="1884419"/>
                </a:lnTo>
                <a:lnTo>
                  <a:pt x="4993479" y="1871969"/>
                </a:lnTo>
                <a:lnTo>
                  <a:pt x="4994448" y="1857988"/>
                </a:lnTo>
                <a:cubicBezTo>
                  <a:pt x="4994836" y="1854434"/>
                  <a:pt x="4995221" y="1853309"/>
                  <a:pt x="4995619" y="1855413"/>
                </a:cubicBezTo>
                <a:close/>
                <a:moveTo>
                  <a:pt x="561880" y="1402651"/>
                </a:moveTo>
                <a:cubicBezTo>
                  <a:pt x="561124" y="1404050"/>
                  <a:pt x="560098" y="1405494"/>
                  <a:pt x="559343" y="1406893"/>
                </a:cubicBezTo>
                <a:cubicBezTo>
                  <a:pt x="564992" y="1411590"/>
                  <a:pt x="570885" y="1415610"/>
                  <a:pt x="576521" y="1419992"/>
                </a:cubicBezTo>
                <a:cubicBezTo>
                  <a:pt x="583100" y="1421044"/>
                  <a:pt x="589950" y="1422050"/>
                  <a:pt x="596259" y="1423150"/>
                </a:cubicBezTo>
                <a:cubicBezTo>
                  <a:pt x="584800" y="1416317"/>
                  <a:pt x="573340" y="1409483"/>
                  <a:pt x="561880" y="1402651"/>
                </a:cubicBezTo>
                <a:close/>
                <a:moveTo>
                  <a:pt x="741490" y="927208"/>
                </a:moveTo>
                <a:cubicBezTo>
                  <a:pt x="799034" y="985684"/>
                  <a:pt x="870087" y="1023113"/>
                  <a:pt x="944973" y="1054807"/>
                </a:cubicBezTo>
                <a:cubicBezTo>
                  <a:pt x="945998" y="1053361"/>
                  <a:pt x="946754" y="1051963"/>
                  <a:pt x="947781" y="1050516"/>
                </a:cubicBezTo>
                <a:cubicBezTo>
                  <a:pt x="879021" y="1009518"/>
                  <a:pt x="810249" y="968207"/>
                  <a:pt x="741490" y="927208"/>
                </a:cubicBezTo>
                <a:close/>
                <a:moveTo>
                  <a:pt x="4437179" y="969"/>
                </a:moveTo>
                <a:cubicBezTo>
                  <a:pt x="4443841" y="3904"/>
                  <a:pt x="4445992" y="9534"/>
                  <a:pt x="4444201" y="18389"/>
                </a:cubicBezTo>
                <a:cubicBezTo>
                  <a:pt x="4441695" y="29585"/>
                  <a:pt x="4436433" y="40002"/>
                  <a:pt x="4430319" y="49621"/>
                </a:cubicBezTo>
                <a:cubicBezTo>
                  <a:pt x="4401802" y="94822"/>
                  <a:pt x="4415372" y="106342"/>
                  <a:pt x="4455614" y="105249"/>
                </a:cubicBezTo>
                <a:cubicBezTo>
                  <a:pt x="4491507" y="104290"/>
                  <a:pt x="4527369" y="96378"/>
                  <a:pt x="4563529" y="89046"/>
                </a:cubicBezTo>
                <a:cubicBezTo>
                  <a:pt x="4581331" y="85271"/>
                  <a:pt x="4582237" y="87326"/>
                  <a:pt x="4575967" y="105828"/>
                </a:cubicBezTo>
                <a:cubicBezTo>
                  <a:pt x="4565867" y="136392"/>
                  <a:pt x="4565181" y="164346"/>
                  <a:pt x="4581177" y="187773"/>
                </a:cubicBezTo>
                <a:cubicBezTo>
                  <a:pt x="4584949" y="193117"/>
                  <a:pt x="4587668" y="199279"/>
                  <a:pt x="4586660" y="207364"/>
                </a:cubicBezTo>
                <a:cubicBezTo>
                  <a:pt x="4582114" y="240426"/>
                  <a:pt x="4591735" y="267509"/>
                  <a:pt x="4601641" y="294858"/>
                </a:cubicBezTo>
                <a:cubicBezTo>
                  <a:pt x="4618339" y="340618"/>
                  <a:pt x="4639505" y="382741"/>
                  <a:pt x="4662523" y="423590"/>
                </a:cubicBezTo>
                <a:cubicBezTo>
                  <a:pt x="4678751" y="452354"/>
                  <a:pt x="4689013" y="487863"/>
                  <a:pt x="4724560" y="497719"/>
                </a:cubicBezTo>
                <a:cubicBezTo>
                  <a:pt x="4733099" y="500006"/>
                  <a:pt x="4735915" y="508366"/>
                  <a:pt x="4732841" y="519029"/>
                </a:cubicBezTo>
                <a:cubicBezTo>
                  <a:pt x="4722677" y="554348"/>
                  <a:pt x="4730947" y="581670"/>
                  <a:pt x="4749643" y="604622"/>
                </a:cubicBezTo>
                <a:cubicBezTo>
                  <a:pt x="4756255" y="612626"/>
                  <a:pt x="4753773" y="618125"/>
                  <a:pt x="4744753" y="623512"/>
                </a:cubicBezTo>
                <a:cubicBezTo>
                  <a:pt x="4734394" y="629453"/>
                  <a:pt x="4726335" y="638149"/>
                  <a:pt x="4720006" y="649070"/>
                </a:cubicBezTo>
                <a:cubicBezTo>
                  <a:pt x="4709614" y="666719"/>
                  <a:pt x="4704721" y="685611"/>
                  <a:pt x="4700653" y="704672"/>
                </a:cubicBezTo>
                <a:cubicBezTo>
                  <a:pt x="4694336" y="734569"/>
                  <a:pt x="4686883" y="763401"/>
                  <a:pt x="4662297" y="786401"/>
                </a:cubicBezTo>
                <a:cubicBezTo>
                  <a:pt x="4654979" y="793386"/>
                  <a:pt x="4649109" y="802330"/>
                  <a:pt x="4642954" y="811006"/>
                </a:cubicBezTo>
                <a:cubicBezTo>
                  <a:pt x="4644917" y="818566"/>
                  <a:pt x="4649771" y="823719"/>
                  <a:pt x="4658781" y="824342"/>
                </a:cubicBezTo>
                <a:cubicBezTo>
                  <a:pt x="4716129" y="828453"/>
                  <a:pt x="4713587" y="870017"/>
                  <a:pt x="4713981" y="916441"/>
                </a:cubicBezTo>
                <a:cubicBezTo>
                  <a:pt x="4714583" y="973897"/>
                  <a:pt x="4682235" y="1006173"/>
                  <a:pt x="4642145" y="1035706"/>
                </a:cubicBezTo>
                <a:cubicBezTo>
                  <a:pt x="4628425" y="1045718"/>
                  <a:pt x="4608421" y="1048933"/>
                  <a:pt x="4604059" y="1073741"/>
                </a:cubicBezTo>
                <a:cubicBezTo>
                  <a:pt x="4628007" y="1092285"/>
                  <a:pt x="4655309" y="1069123"/>
                  <a:pt x="4680437" y="1071013"/>
                </a:cubicBezTo>
                <a:cubicBezTo>
                  <a:pt x="4701201" y="1072723"/>
                  <a:pt x="4734847" y="1063938"/>
                  <a:pt x="4708843" y="1110593"/>
                </a:cubicBezTo>
                <a:cubicBezTo>
                  <a:pt x="4701273" y="1124265"/>
                  <a:pt x="4711111" y="1131384"/>
                  <a:pt x="4721433" y="1130828"/>
                </a:cubicBezTo>
                <a:cubicBezTo>
                  <a:pt x="4805036" y="1125241"/>
                  <a:pt x="4770374" y="1216755"/>
                  <a:pt x="4799050" y="1256288"/>
                </a:cubicBezTo>
                <a:cubicBezTo>
                  <a:pt x="4807135" y="1266880"/>
                  <a:pt x="4800233" y="1289605"/>
                  <a:pt x="4788849" y="1296992"/>
                </a:cubicBezTo>
                <a:cubicBezTo>
                  <a:pt x="4716605" y="1344534"/>
                  <a:pt x="4710171" y="1427902"/>
                  <a:pt x="4677593" y="1504814"/>
                </a:cubicBezTo>
                <a:cubicBezTo>
                  <a:pt x="4717444" y="1525929"/>
                  <a:pt x="4764171" y="1523690"/>
                  <a:pt x="4806838" y="1534504"/>
                </a:cubicBezTo>
                <a:cubicBezTo>
                  <a:pt x="4851155" y="1545658"/>
                  <a:pt x="4851771" y="1559782"/>
                  <a:pt x="4818253" y="1621364"/>
                </a:cubicBezTo>
                <a:cubicBezTo>
                  <a:pt x="4912245" y="1616790"/>
                  <a:pt x="4912245" y="1616790"/>
                  <a:pt x="4887405" y="1708784"/>
                </a:cubicBezTo>
                <a:cubicBezTo>
                  <a:pt x="4926883" y="1705769"/>
                  <a:pt x="4965617" y="1779266"/>
                  <a:pt x="4987017" y="1847008"/>
                </a:cubicBezTo>
                <a:lnTo>
                  <a:pt x="4993479" y="1871969"/>
                </a:lnTo>
                <a:lnTo>
                  <a:pt x="4993260" y="1875137"/>
                </a:lnTo>
                <a:cubicBezTo>
                  <a:pt x="4992440" y="1890359"/>
                  <a:pt x="4991543" y="1912093"/>
                  <a:pt x="4990437" y="1933934"/>
                </a:cubicBezTo>
                <a:lnTo>
                  <a:pt x="4989378" y="1952477"/>
                </a:lnTo>
                <a:lnTo>
                  <a:pt x="4982628" y="1950690"/>
                </a:lnTo>
                <a:cubicBezTo>
                  <a:pt x="4977177" y="1945881"/>
                  <a:pt x="4973287" y="1944057"/>
                  <a:pt x="4970479" y="1944168"/>
                </a:cubicBezTo>
                <a:cubicBezTo>
                  <a:pt x="4962059" y="1944498"/>
                  <a:pt x="4963394" y="1962230"/>
                  <a:pt x="4961645" y="1968944"/>
                </a:cubicBezTo>
                <a:cubicBezTo>
                  <a:pt x="4955769" y="1990222"/>
                  <a:pt x="4970405" y="2001239"/>
                  <a:pt x="4980262" y="2014997"/>
                </a:cubicBezTo>
                <a:cubicBezTo>
                  <a:pt x="4983953" y="2020039"/>
                  <a:pt x="4986587" y="1996490"/>
                  <a:pt x="4988607" y="1965973"/>
                </a:cubicBezTo>
                <a:lnTo>
                  <a:pt x="4989378" y="1952477"/>
                </a:lnTo>
                <a:lnTo>
                  <a:pt x="4997257" y="1954563"/>
                </a:lnTo>
                <a:lnTo>
                  <a:pt x="4997217" y="1978557"/>
                </a:lnTo>
                <a:cubicBezTo>
                  <a:pt x="4996813" y="2037141"/>
                  <a:pt x="4995076" y="2095563"/>
                  <a:pt x="4990810" y="2100744"/>
                </a:cubicBezTo>
                <a:cubicBezTo>
                  <a:pt x="4945575" y="2155854"/>
                  <a:pt x="4978545" y="2256304"/>
                  <a:pt x="4889713" y="2285583"/>
                </a:cubicBezTo>
                <a:cubicBezTo>
                  <a:pt x="4849735" y="2298967"/>
                  <a:pt x="4831955" y="2340690"/>
                  <a:pt x="4803440" y="2367231"/>
                </a:cubicBezTo>
                <a:cubicBezTo>
                  <a:pt x="4704002" y="2459108"/>
                  <a:pt x="4639535" y="2566320"/>
                  <a:pt x="4613356" y="2702512"/>
                </a:cubicBezTo>
                <a:cubicBezTo>
                  <a:pt x="4606017" y="2740180"/>
                  <a:pt x="4573792" y="2775282"/>
                  <a:pt x="4553563" y="2810797"/>
                </a:cubicBezTo>
                <a:cubicBezTo>
                  <a:pt x="4565127" y="2832476"/>
                  <a:pt x="4619667" y="2772245"/>
                  <a:pt x="4602347" y="2836976"/>
                </a:cubicBezTo>
                <a:cubicBezTo>
                  <a:pt x="4589232" y="2885784"/>
                  <a:pt x="4551577" y="2921212"/>
                  <a:pt x="4516285" y="2954642"/>
                </a:cubicBezTo>
                <a:cubicBezTo>
                  <a:pt x="4475753" y="2992790"/>
                  <a:pt x="4430641" y="3025740"/>
                  <a:pt x="4414507" y="3086467"/>
                </a:cubicBezTo>
                <a:cubicBezTo>
                  <a:pt x="4410989" y="3099423"/>
                  <a:pt x="3564181" y="4149656"/>
                  <a:pt x="2327617" y="4253752"/>
                </a:cubicBezTo>
                <a:cubicBezTo>
                  <a:pt x="2125545" y="4270760"/>
                  <a:pt x="1322624" y="4224619"/>
                  <a:pt x="1214971" y="4203137"/>
                </a:cubicBezTo>
                <a:cubicBezTo>
                  <a:pt x="1104292" y="4180925"/>
                  <a:pt x="1007789" y="4121736"/>
                  <a:pt x="894535" y="4109150"/>
                </a:cubicBezTo>
                <a:cubicBezTo>
                  <a:pt x="834632" y="4102646"/>
                  <a:pt x="776274" y="4081635"/>
                  <a:pt x="781596" y="3991505"/>
                </a:cubicBezTo>
                <a:cubicBezTo>
                  <a:pt x="783201" y="3965920"/>
                  <a:pt x="766642" y="3948284"/>
                  <a:pt x="742373" y="3959843"/>
                </a:cubicBezTo>
                <a:cubicBezTo>
                  <a:pt x="696510" y="3981854"/>
                  <a:pt x="673849" y="3949166"/>
                  <a:pt x="646723" y="3926438"/>
                </a:cubicBezTo>
                <a:cubicBezTo>
                  <a:pt x="598687" y="3886210"/>
                  <a:pt x="552406" y="3842509"/>
                  <a:pt x="478839" y="3847272"/>
                </a:cubicBezTo>
                <a:cubicBezTo>
                  <a:pt x="491215" y="3806501"/>
                  <a:pt x="515519" y="3808222"/>
                  <a:pt x="537744" y="3812205"/>
                </a:cubicBezTo>
                <a:cubicBezTo>
                  <a:pt x="596474" y="3823029"/>
                  <a:pt x="654233" y="3836554"/>
                  <a:pt x="712950" y="3847065"/>
                </a:cubicBezTo>
                <a:cubicBezTo>
                  <a:pt x="751090" y="3853931"/>
                  <a:pt x="789463" y="3866135"/>
                  <a:pt x="839053" y="3842201"/>
                </a:cubicBezTo>
                <a:cubicBezTo>
                  <a:pt x="792472" y="3772935"/>
                  <a:pt x="718132" y="3772458"/>
                  <a:pt x="657388" y="3759142"/>
                </a:cubicBezTo>
                <a:cubicBezTo>
                  <a:pt x="581525" y="3742486"/>
                  <a:pt x="535038" y="3694078"/>
                  <a:pt x="479902" y="3640872"/>
                </a:cubicBezTo>
                <a:cubicBezTo>
                  <a:pt x="534356" y="3616078"/>
                  <a:pt x="570138" y="3656255"/>
                  <a:pt x="612982" y="3646162"/>
                </a:cubicBezTo>
                <a:cubicBezTo>
                  <a:pt x="615057" y="3637572"/>
                  <a:pt x="618333" y="3625291"/>
                  <a:pt x="617779" y="3625073"/>
                </a:cubicBezTo>
                <a:cubicBezTo>
                  <a:pt x="545776" y="3603308"/>
                  <a:pt x="510266" y="3544423"/>
                  <a:pt x="495792" y="3468542"/>
                </a:cubicBezTo>
                <a:cubicBezTo>
                  <a:pt x="488366" y="3429369"/>
                  <a:pt x="462153" y="3421345"/>
                  <a:pt x="436221" y="3407261"/>
                </a:cubicBezTo>
                <a:cubicBezTo>
                  <a:pt x="345019" y="3357258"/>
                  <a:pt x="249255" y="3315018"/>
                  <a:pt x="172652" y="3237768"/>
                </a:cubicBezTo>
                <a:cubicBezTo>
                  <a:pt x="256919" y="3234912"/>
                  <a:pt x="326749" y="3281731"/>
                  <a:pt x="417805" y="3290959"/>
                </a:cubicBezTo>
                <a:cubicBezTo>
                  <a:pt x="341913" y="3205043"/>
                  <a:pt x="246803" y="3171544"/>
                  <a:pt x="159629" y="3126522"/>
                </a:cubicBezTo>
                <a:cubicBezTo>
                  <a:pt x="119806" y="3106035"/>
                  <a:pt x="82625" y="3077492"/>
                  <a:pt x="35515" y="3070942"/>
                </a:cubicBezTo>
                <a:cubicBezTo>
                  <a:pt x="18803" y="3068516"/>
                  <a:pt x="-9231" y="3062395"/>
                  <a:pt x="3001" y="3030820"/>
                </a:cubicBezTo>
                <a:cubicBezTo>
                  <a:pt x="13293" y="3004651"/>
                  <a:pt x="35761" y="3007959"/>
                  <a:pt x="56337" y="3011602"/>
                </a:cubicBezTo>
                <a:cubicBezTo>
                  <a:pt x="105732" y="3020594"/>
                  <a:pt x="155993" y="3012038"/>
                  <a:pt x="221626" y="3000137"/>
                </a:cubicBezTo>
                <a:cubicBezTo>
                  <a:pt x="163022" y="2929831"/>
                  <a:pt x="63027" y="2971519"/>
                  <a:pt x="12079" y="2895750"/>
                </a:cubicBezTo>
                <a:cubicBezTo>
                  <a:pt x="70612" y="2870868"/>
                  <a:pt x="117312" y="2892988"/>
                  <a:pt x="165389" y="2890511"/>
                </a:cubicBezTo>
                <a:cubicBezTo>
                  <a:pt x="208846" y="2888217"/>
                  <a:pt x="219022" y="2871872"/>
                  <a:pt x="206743" y="2827546"/>
                </a:cubicBezTo>
                <a:cubicBezTo>
                  <a:pt x="187666" y="2758486"/>
                  <a:pt x="209823" y="2717255"/>
                  <a:pt x="273631" y="2725917"/>
                </a:cubicBezTo>
                <a:cubicBezTo>
                  <a:pt x="332792" y="2734135"/>
                  <a:pt x="337558" y="2706094"/>
                  <a:pt x="320364" y="2667696"/>
                </a:cubicBezTo>
                <a:cubicBezTo>
                  <a:pt x="295325" y="2611707"/>
                  <a:pt x="318706" y="2561087"/>
                  <a:pt x="334074" y="2507770"/>
                </a:cubicBezTo>
                <a:cubicBezTo>
                  <a:pt x="357219" y="2426828"/>
                  <a:pt x="344229" y="2391168"/>
                  <a:pt x="284207" y="2344516"/>
                </a:cubicBezTo>
                <a:cubicBezTo>
                  <a:pt x="250406" y="2318539"/>
                  <a:pt x="214378" y="2297698"/>
                  <a:pt x="166166" y="2278376"/>
                </a:cubicBezTo>
                <a:cubicBezTo>
                  <a:pt x="273852" y="2244503"/>
                  <a:pt x="158170" y="2213685"/>
                  <a:pt x="194891" y="2175576"/>
                </a:cubicBezTo>
                <a:cubicBezTo>
                  <a:pt x="270782" y="2149213"/>
                  <a:pt x="337571" y="2238633"/>
                  <a:pt x="440332" y="2191712"/>
                </a:cubicBezTo>
                <a:cubicBezTo>
                  <a:pt x="307946" y="2127472"/>
                  <a:pt x="161307" y="2042341"/>
                  <a:pt x="63051" y="1942979"/>
                </a:cubicBezTo>
                <a:cubicBezTo>
                  <a:pt x="83512" y="1912799"/>
                  <a:pt x="105922" y="1933513"/>
                  <a:pt x="123612" y="1920903"/>
                </a:cubicBezTo>
                <a:cubicBezTo>
                  <a:pt x="122527" y="1914768"/>
                  <a:pt x="123751" y="1905381"/>
                  <a:pt x="120386" y="1903128"/>
                </a:cubicBezTo>
                <a:cubicBezTo>
                  <a:pt x="47933" y="1852346"/>
                  <a:pt x="47054" y="1850919"/>
                  <a:pt x="119318" y="1791355"/>
                </a:cubicBezTo>
                <a:cubicBezTo>
                  <a:pt x="144540" y="1770456"/>
                  <a:pt x="141749" y="1756399"/>
                  <a:pt x="127081" y="1738431"/>
                </a:cubicBezTo>
                <a:cubicBezTo>
                  <a:pt x="116725" y="1725710"/>
                  <a:pt x="104020" y="1715301"/>
                  <a:pt x="108310" y="1682600"/>
                </a:cubicBezTo>
                <a:cubicBezTo>
                  <a:pt x="150870" y="1715887"/>
                  <a:pt x="350796" y="1749545"/>
                  <a:pt x="385468" y="1739315"/>
                </a:cubicBezTo>
                <a:cubicBezTo>
                  <a:pt x="424434" y="1727691"/>
                  <a:pt x="558776" y="1718211"/>
                  <a:pt x="599777" y="1722044"/>
                </a:cubicBezTo>
                <a:cubicBezTo>
                  <a:pt x="597521" y="1720227"/>
                  <a:pt x="595263" y="1718413"/>
                  <a:pt x="593006" y="1716597"/>
                </a:cubicBezTo>
                <a:cubicBezTo>
                  <a:pt x="552484" y="1680103"/>
                  <a:pt x="511421" y="1643705"/>
                  <a:pt x="485736" y="1591625"/>
                </a:cubicBezTo>
                <a:cubicBezTo>
                  <a:pt x="484560" y="1589619"/>
                  <a:pt x="483937" y="1587831"/>
                  <a:pt x="481534" y="1588888"/>
                </a:cubicBezTo>
                <a:cubicBezTo>
                  <a:pt x="460479" y="1599246"/>
                  <a:pt x="462468" y="1582449"/>
                  <a:pt x="461623" y="1569314"/>
                </a:cubicBezTo>
                <a:cubicBezTo>
                  <a:pt x="460764" y="1555866"/>
                  <a:pt x="456786" y="1545815"/>
                  <a:pt x="441172" y="1549836"/>
                </a:cubicBezTo>
                <a:cubicBezTo>
                  <a:pt x="440361" y="1549980"/>
                  <a:pt x="439267" y="1549855"/>
                  <a:pt x="438173" y="1549732"/>
                </a:cubicBezTo>
                <a:cubicBezTo>
                  <a:pt x="430782" y="1548823"/>
                  <a:pt x="406258" y="1517097"/>
                  <a:pt x="409482" y="1509886"/>
                </a:cubicBezTo>
                <a:cubicBezTo>
                  <a:pt x="416686" y="1494065"/>
                  <a:pt x="408267" y="1488277"/>
                  <a:pt x="401143" y="1480995"/>
                </a:cubicBezTo>
                <a:cubicBezTo>
                  <a:pt x="391181" y="1471051"/>
                  <a:pt x="381247" y="1461736"/>
                  <a:pt x="370772" y="1452514"/>
                </a:cubicBezTo>
                <a:cubicBezTo>
                  <a:pt x="360580" y="1443560"/>
                  <a:pt x="350146" y="1435280"/>
                  <a:pt x="339699" y="1426688"/>
                </a:cubicBezTo>
                <a:cubicBezTo>
                  <a:pt x="315473" y="1420526"/>
                  <a:pt x="291032" y="1415669"/>
                  <a:pt x="265593" y="1412885"/>
                </a:cubicBezTo>
                <a:cubicBezTo>
                  <a:pt x="246706" y="1410526"/>
                  <a:pt x="225589" y="1406978"/>
                  <a:pt x="215085" y="1372144"/>
                </a:cubicBezTo>
                <a:cubicBezTo>
                  <a:pt x="234985" y="1372744"/>
                  <a:pt x="254925" y="1374284"/>
                  <a:pt x="274865" y="1375825"/>
                </a:cubicBezTo>
                <a:cubicBezTo>
                  <a:pt x="255700" y="1360864"/>
                  <a:pt x="237075" y="1345807"/>
                  <a:pt x="219220" y="1329666"/>
                </a:cubicBezTo>
                <a:cubicBezTo>
                  <a:pt x="204474" y="1316138"/>
                  <a:pt x="192346" y="1300252"/>
                  <a:pt x="187322" y="1278682"/>
                </a:cubicBezTo>
                <a:cubicBezTo>
                  <a:pt x="185994" y="1273224"/>
                  <a:pt x="184924" y="1267404"/>
                  <a:pt x="189878" y="1262417"/>
                </a:cubicBezTo>
                <a:cubicBezTo>
                  <a:pt x="195346" y="1256708"/>
                  <a:pt x="199833" y="1259711"/>
                  <a:pt x="204036" y="1262449"/>
                </a:cubicBezTo>
                <a:cubicBezTo>
                  <a:pt x="221402" y="1273615"/>
                  <a:pt x="239024" y="1284422"/>
                  <a:pt x="256133" y="1295950"/>
                </a:cubicBezTo>
                <a:cubicBezTo>
                  <a:pt x="278851" y="1311233"/>
                  <a:pt x="301313" y="1326878"/>
                  <a:pt x="323760" y="1342208"/>
                </a:cubicBezTo>
                <a:cubicBezTo>
                  <a:pt x="292061" y="1308268"/>
                  <a:pt x="257298" y="1278982"/>
                  <a:pt x="219957" y="1252997"/>
                </a:cubicBezTo>
                <a:cubicBezTo>
                  <a:pt x="192995" y="1234035"/>
                  <a:pt x="166033" y="1215073"/>
                  <a:pt x="145267" y="1188376"/>
                </a:cubicBezTo>
                <a:cubicBezTo>
                  <a:pt x="134614" y="1175075"/>
                  <a:pt x="129282" y="1158938"/>
                  <a:pt x="127649" y="1140248"/>
                </a:cubicBezTo>
                <a:cubicBezTo>
                  <a:pt x="127430" y="1135227"/>
                  <a:pt x="127724" y="1129482"/>
                  <a:pt x="133301" y="1126283"/>
                </a:cubicBezTo>
                <a:cubicBezTo>
                  <a:pt x="138892" y="1123399"/>
                  <a:pt x="142312" y="1126907"/>
                  <a:pt x="144665" y="1130919"/>
                </a:cubicBezTo>
                <a:cubicBezTo>
                  <a:pt x="147316" y="1135513"/>
                  <a:pt x="150466" y="1139068"/>
                  <a:pt x="154924" y="1141443"/>
                </a:cubicBezTo>
                <a:cubicBezTo>
                  <a:pt x="194007" y="1163643"/>
                  <a:pt x="228472" y="1192350"/>
                  <a:pt x="263706" y="1219972"/>
                </a:cubicBezTo>
                <a:cubicBezTo>
                  <a:pt x="314160" y="1259456"/>
                  <a:pt x="363843" y="1300026"/>
                  <a:pt x="423231" y="1325916"/>
                </a:cubicBezTo>
                <a:cubicBezTo>
                  <a:pt x="445702" y="1335549"/>
                  <a:pt x="468901" y="1343155"/>
                  <a:pt x="486543" y="1341940"/>
                </a:cubicBezTo>
                <a:cubicBezTo>
                  <a:pt x="421673" y="1296460"/>
                  <a:pt x="360475" y="1247802"/>
                  <a:pt x="305459" y="1191095"/>
                </a:cubicBezTo>
                <a:cubicBezTo>
                  <a:pt x="249875" y="1133856"/>
                  <a:pt x="201123" y="1070982"/>
                  <a:pt x="165967" y="995271"/>
                </a:cubicBezTo>
                <a:cubicBezTo>
                  <a:pt x="162356" y="987370"/>
                  <a:pt x="160109" y="979543"/>
                  <a:pt x="148803" y="982487"/>
                </a:cubicBezTo>
                <a:cubicBezTo>
                  <a:pt x="143684" y="983707"/>
                  <a:pt x="141844" y="978971"/>
                  <a:pt x="142975" y="973711"/>
                </a:cubicBezTo>
                <a:cubicBezTo>
                  <a:pt x="150059" y="936405"/>
                  <a:pt x="133120" y="916307"/>
                  <a:pt x="107228" y="903165"/>
                </a:cubicBezTo>
                <a:cubicBezTo>
                  <a:pt x="99148" y="898899"/>
                  <a:pt x="98374" y="893659"/>
                  <a:pt x="103961" y="884449"/>
                </a:cubicBezTo>
                <a:cubicBezTo>
                  <a:pt x="111573" y="871720"/>
                  <a:pt x="110228" y="859623"/>
                  <a:pt x="105398" y="848773"/>
                </a:cubicBezTo>
                <a:cubicBezTo>
                  <a:pt x="102652" y="841984"/>
                  <a:pt x="99109" y="835651"/>
                  <a:pt x="96106" y="829222"/>
                </a:cubicBezTo>
                <a:cubicBezTo>
                  <a:pt x="94023" y="825161"/>
                  <a:pt x="90576" y="821026"/>
                  <a:pt x="95233" y="815459"/>
                </a:cubicBezTo>
                <a:cubicBezTo>
                  <a:pt x="99648" y="810569"/>
                  <a:pt x="104350" y="812269"/>
                  <a:pt x="108754" y="813390"/>
                </a:cubicBezTo>
                <a:cubicBezTo>
                  <a:pt x="129926" y="818192"/>
                  <a:pt x="142781" y="832053"/>
                  <a:pt x="149184" y="854012"/>
                </a:cubicBezTo>
                <a:cubicBezTo>
                  <a:pt x="153977" y="870244"/>
                  <a:pt x="158340" y="870424"/>
                  <a:pt x="169922" y="855094"/>
                </a:cubicBezTo>
                <a:cubicBezTo>
                  <a:pt x="178668" y="843430"/>
                  <a:pt x="186813" y="842941"/>
                  <a:pt x="194734" y="849766"/>
                </a:cubicBezTo>
                <a:cubicBezTo>
                  <a:pt x="198964" y="853131"/>
                  <a:pt x="201642" y="858351"/>
                  <a:pt x="204833" y="862849"/>
                </a:cubicBezTo>
                <a:cubicBezTo>
                  <a:pt x="220829" y="886276"/>
                  <a:pt x="237607" y="908933"/>
                  <a:pt x="262674" y="921903"/>
                </a:cubicBezTo>
                <a:cubicBezTo>
                  <a:pt x="273823" y="927843"/>
                  <a:pt x="285713" y="932069"/>
                  <a:pt x="302202" y="923150"/>
                </a:cubicBezTo>
                <a:cubicBezTo>
                  <a:pt x="291351" y="917791"/>
                  <a:pt x="280774" y="918709"/>
                  <a:pt x="270912" y="917286"/>
                </a:cubicBezTo>
                <a:cubicBezTo>
                  <a:pt x="261049" y="915865"/>
                  <a:pt x="255697" y="911748"/>
                  <a:pt x="262498" y="899162"/>
                </a:cubicBezTo>
                <a:cubicBezTo>
                  <a:pt x="266276" y="892170"/>
                  <a:pt x="265774" y="886883"/>
                  <a:pt x="261759" y="882214"/>
                </a:cubicBezTo>
                <a:cubicBezTo>
                  <a:pt x="248848" y="867099"/>
                  <a:pt x="241864" y="844294"/>
                  <a:pt x="216117" y="846941"/>
                </a:cubicBezTo>
                <a:cubicBezTo>
                  <a:pt x="214767" y="847179"/>
                  <a:pt x="213361" y="846162"/>
                  <a:pt x="211969" y="845458"/>
                </a:cubicBezTo>
                <a:cubicBezTo>
                  <a:pt x="206685" y="842913"/>
                  <a:pt x="200848" y="840147"/>
                  <a:pt x="202383" y="831653"/>
                </a:cubicBezTo>
                <a:cubicBezTo>
                  <a:pt x="204188" y="823111"/>
                  <a:pt x="211130" y="819988"/>
                  <a:pt x="217302" y="817950"/>
                </a:cubicBezTo>
                <a:cubicBezTo>
                  <a:pt x="233145" y="812939"/>
                  <a:pt x="245914" y="818592"/>
                  <a:pt x="258185" y="825283"/>
                </a:cubicBezTo>
                <a:cubicBezTo>
                  <a:pt x="288036" y="841837"/>
                  <a:pt x="313015" y="865260"/>
                  <a:pt x="339019" y="887237"/>
                </a:cubicBezTo>
                <a:cubicBezTo>
                  <a:pt x="378027" y="920202"/>
                  <a:pt x="412674" y="959314"/>
                  <a:pt x="455541" y="987171"/>
                </a:cubicBezTo>
                <a:cubicBezTo>
                  <a:pt x="583008" y="1069675"/>
                  <a:pt x="708694" y="1155025"/>
                  <a:pt x="839737" y="1232154"/>
                </a:cubicBezTo>
                <a:cubicBezTo>
                  <a:pt x="888076" y="1260626"/>
                  <a:pt x="937413" y="1287025"/>
                  <a:pt x="987251" y="1312386"/>
                </a:cubicBezTo>
                <a:cubicBezTo>
                  <a:pt x="987438" y="1310454"/>
                  <a:pt x="987654" y="1309151"/>
                  <a:pt x="987828" y="1306906"/>
                </a:cubicBezTo>
                <a:cubicBezTo>
                  <a:pt x="987759" y="1305338"/>
                  <a:pt x="987677" y="1303454"/>
                  <a:pt x="987609" y="1301885"/>
                </a:cubicBezTo>
                <a:cubicBezTo>
                  <a:pt x="952341" y="1285971"/>
                  <a:pt x="917544" y="1268392"/>
                  <a:pt x="883773" y="1249366"/>
                </a:cubicBezTo>
                <a:cubicBezTo>
                  <a:pt x="800867" y="1202326"/>
                  <a:pt x="724387" y="1146562"/>
                  <a:pt x="658689" y="1075926"/>
                </a:cubicBezTo>
                <a:cubicBezTo>
                  <a:pt x="653269" y="1070242"/>
                  <a:pt x="647527" y="1069673"/>
                  <a:pt x="639221" y="1072721"/>
                </a:cubicBezTo>
                <a:cubicBezTo>
                  <a:pt x="612439" y="1082826"/>
                  <a:pt x="603654" y="1074888"/>
                  <a:pt x="607837" y="1046001"/>
                </a:cubicBezTo>
                <a:cubicBezTo>
                  <a:pt x="608886" y="1038856"/>
                  <a:pt x="608910" y="1033160"/>
                  <a:pt x="604057" y="1028006"/>
                </a:cubicBezTo>
                <a:cubicBezTo>
                  <a:pt x="582361" y="1004953"/>
                  <a:pt x="559626" y="983032"/>
                  <a:pt x="535068" y="963012"/>
                </a:cubicBezTo>
                <a:cubicBezTo>
                  <a:pt x="489628" y="926121"/>
                  <a:pt x="441097" y="893257"/>
                  <a:pt x="398492" y="852702"/>
                </a:cubicBezTo>
                <a:cubicBezTo>
                  <a:pt x="385976" y="840363"/>
                  <a:pt x="376348" y="825616"/>
                  <a:pt x="370407" y="808003"/>
                </a:cubicBezTo>
                <a:cubicBezTo>
                  <a:pt x="368512" y="802013"/>
                  <a:pt x="367360" y="794309"/>
                  <a:pt x="373637" y="788457"/>
                </a:cubicBezTo>
                <a:cubicBezTo>
                  <a:pt x="379645" y="782652"/>
                  <a:pt x="384471" y="787178"/>
                  <a:pt x="388957" y="790181"/>
                </a:cubicBezTo>
                <a:cubicBezTo>
                  <a:pt x="407729" y="802365"/>
                  <a:pt x="426784" y="814815"/>
                  <a:pt x="445569" y="827313"/>
                </a:cubicBezTo>
                <a:cubicBezTo>
                  <a:pt x="464624" y="839764"/>
                  <a:pt x="483437" y="852889"/>
                  <a:pt x="503344" y="866138"/>
                </a:cubicBezTo>
                <a:cubicBezTo>
                  <a:pt x="504379" y="858682"/>
                  <a:pt x="500259" y="857827"/>
                  <a:pt x="497988" y="855698"/>
                </a:cubicBezTo>
                <a:cubicBezTo>
                  <a:pt x="465913" y="825620"/>
                  <a:pt x="431003" y="799206"/>
                  <a:pt x="395068" y="774238"/>
                </a:cubicBezTo>
                <a:cubicBezTo>
                  <a:pt x="367267" y="754791"/>
                  <a:pt x="340223" y="733946"/>
                  <a:pt x="321225" y="704090"/>
                </a:cubicBezTo>
                <a:cubicBezTo>
                  <a:pt x="313910" y="692415"/>
                  <a:pt x="309809" y="679538"/>
                  <a:pt x="310772" y="664187"/>
                </a:cubicBezTo>
                <a:cubicBezTo>
                  <a:pt x="311107" y="659384"/>
                  <a:pt x="311442" y="654580"/>
                  <a:pt x="316776" y="652057"/>
                </a:cubicBezTo>
                <a:cubicBezTo>
                  <a:pt x="321044" y="650039"/>
                  <a:pt x="323869" y="652386"/>
                  <a:pt x="326167" y="655144"/>
                </a:cubicBezTo>
                <a:cubicBezTo>
                  <a:pt x="330196" y="660125"/>
                  <a:pt x="334224" y="665107"/>
                  <a:pt x="339819" y="668549"/>
                </a:cubicBezTo>
                <a:cubicBezTo>
                  <a:pt x="373388" y="689190"/>
                  <a:pt x="404905" y="712724"/>
                  <a:pt x="435653" y="737342"/>
                </a:cubicBezTo>
                <a:cubicBezTo>
                  <a:pt x="486133" y="777455"/>
                  <a:pt x="536115" y="818606"/>
                  <a:pt x="594518" y="846882"/>
                </a:cubicBezTo>
                <a:cubicBezTo>
                  <a:pt x="616490" y="857553"/>
                  <a:pt x="639205" y="866511"/>
                  <a:pt x="665142" y="868257"/>
                </a:cubicBezTo>
                <a:cubicBezTo>
                  <a:pt x="664195" y="865262"/>
                  <a:pt x="662491" y="863665"/>
                  <a:pt x="660802" y="862382"/>
                </a:cubicBezTo>
                <a:cubicBezTo>
                  <a:pt x="604283" y="821121"/>
                  <a:pt x="549586" y="777958"/>
                  <a:pt x="499505" y="728286"/>
                </a:cubicBezTo>
                <a:cubicBezTo>
                  <a:pt x="437758" y="667074"/>
                  <a:pt x="384382" y="598058"/>
                  <a:pt x="345927" y="515339"/>
                </a:cubicBezTo>
                <a:cubicBezTo>
                  <a:pt x="344141" y="511860"/>
                  <a:pt x="342910" y="508598"/>
                  <a:pt x="338588" y="509361"/>
                </a:cubicBezTo>
                <a:cubicBezTo>
                  <a:pt x="327525" y="511630"/>
                  <a:pt x="326170" y="505543"/>
                  <a:pt x="327339" y="494900"/>
                </a:cubicBezTo>
                <a:cubicBezTo>
                  <a:pt x="330552" y="468714"/>
                  <a:pt x="322326" y="448660"/>
                  <a:pt x="303055" y="437512"/>
                </a:cubicBezTo>
                <a:cubicBezTo>
                  <a:pt x="289083" y="429226"/>
                  <a:pt x="277325" y="421812"/>
                  <a:pt x="292117" y="398959"/>
                </a:cubicBezTo>
                <a:cubicBezTo>
                  <a:pt x="295694" y="393584"/>
                  <a:pt x="294041" y="386918"/>
                  <a:pt x="292417" y="380879"/>
                </a:cubicBezTo>
                <a:cubicBezTo>
                  <a:pt x="290115" y="371796"/>
                  <a:pt x="285463" y="365027"/>
                  <a:pt x="280259" y="358039"/>
                </a:cubicBezTo>
                <a:cubicBezTo>
                  <a:pt x="277365" y="354122"/>
                  <a:pt x="273863" y="348731"/>
                  <a:pt x="277426" y="343041"/>
                </a:cubicBezTo>
                <a:cubicBezTo>
                  <a:pt x="281488" y="336315"/>
                  <a:pt x="287339" y="339394"/>
                  <a:pt x="292014" y="340466"/>
                </a:cubicBezTo>
                <a:cubicBezTo>
                  <a:pt x="313455" y="345221"/>
                  <a:pt x="326609" y="359662"/>
                  <a:pt x="333039" y="382248"/>
                </a:cubicBezTo>
                <a:cubicBezTo>
                  <a:pt x="337209" y="396693"/>
                  <a:pt x="342383" y="396728"/>
                  <a:pt x="352439" y="383884"/>
                </a:cubicBezTo>
                <a:cubicBezTo>
                  <a:pt x="363791" y="369545"/>
                  <a:pt x="373274" y="368504"/>
                  <a:pt x="381981" y="380883"/>
                </a:cubicBezTo>
                <a:cubicBezTo>
                  <a:pt x="388959" y="391037"/>
                  <a:pt x="394611" y="402058"/>
                  <a:pt x="402615" y="410767"/>
                </a:cubicBezTo>
                <a:cubicBezTo>
                  <a:pt x="424081" y="434810"/>
                  <a:pt x="444293" y="461289"/>
                  <a:pt x="488827" y="452479"/>
                </a:cubicBezTo>
                <a:cubicBezTo>
                  <a:pt x="476447" y="443279"/>
                  <a:pt x="464047" y="446100"/>
                  <a:pt x="453360" y="444507"/>
                </a:cubicBezTo>
                <a:cubicBezTo>
                  <a:pt x="445687" y="443331"/>
                  <a:pt x="437918" y="439958"/>
                  <a:pt x="444814" y="429568"/>
                </a:cubicBezTo>
                <a:cubicBezTo>
                  <a:pt x="452737" y="417733"/>
                  <a:pt x="447628" y="412942"/>
                  <a:pt x="442720" y="406534"/>
                </a:cubicBezTo>
                <a:cubicBezTo>
                  <a:pt x="431444" y="391445"/>
                  <a:pt x="422234" y="373778"/>
                  <a:pt x="399647" y="373970"/>
                </a:cubicBezTo>
                <a:cubicBezTo>
                  <a:pt x="396107" y="373962"/>
                  <a:pt x="393255" y="370986"/>
                  <a:pt x="390458" y="369266"/>
                </a:cubicBezTo>
                <a:cubicBezTo>
                  <a:pt x="386539" y="366795"/>
                  <a:pt x="383146" y="363915"/>
                  <a:pt x="384776" y="357618"/>
                </a:cubicBezTo>
                <a:cubicBezTo>
                  <a:pt x="386436" y="351948"/>
                  <a:pt x="390351" y="348094"/>
                  <a:pt x="395456" y="346561"/>
                </a:cubicBezTo>
                <a:cubicBezTo>
                  <a:pt x="400022" y="345122"/>
                  <a:pt x="404870" y="343950"/>
                  <a:pt x="409490" y="343767"/>
                </a:cubicBezTo>
                <a:cubicBezTo>
                  <a:pt x="430118" y="342340"/>
                  <a:pt x="444782" y="353984"/>
                  <a:pt x="459406" y="364686"/>
                </a:cubicBezTo>
                <a:cubicBezTo>
                  <a:pt x="510573" y="401831"/>
                  <a:pt x="556044" y="445675"/>
                  <a:pt x="603593" y="487253"/>
                </a:cubicBezTo>
                <a:cubicBezTo>
                  <a:pt x="651129" y="528518"/>
                  <a:pt x="706332" y="558308"/>
                  <a:pt x="758457" y="592438"/>
                </a:cubicBezTo>
                <a:cubicBezTo>
                  <a:pt x="878695" y="671475"/>
                  <a:pt x="999459" y="750102"/>
                  <a:pt x="1126835" y="818073"/>
                </a:cubicBezTo>
                <a:cubicBezTo>
                  <a:pt x="1251416" y="884324"/>
                  <a:pt x="1667647" y="915225"/>
                  <a:pt x="1748686" y="913256"/>
                </a:cubicBezTo>
                <a:cubicBezTo>
                  <a:pt x="1852285" y="910467"/>
                  <a:pt x="2096505" y="873683"/>
                  <a:pt x="2345605" y="842682"/>
                </a:cubicBezTo>
                <a:cubicBezTo>
                  <a:pt x="2373756" y="838977"/>
                  <a:pt x="2401379" y="835684"/>
                  <a:pt x="2430665" y="833044"/>
                </a:cubicBezTo>
                <a:cubicBezTo>
                  <a:pt x="3260397" y="757430"/>
                  <a:pt x="3845073" y="368944"/>
                  <a:pt x="3874549" y="345713"/>
                </a:cubicBezTo>
                <a:cubicBezTo>
                  <a:pt x="3921930" y="308568"/>
                  <a:pt x="4079617" y="235190"/>
                  <a:pt x="4079914" y="235770"/>
                </a:cubicBezTo>
                <a:cubicBezTo>
                  <a:pt x="4083430" y="241475"/>
                  <a:pt x="4101322" y="245987"/>
                  <a:pt x="4115814" y="249002"/>
                </a:cubicBezTo>
                <a:lnTo>
                  <a:pt x="4129591" y="251735"/>
                </a:lnTo>
                <a:lnTo>
                  <a:pt x="4131313" y="253264"/>
                </a:lnTo>
                <a:cubicBezTo>
                  <a:pt x="4136355" y="253402"/>
                  <a:pt x="4136103" y="253090"/>
                  <a:pt x="4132779" y="252368"/>
                </a:cubicBezTo>
                <a:lnTo>
                  <a:pt x="4129591" y="251735"/>
                </a:lnTo>
                <a:lnTo>
                  <a:pt x="4126781" y="249241"/>
                </a:lnTo>
                <a:cubicBezTo>
                  <a:pt x="4126067" y="246916"/>
                  <a:pt x="4126005" y="243923"/>
                  <a:pt x="4126159" y="241207"/>
                </a:cubicBezTo>
                <a:cubicBezTo>
                  <a:pt x="4126893" y="226844"/>
                  <a:pt x="4132343" y="214496"/>
                  <a:pt x="4145347" y="206824"/>
                </a:cubicBezTo>
                <a:cubicBezTo>
                  <a:pt x="4157825" y="199562"/>
                  <a:pt x="4170601" y="192878"/>
                  <a:pt x="4183377" y="186195"/>
                </a:cubicBezTo>
                <a:cubicBezTo>
                  <a:pt x="4194019" y="180522"/>
                  <a:pt x="4201312" y="179234"/>
                  <a:pt x="4203065" y="194422"/>
                </a:cubicBezTo>
                <a:cubicBezTo>
                  <a:pt x="4204816" y="209612"/>
                  <a:pt x="4219976" y="213894"/>
                  <a:pt x="4228763" y="203170"/>
                </a:cubicBezTo>
                <a:cubicBezTo>
                  <a:pt x="4263132" y="161048"/>
                  <a:pt x="4304408" y="127512"/>
                  <a:pt x="4343373" y="90903"/>
                </a:cubicBezTo>
                <a:cubicBezTo>
                  <a:pt x="4370579" y="65543"/>
                  <a:pt x="4399217" y="41828"/>
                  <a:pt x="4421541" y="10686"/>
                </a:cubicBezTo>
                <a:cubicBezTo>
                  <a:pt x="4425645" y="4902"/>
                  <a:pt x="4429395" y="-2718"/>
                  <a:pt x="4437179" y="96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00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7CA188-69D2-4F10-B136-082F87FD0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C6A55-1162-4855-A7D9-D0FF4EC8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269" y="337469"/>
            <a:ext cx="8144440" cy="63649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How will the labs work?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sessions per week</a:t>
            </a:r>
          </a:p>
          <a:p>
            <a:pPr lvl="1"/>
            <a:r>
              <a:rPr lang="en-US" dirty="0"/>
              <a:t>Follows the lectures</a:t>
            </a:r>
          </a:p>
          <a:p>
            <a:pPr lvl="1"/>
            <a:r>
              <a:rPr lang="en-US" dirty="0"/>
              <a:t>Online</a:t>
            </a:r>
          </a:p>
          <a:p>
            <a:pPr lvl="1"/>
            <a:r>
              <a:rPr lang="en-US" dirty="0"/>
              <a:t>Requires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  <a:p>
            <a:pPr lvl="1"/>
            <a:r>
              <a:rPr lang="en-US" dirty="0"/>
              <a:t>You should submit the completed lab notebooks on </a:t>
            </a:r>
            <a:r>
              <a:rPr lang="en-US" dirty="0" err="1"/>
              <a:t>BlackBoard</a:t>
            </a:r>
            <a:endParaRPr lang="en-US" dirty="0"/>
          </a:p>
          <a:p>
            <a:r>
              <a:rPr lang="en-US" dirty="0"/>
              <a:t>One Homework per week</a:t>
            </a:r>
          </a:p>
          <a:p>
            <a:pPr lvl="1"/>
            <a:r>
              <a:rPr lang="en-US" dirty="0"/>
              <a:t>Series of exercises based on each week’s material</a:t>
            </a:r>
          </a:p>
          <a:p>
            <a:pPr lvl="1"/>
            <a:r>
              <a:rPr lang="en-US" dirty="0"/>
              <a:t>Will be given to you as a template notebook  </a:t>
            </a:r>
          </a:p>
          <a:p>
            <a:pPr lvl="1"/>
            <a:r>
              <a:rPr lang="en-US" dirty="0"/>
              <a:t>You should submit the lab assignment notebooks on </a:t>
            </a:r>
            <a:r>
              <a:rPr lang="en-US" dirty="0" err="1"/>
              <a:t>BlackBoard</a:t>
            </a:r>
            <a:endParaRPr lang="en-US" dirty="0"/>
          </a:p>
          <a:p>
            <a:pPr lvl="1"/>
            <a:r>
              <a:rPr lang="en-US" dirty="0"/>
              <a:t>You will have 7 days to work on each homework</a:t>
            </a:r>
          </a:p>
          <a:p>
            <a:pPr lvl="1"/>
            <a:endParaRPr lang="en-US" dirty="0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8351041E-4C9D-4275-ACDA-AEFEA92985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5"/>
          <a:stretch/>
        </p:blipFill>
        <p:spPr>
          <a:xfrm>
            <a:off x="8974317" y="3789592"/>
            <a:ext cx="3122947" cy="3068408"/>
          </a:xfrm>
          <a:prstGeom prst="rect">
            <a:avLst/>
          </a:prstGeom>
        </p:spPr>
      </p:pic>
      <p:pic>
        <p:nvPicPr>
          <p:cNvPr id="11" name="Picture 10" descr="Text, whiteboard&#10;&#10;Description automatically generated">
            <a:extLst>
              <a:ext uri="{FF2B5EF4-FFF2-40B4-BE49-F238E27FC236}">
                <a16:creationId xmlns:a16="http://schemas.microsoft.com/office/drawing/2014/main" id="{198AC7E8-EF11-4402-B683-4868C00860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957" y="0"/>
            <a:ext cx="3188043" cy="31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1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7CA188-69D2-4F10-B136-082F87FD0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C6A55-1162-4855-A7D9-D0FF4EC8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6505"/>
            <a:ext cx="9815153" cy="636498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Make sure to read the syllabus and pay extra attention to …</a:t>
            </a:r>
          </a:p>
          <a:p>
            <a:pPr lvl="1"/>
            <a:r>
              <a:rPr lang="en-US" sz="2000" dirty="0"/>
              <a:t>The deadlines</a:t>
            </a:r>
          </a:p>
          <a:p>
            <a:pPr lvl="1"/>
            <a:r>
              <a:rPr lang="en-US" sz="2000" dirty="0"/>
              <a:t>The exam dates</a:t>
            </a:r>
          </a:p>
          <a:p>
            <a:pPr lvl="1"/>
            <a:r>
              <a:rPr lang="en-US" sz="2000" dirty="0"/>
              <a:t>The project dates</a:t>
            </a:r>
          </a:p>
          <a:p>
            <a:r>
              <a:rPr lang="en-US" sz="2400" u="sng" dirty="0"/>
              <a:t>DO NOT</a:t>
            </a:r>
            <a:r>
              <a:rPr lang="en-US" sz="2400" dirty="0"/>
              <a:t> miss the deadlines…</a:t>
            </a:r>
          </a:p>
          <a:p>
            <a:pPr lvl="1"/>
            <a:r>
              <a:rPr lang="en-US" sz="2000" dirty="0"/>
              <a:t>50% deduction for late submissions for up to 3 days</a:t>
            </a:r>
          </a:p>
          <a:p>
            <a:pPr lvl="1"/>
            <a:r>
              <a:rPr lang="en-US" sz="2000" dirty="0"/>
              <a:t>After 3 days, the submissions will not be graded or scored</a:t>
            </a:r>
          </a:p>
          <a:p>
            <a:pPr lvl="1"/>
            <a:r>
              <a:rPr lang="en-US" sz="2000" dirty="0"/>
              <a:t>The solutions will be available on the content server 3 days after the due date.</a:t>
            </a:r>
          </a:p>
          <a:p>
            <a:r>
              <a:rPr lang="en-US" sz="2400" dirty="0"/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DO NOT </a:t>
            </a:r>
            <a:r>
              <a:rPr lang="en-US" sz="2400" b="1" dirty="0">
                <a:solidFill>
                  <a:srgbClr val="FF0000"/>
                </a:solidFill>
              </a:rPr>
              <a:t>leave things for the last minute…</a:t>
            </a:r>
          </a:p>
          <a:p>
            <a:pPr lvl="1"/>
            <a:r>
              <a:rPr lang="en-US" sz="2000" dirty="0"/>
              <a:t>You may realize that you need to ask some questions but it’s too late</a:t>
            </a:r>
          </a:p>
          <a:p>
            <a:pPr lvl="1"/>
            <a:r>
              <a:rPr lang="en-US" sz="2000" dirty="0"/>
              <a:t>There will be connection issues</a:t>
            </a:r>
          </a:p>
          <a:p>
            <a:pPr lvl="1"/>
            <a:r>
              <a:rPr lang="en-US" sz="2000" dirty="0"/>
              <a:t>The servers will be down</a:t>
            </a:r>
          </a:p>
          <a:p>
            <a:r>
              <a:rPr lang="en-US" sz="2400" dirty="0"/>
              <a:t>Make sure to use ALL your resources…</a:t>
            </a:r>
          </a:p>
          <a:p>
            <a:pPr lvl="1"/>
            <a:r>
              <a:rPr lang="en-US" sz="2000" dirty="0"/>
              <a:t>Lecture and Lab notebooks and videos</a:t>
            </a:r>
          </a:p>
          <a:p>
            <a:pPr lvl="1"/>
            <a:r>
              <a:rPr lang="en-US" sz="2000" dirty="0"/>
              <a:t>The extra resources (books, papers, blogs, videos) given to you in the lab</a:t>
            </a:r>
          </a:p>
          <a:p>
            <a:pPr lvl="1"/>
            <a:r>
              <a:rPr lang="en-US" sz="2000" dirty="0"/>
              <a:t>Your best friend: GOOGLE!</a:t>
            </a:r>
          </a:p>
          <a:p>
            <a:pPr lvl="1"/>
            <a:r>
              <a:rPr lang="en-US" sz="2000" dirty="0"/>
              <a:t>Other search engines as well! – duckduckgo.com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5EBAE-8D89-4E42-9EBD-3D6B829D7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854" y="0"/>
            <a:ext cx="2972097" cy="27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12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7CA188-69D2-4F10-B136-082F87FD0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C6A55-1162-4855-A7D9-D0FF4EC8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6505"/>
            <a:ext cx="10020693" cy="6364989"/>
          </a:xfrm>
        </p:spPr>
        <p:txBody>
          <a:bodyPr>
            <a:normAutofit lnSpcReduction="10000"/>
          </a:bodyPr>
          <a:lstStyle/>
          <a:p>
            <a:r>
              <a:rPr lang="en-US" sz="2400" u="sng" dirty="0"/>
              <a:t>Collaborating </a:t>
            </a:r>
            <a:r>
              <a:rPr lang="en-US" sz="2400" dirty="0"/>
              <a:t>can be good!</a:t>
            </a:r>
          </a:p>
          <a:p>
            <a:pPr lvl="1"/>
            <a:r>
              <a:rPr lang="en-US" sz="2000" dirty="0"/>
              <a:t>While in this course, similar to many other engineering practices, </a:t>
            </a:r>
            <a:br>
              <a:rPr lang="en-US" sz="2000" dirty="0"/>
            </a:br>
            <a:r>
              <a:rPr lang="en-US" sz="2000" dirty="0"/>
              <a:t>working in groups and collaborations are encouraged… </a:t>
            </a:r>
          </a:p>
          <a:p>
            <a:pPr lvl="1"/>
            <a:r>
              <a:rPr lang="en-US" sz="2000" b="1" dirty="0"/>
              <a:t>All of you must follow the ethical conduct policy:</a:t>
            </a:r>
            <a:br>
              <a:rPr lang="en-US" sz="2000" b="1" dirty="0"/>
            </a:br>
            <a:r>
              <a:rPr lang="en-US" sz="1700" dirty="0"/>
              <a:t>Office of Student Conduct's website: 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https://www.depts.ttu.edu/studentconduct/academicinteg.php</a:t>
            </a:r>
            <a:endParaRPr lang="en-US" sz="1600" b="1" i="0" dirty="0">
              <a:solidFill>
                <a:srgbClr val="000000"/>
              </a:solidFill>
              <a:effectLst/>
              <a:latin typeface="Helvetica Neue"/>
            </a:endParaRPr>
          </a:p>
          <a:p>
            <a:pPr lvl="1"/>
            <a:r>
              <a:rPr lang="en-US" sz="2000" dirty="0"/>
              <a:t>If you work together on codes, make sure that you submit your own unique submissions, do not copy and paste someone else's work, </a:t>
            </a:r>
            <a:br>
              <a:rPr lang="en-US" sz="2000" dirty="0"/>
            </a:br>
            <a:r>
              <a:rPr lang="en-US" sz="2000" dirty="0"/>
              <a:t>and avoid submitting identical documents (e.g., Pdfs. notebooks).</a:t>
            </a:r>
          </a:p>
          <a:p>
            <a:r>
              <a:rPr lang="en-US" dirty="0"/>
              <a:t>Spend the time, practice hard and be patient…</a:t>
            </a:r>
          </a:p>
          <a:p>
            <a:pPr lvl="1"/>
            <a:r>
              <a:rPr lang="en-US" sz="2000" dirty="0"/>
              <a:t>This is going to be a different learning curve for each one of you- </a:t>
            </a:r>
            <a:br>
              <a:rPr lang="en-US" sz="2000" dirty="0"/>
            </a:br>
            <a:r>
              <a:rPr lang="en-US" sz="2000" dirty="0"/>
              <a:t>Sometimes smoother and sometimes steeper. </a:t>
            </a:r>
          </a:p>
          <a:p>
            <a:pPr lvl="1"/>
            <a:r>
              <a:rPr lang="en-US" sz="2000" dirty="0"/>
              <a:t>Expect and face the challenge. Do not let it overwhelm you. Do not let it scare you.</a:t>
            </a:r>
          </a:p>
          <a:p>
            <a:pPr lvl="1"/>
            <a:r>
              <a:rPr lang="en-US" sz="2000" dirty="0"/>
              <a:t>You will not be alone. </a:t>
            </a:r>
          </a:p>
          <a:p>
            <a:r>
              <a:rPr lang="en-US" sz="2400" u="sng" dirty="0"/>
              <a:t>ASK!</a:t>
            </a:r>
            <a:endParaRPr lang="en-US" sz="2400" dirty="0"/>
          </a:p>
          <a:p>
            <a:pPr lvl="1"/>
            <a:r>
              <a:rPr lang="en-US" sz="2000" dirty="0"/>
              <a:t>Ask your questions- </a:t>
            </a:r>
            <a:br>
              <a:rPr lang="en-US" sz="2000" dirty="0"/>
            </a:br>
            <a:r>
              <a:rPr lang="en-US" sz="2000" dirty="0"/>
              <a:t>From me, From Dr. Cleveland, From each other</a:t>
            </a:r>
            <a:br>
              <a:rPr lang="en-US" sz="2000" dirty="0"/>
            </a:br>
            <a:r>
              <a:rPr lang="en-US" sz="2000" dirty="0"/>
              <a:t>during the lab sessions, during office hours, over email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5EBAE-8D89-4E42-9EBD-3D6B829D7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854" y="0"/>
            <a:ext cx="2972097" cy="27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43168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413824"/>
      </a:dk2>
      <a:lt2>
        <a:srgbClr val="E5E8EA"/>
      </a:lt2>
      <a:accent1>
        <a:srgbClr val="C66826"/>
      </a:accent1>
      <a:accent2>
        <a:srgbClr val="D83839"/>
      </a:accent2>
      <a:accent3>
        <a:srgbClr val="B8A130"/>
      </a:accent3>
      <a:accent4>
        <a:srgbClr val="23B590"/>
      </a:accent4>
      <a:accent5>
        <a:srgbClr val="34B1CA"/>
      </a:accent5>
      <a:accent6>
        <a:srgbClr val="2669C6"/>
      </a:accent6>
      <a:hlink>
        <a:srgbClr val="3E89BD"/>
      </a:hlink>
      <a:folHlink>
        <a:srgbClr val="848484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27955</TotalTime>
  <Words>940</Words>
  <Application>Microsoft Macintosh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</vt:lpstr>
      <vt:lpstr>Bradley Hand ITC</vt:lpstr>
      <vt:lpstr>Calibri</vt:lpstr>
      <vt:lpstr>Century Gothic</vt:lpstr>
      <vt:lpstr>Elephant</vt:lpstr>
      <vt:lpstr>Helvetica Neue</vt:lpstr>
      <vt:lpstr>Ink Free</vt:lpstr>
      <vt:lpstr>BrushVTI</vt:lpstr>
      <vt:lpstr>Introduction to Labs and Setup</vt:lpstr>
      <vt:lpstr>I’m Farhang!</vt:lpstr>
      <vt:lpstr>PowerPoint Presentation</vt:lpstr>
      <vt:lpstr>PowerPoint Presentation</vt:lpstr>
      <vt:lpstr>PowerPoint Presentation</vt:lpstr>
      <vt:lpstr>Days and Times</vt:lpstr>
      <vt:lpstr>PowerPoint Presentation</vt:lpstr>
      <vt:lpstr>PowerPoint Presentation</vt:lpstr>
      <vt:lpstr>PowerPoint Presentation</vt:lpstr>
      <vt:lpstr>PowerPoint Presentation</vt:lpstr>
      <vt:lpstr>Thank you for your attention…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Labs</dc:title>
  <dc:creator>Forghanparast, Farhang</dc:creator>
  <cp:lastModifiedBy>Microsoft Office User</cp:lastModifiedBy>
  <cp:revision>30</cp:revision>
  <cp:lastPrinted>2021-01-18T15:55:35Z</cp:lastPrinted>
  <dcterms:created xsi:type="dcterms:W3CDTF">2020-08-24T17:44:37Z</dcterms:created>
  <dcterms:modified xsi:type="dcterms:W3CDTF">2021-01-18T16:12:21Z</dcterms:modified>
</cp:coreProperties>
</file>