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465" r:id="rId2"/>
    <p:sldId id="700" r:id="rId3"/>
    <p:sldId id="697" r:id="rId4"/>
    <p:sldId id="696" r:id="rId5"/>
    <p:sldId id="695" r:id="rId6"/>
    <p:sldId id="698" r:id="rId7"/>
    <p:sldId id="701" r:id="rId8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FBFA14-EF8A-425A-9B83-202A761E1D81}">
          <p14:sldIdLst>
            <p14:sldId id="465"/>
            <p14:sldId id="700"/>
            <p14:sldId id="697"/>
            <p14:sldId id="696"/>
            <p14:sldId id="695"/>
            <p14:sldId id="698"/>
            <p14:sldId id="7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0A0C"/>
    <a:srgbClr val="000096"/>
    <a:srgbClr val="000039"/>
    <a:srgbClr val="000054"/>
    <a:srgbClr val="FFDD08"/>
    <a:srgbClr val="000074"/>
    <a:srgbClr val="B10C0C"/>
    <a:srgbClr val="35ADFF"/>
    <a:srgbClr val="EBCCCC"/>
    <a:srgbClr val="D7F1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9" autoAdjust="0"/>
    <p:restoredTop sz="93277" autoAdjust="0"/>
  </p:normalViewPr>
  <p:slideViewPr>
    <p:cSldViewPr>
      <p:cViewPr varScale="1">
        <p:scale>
          <a:sx n="106" d="100"/>
          <a:sy n="106" d="100"/>
        </p:scale>
        <p:origin x="178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-2464" y="-104"/>
      </p:cViewPr>
      <p:guideLst>
        <p:guide orient="horz" pos="2909"/>
        <p:guide pos="2208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A8D32-36C6-4B09-BCB3-215C06D7D31C}" type="datetimeFigureOut">
              <a:rPr lang="en-US" smtClean="0"/>
              <a:pPr/>
              <a:t>10/4/2020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474EC-94D2-4C30-A981-A59D4948AB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8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3B070B-BDF4-46F4-8151-05E78C69BB0A}" type="datetimeFigureOut">
              <a:rPr lang="en-US"/>
              <a:pPr>
                <a:defRPr/>
              </a:pPr>
              <a:t>10/4/2020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0FD1F9-7C04-42FC-9249-3609A85DC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547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6975" y="692150"/>
            <a:ext cx="461645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91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Texas_Tech_Campus_Entrance.jpg"/>
          <p:cNvPicPr>
            <a:picLocks noChangeAspect="1"/>
          </p:cNvPicPr>
          <p:nvPr userDrawn="1"/>
        </p:nvPicPr>
        <p:blipFill>
          <a:blip r:embed="rId2" cstate="email">
            <a:lum bright="8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629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mages-1.jpg"/>
          <p:cNvPicPr>
            <a:picLocks noChangeAspect="1"/>
          </p:cNvPicPr>
          <p:nvPr userDrawn="1"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081"/>
            <a:ext cx="9144000" cy="49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87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616701"/>
            <a:ext cx="9144000" cy="2413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6167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923926" y="6610758"/>
            <a:ext cx="72961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1200" dirty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</a:rPr>
              <a:t>Whitacre College of Engineering, Texas Tech University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095" y="1066800"/>
            <a:ext cx="8026647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489949" y="6626226"/>
            <a:ext cx="654051" cy="241300"/>
          </a:xfrm>
        </p:spPr>
        <p:txBody>
          <a:bodyPr/>
          <a:lstStyle>
            <a:lvl1pPr>
              <a:defRPr>
                <a:solidFill>
                  <a:prstClr val="white">
                    <a:lumMod val="95000"/>
                  </a:prstClr>
                </a:solidFill>
              </a:defRPr>
            </a:lvl1pPr>
          </a:lstStyle>
          <a:p>
            <a:pPr>
              <a:defRPr/>
            </a:pPr>
            <a:fld id="{13B18A8D-AB88-4BA3-B436-48639E309B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923926" y="38407"/>
            <a:ext cx="7296151" cy="817460"/>
          </a:xfrm>
        </p:spPr>
        <p:txBody>
          <a:bodyPr/>
          <a:lstStyle>
            <a:lvl1pPr>
              <a:defRPr sz="360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9" name="Picture 5" descr="http://www.orgs.ttu.edu/humanfactorssociety/files/TTU_CoatOfArms_4Crvs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724" y="48471"/>
            <a:ext cx="572419" cy="81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10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0"/>
            <a:ext cx="7620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9906" y="1066801"/>
            <a:ext cx="8221695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" y="6172201"/>
            <a:ext cx="8839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914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EA15AF2-2A42-4461-B422-F0F9E2946555}" type="datetime1">
              <a:rPr lang="en-US" smtClean="0"/>
              <a:pPr>
                <a:defRPr/>
              </a:pPr>
              <a:t>10/4/2020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4800" y="6553200"/>
            <a:ext cx="121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266D7DE-B6B2-4E56-915E-660969AABB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89" r:id="rId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F2F2F2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51435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744538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02870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1311275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4A97E5A-77C6-4751-BA11-8F60317288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9140" y="894270"/>
            <a:ext cx="7913235" cy="2342706"/>
          </a:xfrm>
          <a:effectLst/>
        </p:spPr>
        <p:txBody>
          <a:bodyPr/>
          <a:lstStyle/>
          <a:p>
            <a:pPr algn="l"/>
            <a:r>
              <a:rPr lang="en-US" sz="4400" b="1" dirty="0">
                <a:solidFill>
                  <a:srgbClr val="B30000"/>
                </a:solidFill>
              </a:rPr>
              <a:t>ENGR 1330</a:t>
            </a:r>
            <a:br>
              <a:rPr lang="en-US" sz="4400" b="1" dirty="0">
                <a:solidFill>
                  <a:srgbClr val="B30000"/>
                </a:solidFill>
              </a:rPr>
            </a:br>
            <a:r>
              <a:rPr lang="en-US" sz="4400" b="1" dirty="0">
                <a:solidFill>
                  <a:srgbClr val="B30000"/>
                </a:solidFill>
              </a:rPr>
              <a:t>Computational Thinking with Data Science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CC0BBC-84C9-4A9F-96F1-0D558D253719}"/>
              </a:ext>
            </a:extLst>
          </p:cNvPr>
          <p:cNvSpPr txBox="1"/>
          <p:nvPr/>
        </p:nvSpPr>
        <p:spPr>
          <a:xfrm>
            <a:off x="577880" y="3435212"/>
            <a:ext cx="7488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Hypothesis Testing (cont.)</a:t>
            </a:r>
          </a:p>
        </p:txBody>
      </p:sp>
    </p:spTree>
    <p:extLst>
      <p:ext uri="{BB962C8B-B14F-4D97-AF65-F5344CB8AC3E}">
        <p14:creationId xmlns:p14="http://schemas.microsoft.com/office/powerpoint/2010/main" val="323583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454417-575A-4D16-A4BA-4E1055BA80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066800"/>
            <a:ext cx="8026647" cy="424404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Test statistic</a:t>
            </a:r>
            <a:r>
              <a:rPr lang="en-US" dirty="0"/>
              <a:t>: is a statistic that we use to make decision. </a:t>
            </a:r>
          </a:p>
          <a:p>
            <a:pPr marL="0" indent="0">
              <a:buNone/>
            </a:pPr>
            <a:r>
              <a:rPr lang="en-US" dirty="0"/>
              <a:t>     Ex. |p-0.75|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P-value: </a:t>
            </a:r>
            <a:r>
              <a:rPr lang="en-US" dirty="0"/>
              <a:t>p-value of a test is the chance, based on the model in the null hypothesis, that the </a:t>
            </a:r>
            <a:r>
              <a:rPr lang="en-US" dirty="0">
                <a:solidFill>
                  <a:srgbClr val="FF0000"/>
                </a:solidFill>
              </a:rPr>
              <a:t>test statistic </a:t>
            </a:r>
            <a:r>
              <a:rPr lang="en-US" dirty="0"/>
              <a:t>will be </a:t>
            </a:r>
            <a:r>
              <a:rPr lang="en-US" dirty="0">
                <a:solidFill>
                  <a:srgbClr val="FF0000"/>
                </a:solidFill>
              </a:rPr>
              <a:t>equal to the observed value </a:t>
            </a:r>
            <a:r>
              <a:rPr lang="en-US" dirty="0"/>
              <a:t>or even further in the direction that </a:t>
            </a:r>
            <a:r>
              <a:rPr lang="en-US" dirty="0">
                <a:solidFill>
                  <a:srgbClr val="FF0000"/>
                </a:solidFill>
              </a:rPr>
              <a:t>supports the alternative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rgbClr val="FF0000"/>
                </a:solidFill>
              </a:rPr>
              <a:t>Significant level (</a:t>
            </a:r>
            <a:r>
              <a:rPr lang="el-GR" dirty="0">
                <a:solidFill>
                  <a:srgbClr val="FF0000"/>
                </a:solidFill>
              </a:rPr>
              <a:t>α</a:t>
            </a:r>
            <a:r>
              <a:rPr lang="en-US" dirty="0">
                <a:solidFill>
                  <a:srgbClr val="FF0000"/>
                </a:solidFill>
              </a:rPr>
              <a:t>): </a:t>
            </a:r>
            <a:r>
              <a:rPr lang="en-US" dirty="0"/>
              <a:t>How you are willing to committing errors. Usually </a:t>
            </a:r>
            <a:r>
              <a:rPr lang="en-US"/>
              <a:t>it equals to 0.05</a:t>
            </a:r>
            <a:endParaRPr lang="en-US" dirty="0"/>
          </a:p>
          <a:p>
            <a:pPr marL="230187" lvl="1" indent="0">
              <a:buNone/>
            </a:pPr>
            <a:r>
              <a:rPr lang="en-US" dirty="0"/>
              <a:t> 	p-value &lt;= α:  Reject null hypothesis</a:t>
            </a:r>
          </a:p>
          <a:p>
            <a:pPr marL="230187" lvl="1" indent="0">
              <a:buNone/>
            </a:pPr>
            <a:r>
              <a:rPr lang="en-US" dirty="0"/>
              <a:t>	p-value &gt; α: Fail to reject null hypothesis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4F7A90-1380-44E6-903E-BB3DA348D3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3C97E9D-9530-4422-B945-543A0333F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and Uncertainty</a:t>
            </a:r>
          </a:p>
        </p:txBody>
      </p:sp>
    </p:spTree>
    <p:extLst>
      <p:ext uri="{BB962C8B-B14F-4D97-AF65-F5344CB8AC3E}">
        <p14:creationId xmlns:p14="http://schemas.microsoft.com/office/powerpoint/2010/main" val="3443114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AB9E27-8D7B-4E74-B522-E4A435139B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Step 1</a:t>
            </a:r>
            <a:r>
              <a:rPr lang="en-US" dirty="0"/>
              <a:t>: Define the hypotheses (Null hypothesis and alternative hypothesis)</a:t>
            </a:r>
          </a:p>
          <a:p>
            <a:r>
              <a:rPr lang="en-US" u="sng" dirty="0"/>
              <a:t>Step 2</a:t>
            </a:r>
            <a:r>
              <a:rPr lang="en-US" dirty="0"/>
              <a:t>: Define test statistic</a:t>
            </a:r>
          </a:p>
          <a:p>
            <a:r>
              <a:rPr lang="en-US" u="sng" dirty="0"/>
              <a:t>Step 3</a:t>
            </a:r>
            <a:r>
              <a:rPr lang="en-US" dirty="0"/>
              <a:t>: Draw the distribution of the test statistic under assumption of null hypothesis.</a:t>
            </a:r>
          </a:p>
          <a:p>
            <a:r>
              <a:rPr lang="en-US" u="sng" dirty="0"/>
              <a:t>Step 4</a:t>
            </a:r>
            <a:r>
              <a:rPr lang="en-US" dirty="0"/>
              <a:t>: State the conclusion with p-value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E7D3FA-F2DD-41DF-862B-F5565FF4ED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AAE261C-AEA3-47ED-A6C2-570BC8A90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Framework for Hypothesis Testing</a:t>
            </a:r>
          </a:p>
        </p:txBody>
      </p:sp>
    </p:spTree>
    <p:extLst>
      <p:ext uri="{BB962C8B-B14F-4D97-AF65-F5344CB8AC3E}">
        <p14:creationId xmlns:p14="http://schemas.microsoft.com/office/powerpoint/2010/main" val="3107486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ED0425-0475-47CD-81AD-83A81EE1C2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6C1EBFA-01BB-411E-B920-2FFC9C70D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Probabilities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B7F26ECB-9EA4-48C2-BD02-C8551A8E0F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184815"/>
              </p:ext>
            </p:extLst>
          </p:nvPr>
        </p:nvGraphicFramePr>
        <p:xfrm>
          <a:off x="463304" y="1585560"/>
          <a:ext cx="8026645" cy="2688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9687">
                  <a:extLst>
                    <a:ext uri="{9D8B030D-6E8A-4147-A177-3AD203B41FA5}">
                      <a16:colId xmlns:a16="http://schemas.microsoft.com/office/drawing/2014/main" val="4253580664"/>
                    </a:ext>
                  </a:extLst>
                </a:gridCol>
                <a:gridCol w="2008429">
                  <a:extLst>
                    <a:ext uri="{9D8B030D-6E8A-4147-A177-3AD203B41FA5}">
                      <a16:colId xmlns:a16="http://schemas.microsoft.com/office/drawing/2014/main" val="3966258512"/>
                    </a:ext>
                  </a:extLst>
                </a:gridCol>
                <a:gridCol w="2278529">
                  <a:extLst>
                    <a:ext uri="{9D8B030D-6E8A-4147-A177-3AD203B41FA5}">
                      <a16:colId xmlns:a16="http://schemas.microsoft.com/office/drawing/2014/main" val="715630454"/>
                    </a:ext>
                  </a:extLst>
                </a:gridCol>
              </a:tblGrid>
              <a:tr h="93345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Null is 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Alternative is 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4342138"/>
                  </a:ext>
                </a:extLst>
              </a:tr>
              <a:tr h="877449">
                <a:tc>
                  <a:txBody>
                    <a:bodyPr/>
                    <a:lstStyle/>
                    <a:p>
                      <a:r>
                        <a:rPr lang="en-US" dirty="0"/>
                        <a:t>Test favors the Null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Correct 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Error (Type II)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357146"/>
                  </a:ext>
                </a:extLst>
              </a:tr>
              <a:tr h="877449">
                <a:tc>
                  <a:txBody>
                    <a:bodyPr/>
                    <a:lstStyle/>
                    <a:p>
                      <a:r>
                        <a:rPr lang="en-US" dirty="0"/>
                        <a:t>Test favors the Alternative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Error (Type 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Correct 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22703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A047415-F468-4E90-976E-B27C19FE0C6E}"/>
              </a:ext>
            </a:extLst>
          </p:cNvPr>
          <p:cNvSpPr txBox="1"/>
          <p:nvPr/>
        </p:nvSpPr>
        <p:spPr>
          <a:xfrm>
            <a:off x="693094" y="4773175"/>
            <a:ext cx="8450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Type 1: False positive; example: “an innocent person is convicted”</a:t>
            </a:r>
            <a:br>
              <a:rPr lang="en-US" dirty="0"/>
            </a:br>
            <a:r>
              <a:rPr lang="en-US" dirty="0"/>
              <a:t>Type 2: False negative; example: “a guilty person is not convicted”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961F4A-B1AC-4144-A43F-CC2006A58B68}"/>
              </a:ext>
            </a:extLst>
          </p:cNvPr>
          <p:cNvSpPr txBox="1"/>
          <p:nvPr/>
        </p:nvSpPr>
        <p:spPr>
          <a:xfrm>
            <a:off x="808310" y="5653534"/>
            <a:ext cx="4032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Covid-19 or Cancer prediction?</a:t>
            </a:r>
          </a:p>
        </p:txBody>
      </p:sp>
    </p:spTree>
    <p:extLst>
      <p:ext uri="{BB962C8B-B14F-4D97-AF65-F5344CB8AC3E}">
        <p14:creationId xmlns:p14="http://schemas.microsoft.com/office/powerpoint/2010/main" val="3299953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FBA5A4E-160A-4581-94B3-E2F8128B5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665" y="1066800"/>
            <a:ext cx="8564315" cy="289987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2010, the American Civil Liberties Union (ACLU) of Northern California presented a report on jury selection in Alameda County, California. The report concluded that </a:t>
            </a:r>
            <a:r>
              <a:rPr lang="en-US" b="1" dirty="0"/>
              <a:t>certain ethnic groups are underrepresented among jury panelists</a:t>
            </a:r>
            <a:r>
              <a:rPr lang="en-US" dirty="0"/>
              <a:t> in Alameda County, and suggested some reforms of the process by which eligible jurors are assigned to panels.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0E72B1-8FA0-48BB-94A8-71B6AAB9F9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55324C6-893F-489B-8B35-1C80AEE27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Hypothesis testing: Example 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857282-D460-4860-BA03-A1B6D1F74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600" y="3432323"/>
            <a:ext cx="6377320" cy="310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051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0E72B1-8FA0-48BB-94A8-71B6AAB9F9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55324C6-893F-489B-8B35-1C80AEE27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Hypothesis testing: Example 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1E14A3-E4F9-4213-A8DE-5771F7FCF0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285" y="2476251"/>
            <a:ext cx="3401369" cy="20354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D86650-E4FF-4874-9EB2-77C7FEC15B00}"/>
              </a:ext>
            </a:extLst>
          </p:cNvPr>
          <p:cNvSpPr txBox="1"/>
          <p:nvPr/>
        </p:nvSpPr>
        <p:spPr>
          <a:xfrm>
            <a:off x="550339" y="1156551"/>
            <a:ext cx="4136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Compute the difference between “Eligible” and “Panels”: </a:t>
            </a:r>
          </a:p>
          <a:p>
            <a:endParaRPr lang="en-US" dirty="0">
              <a:highlight>
                <a:srgbClr val="FFFF00"/>
              </a:highlight>
            </a:endParaRPr>
          </a:p>
          <a:p>
            <a:r>
              <a:rPr lang="en-US" dirty="0">
                <a:highlight>
                  <a:srgbClr val="FFFF00"/>
                </a:highlight>
              </a:rPr>
              <a:t>difference =  Eligible - Panels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EEB9CF-49DD-4428-8804-E6B809DADAE3}"/>
              </a:ext>
            </a:extLst>
          </p:cNvPr>
          <p:cNvSpPr txBox="1"/>
          <p:nvPr/>
        </p:nvSpPr>
        <p:spPr>
          <a:xfrm>
            <a:off x="693095" y="5080415"/>
            <a:ext cx="3610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Sum of all differences is zero</a:t>
            </a:r>
            <a:r>
              <a:rPr lang="en-US" dirty="0"/>
              <a:t>: because sum of all </a:t>
            </a:r>
            <a:r>
              <a:rPr lang="en-US" dirty="0" err="1"/>
              <a:t>eligibles</a:t>
            </a:r>
            <a:r>
              <a:rPr lang="en-US" dirty="0"/>
              <a:t> is 1 </a:t>
            </a:r>
          </a:p>
          <a:p>
            <a:r>
              <a:rPr lang="en-US" dirty="0"/>
              <a:t>And sum of all panels is 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689109C-F088-4252-9D08-BB694E3C6DB0}"/>
              </a:ext>
            </a:extLst>
          </p:cNvPr>
          <p:cNvCxnSpPr/>
          <p:nvPr/>
        </p:nvCxnSpPr>
        <p:spPr>
          <a:xfrm>
            <a:off x="4303165" y="1009485"/>
            <a:ext cx="0" cy="52998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7A1A64E-CD57-4931-9F2B-290ED4EFECF9}"/>
              </a:ext>
            </a:extLst>
          </p:cNvPr>
          <p:cNvSpPr txBox="1"/>
          <p:nvPr/>
        </p:nvSpPr>
        <p:spPr>
          <a:xfrm>
            <a:off x="4435196" y="1249267"/>
            <a:ext cx="41368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Convert all negative entries to positive and add them all.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Total variance =   </a:t>
            </a:r>
            <a:r>
              <a:rPr lang="en-US" dirty="0" err="1">
                <a:highlight>
                  <a:srgbClr val="FFFF00"/>
                </a:highlight>
              </a:rPr>
              <a:t>sum_of_all_absolute_differences</a:t>
            </a:r>
            <a:r>
              <a:rPr lang="en-US" dirty="0">
                <a:highlight>
                  <a:srgbClr val="FFFF00"/>
                </a:highlight>
              </a:rPr>
              <a:t> / 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55A59B-88C3-4BF2-98A2-DCD1C7C018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5196" y="3119996"/>
            <a:ext cx="4657725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865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B39AD4-F1C1-4776-ACE4-4A43BBE974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235" y="1009485"/>
            <a:ext cx="8487507" cy="5491915"/>
          </a:xfrm>
        </p:spPr>
        <p:txBody>
          <a:bodyPr/>
          <a:lstStyle/>
          <a:p>
            <a:r>
              <a:rPr lang="en-US" dirty="0"/>
              <a:t>Generate proportions of all “Eligible” groups randomly. Then we compute its total variance with “Panels” and verify if the observed total variance lies in the distribution of the random ones.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Null Hypothesis</a:t>
            </a:r>
            <a:r>
              <a:rPr lang="en-US" sz="2000" dirty="0"/>
              <a:t>: They are the same</a:t>
            </a:r>
          </a:p>
          <a:p>
            <a:pPr marL="0" indent="0">
              <a:buNone/>
            </a:pPr>
            <a:r>
              <a:rPr lang="en-US" sz="2000" b="1" dirty="0"/>
              <a:t>Alternative Hypothesis</a:t>
            </a:r>
            <a:r>
              <a:rPr lang="en-US" sz="2000" dirty="0"/>
              <a:t>: Certain group is underrepresented.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Formal format utilizing the test statistic </a:t>
            </a:r>
            <a:r>
              <a:rPr lang="en-US" b="1" dirty="0">
                <a:highlight>
                  <a:srgbClr val="FFFF00"/>
                </a:highlight>
              </a:rPr>
              <a:t>total variance</a:t>
            </a:r>
            <a:r>
              <a:rPr lang="en-US" dirty="0"/>
              <a:t>: </a:t>
            </a:r>
          </a:p>
          <a:p>
            <a:pPr marL="0" indent="0">
              <a:buNone/>
            </a:pPr>
            <a:r>
              <a:rPr lang="en-US" b="1" dirty="0"/>
              <a:t>Null Hypothesis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000" dirty="0"/>
              <a:t>	</a:t>
            </a:r>
            <a:r>
              <a:rPr lang="en-US" sz="2000" dirty="0" err="1"/>
              <a:t>random_total_variance</a:t>
            </a:r>
            <a:r>
              <a:rPr lang="en-US" sz="2000" dirty="0"/>
              <a:t> &gt;= </a:t>
            </a:r>
            <a:r>
              <a:rPr lang="en-US" sz="2000" dirty="0" err="1"/>
              <a:t>observed_total_variance</a:t>
            </a:r>
            <a:endParaRPr lang="en-US" sz="2000" dirty="0"/>
          </a:p>
          <a:p>
            <a:pPr marL="0" indent="0">
              <a:buNone/>
            </a:pPr>
            <a:r>
              <a:rPr lang="en-US" b="1" dirty="0"/>
              <a:t>Alternative Hypothesis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sz="2000" dirty="0"/>
              <a:t>		</a:t>
            </a:r>
            <a:r>
              <a:rPr lang="en-US" sz="2000" dirty="0" err="1"/>
              <a:t>random_total_variance</a:t>
            </a:r>
            <a:r>
              <a:rPr lang="en-US" sz="2000"/>
              <a:t> &lt; </a:t>
            </a:r>
            <a:r>
              <a:rPr lang="en-US" sz="2000" dirty="0" err="1"/>
              <a:t>observed_total_variance</a:t>
            </a:r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57CDBE-85E3-485D-BA0D-5FAD51CA2C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854E802-3011-4402-9167-0B3897E81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Hypothesis testing: Example 1</a:t>
            </a:r>
          </a:p>
        </p:txBody>
      </p:sp>
    </p:spTree>
    <p:extLst>
      <p:ext uri="{BB962C8B-B14F-4D97-AF65-F5344CB8AC3E}">
        <p14:creationId xmlns:p14="http://schemas.microsoft.com/office/powerpoint/2010/main" val="3771399444"/>
      </p:ext>
    </p:extLst>
  </p:cSld>
  <p:clrMapOvr>
    <a:masterClrMapping/>
  </p:clrMapOvr>
</p:sld>
</file>

<file path=ppt/theme/theme1.xml><?xml version="1.0" encoding="utf-8"?>
<a:theme xmlns:a="http://schemas.openxmlformats.org/drawingml/2006/main" name="ONR_Theme">
  <a:themeElements>
    <a:clrScheme name="Custom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E8EDB"/>
      </a:accent1>
      <a:accent2>
        <a:srgbClr val="C90E0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ONR_Theme</Template>
  <TotalTime>115691</TotalTime>
  <Words>461</Words>
  <Application>Microsoft Office PowerPoint</Application>
  <PresentationFormat>On-screen Show (4:3)</PresentationFormat>
  <Paragraphs>54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ONR_Theme</vt:lpstr>
      <vt:lpstr>ENGR 1330 Computational Thinking with Data Science</vt:lpstr>
      <vt:lpstr>Decision and Uncertainty</vt:lpstr>
      <vt:lpstr>Framework for Hypothesis Testing</vt:lpstr>
      <vt:lpstr>Error Probabilities</vt:lpstr>
      <vt:lpstr>Hypothesis testing: Example 1</vt:lpstr>
      <vt:lpstr>Hypothesis testing: Example 1</vt:lpstr>
      <vt:lpstr>Hypothesis testing: Example 1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Shad Holt</dc:creator>
  <cp:keywords/>
  <dc:description/>
  <cp:lastModifiedBy>Nguyen, Long</cp:lastModifiedBy>
  <cp:revision>1652</cp:revision>
  <cp:lastPrinted>2020-07-23T19:00:31Z</cp:lastPrinted>
  <dcterms:created xsi:type="dcterms:W3CDTF">2010-10-19T21:02:23Z</dcterms:created>
  <dcterms:modified xsi:type="dcterms:W3CDTF">2020-10-04T19:41:55Z</dcterms:modified>
  <cp:category/>
</cp:coreProperties>
</file>