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465" r:id="rId2"/>
    <p:sldId id="684" r:id="rId3"/>
    <p:sldId id="723" r:id="rId4"/>
    <p:sldId id="730" r:id="rId5"/>
    <p:sldId id="724" r:id="rId6"/>
    <p:sldId id="725" r:id="rId7"/>
    <p:sldId id="726" r:id="rId8"/>
    <p:sldId id="727" r:id="rId9"/>
    <p:sldId id="728" r:id="rId10"/>
    <p:sldId id="729" r:id="rId11"/>
    <p:sldId id="731" r:id="rId12"/>
    <p:sldId id="732" r:id="rId13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DFBFA14-EF8A-425A-9B83-202A761E1D81}">
          <p14:sldIdLst>
            <p14:sldId id="465"/>
            <p14:sldId id="684"/>
            <p14:sldId id="723"/>
            <p14:sldId id="730"/>
            <p14:sldId id="724"/>
            <p14:sldId id="725"/>
            <p14:sldId id="726"/>
            <p14:sldId id="727"/>
            <p14:sldId id="728"/>
            <p14:sldId id="729"/>
            <p14:sldId id="731"/>
            <p14:sldId id="7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0A0C"/>
    <a:srgbClr val="000096"/>
    <a:srgbClr val="000039"/>
    <a:srgbClr val="000054"/>
    <a:srgbClr val="FFDD08"/>
    <a:srgbClr val="000074"/>
    <a:srgbClr val="B10C0C"/>
    <a:srgbClr val="35ADFF"/>
    <a:srgbClr val="EBCCCC"/>
    <a:srgbClr val="D7F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269" autoAdjust="0"/>
    <p:restoredTop sz="93277" autoAdjust="0"/>
  </p:normalViewPr>
  <p:slideViewPr>
    <p:cSldViewPr>
      <p:cViewPr varScale="1">
        <p:scale>
          <a:sx n="115" d="100"/>
          <a:sy n="115" d="100"/>
        </p:scale>
        <p:origin x="151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2464" y="-104"/>
      </p:cViewPr>
      <p:guideLst>
        <p:guide orient="horz" pos="2909"/>
        <p:guide pos="2208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3A8D32-36C6-4B09-BCB3-215C06D7D31C}" type="datetimeFigureOut">
              <a:rPr lang="en-US" smtClean="0"/>
              <a:pPr/>
              <a:t>9/4/2020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773169"/>
            <a:ext cx="3037840" cy="461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474EC-94D2-4C30-A981-A59D4948AB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68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3B070B-BDF4-46F4-8151-05E78C69BB0A}" type="datetimeFigureOut">
              <a:rPr lang="en-US"/>
              <a:pPr>
                <a:defRPr/>
              </a:pPr>
              <a:t>9/4/2020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8"/>
            <a:ext cx="303784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0FD1F9-7C04-42FC-9249-3609A85DC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854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6975" y="692150"/>
            <a:ext cx="4616450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49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0FD1F9-7C04-42FC-9249-3609A85DCB8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898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Texas_Tech_Campus_Entrance.jpg"/>
          <p:cNvPicPr>
            <a:picLocks noChangeAspect="1"/>
          </p:cNvPicPr>
          <p:nvPr userDrawn="1"/>
        </p:nvPicPr>
        <p:blipFill>
          <a:blip r:embed="rId2" cstate="email">
            <a:lum bright="8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629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957887"/>
            <a:ext cx="9144000" cy="9001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938836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916781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6002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>
            <a:noAutofit/>
          </a:bodyPr>
          <a:lstStyle>
            <a:lvl1pPr marL="0" indent="0" algn="ctr">
              <a:buNone/>
              <a:defRPr lang="en-US" sz="900" baseline="0" smtClean="0"/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" descr="TTU 2 Title Page_logo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296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58" y="87765"/>
            <a:ext cx="622337" cy="735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mages-1.jpg"/>
          <p:cNvPicPr>
            <a:picLocks noChangeAspect="1"/>
          </p:cNvPicPr>
          <p:nvPr userDrawn="1"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81"/>
            <a:ext cx="9144000" cy="491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87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616701"/>
            <a:ext cx="9144000" cy="2413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6167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2"/>
          <p:cNvSpPr>
            <a:spLocks noChangeArrowheads="1"/>
          </p:cNvSpPr>
          <p:nvPr userDrawn="1"/>
        </p:nvSpPr>
        <p:spPr bwMode="auto">
          <a:xfrm>
            <a:off x="923926" y="6610758"/>
            <a:ext cx="72961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1200" dirty="0">
                <a:solidFill>
                  <a:srgbClr val="F2F2F2"/>
                </a:solidFill>
                <a:latin typeface="Times New Roman" pitchFamily="18" charset="0"/>
                <a:cs typeface="Times New Roman" pitchFamily="18" charset="0"/>
              </a:rPr>
              <a:t>Whitacre College of Engineering - Texas Tech University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489949" y="6626226"/>
            <a:ext cx="654051" cy="241300"/>
          </a:xfrm>
        </p:spPr>
        <p:txBody>
          <a:bodyPr/>
          <a:lstStyle>
            <a:lvl1pPr>
              <a:defRPr>
                <a:solidFill>
                  <a:prstClr val="white">
                    <a:lumMod val="95000"/>
                  </a:prstClr>
                </a:solidFill>
              </a:defRPr>
            </a:lvl1pPr>
          </a:lstStyle>
          <a:p>
            <a:pPr>
              <a:defRPr/>
            </a:pPr>
            <a:fld id="{13B18A8D-AB88-4BA3-B436-48639E309B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914400"/>
            <a:ext cx="9144000" cy="0"/>
          </a:xfrm>
          <a:prstGeom prst="line">
            <a:avLst/>
          </a:prstGeom>
          <a:ln w="38100"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923926" y="38407"/>
            <a:ext cx="7296151" cy="817460"/>
          </a:xfrm>
        </p:spPr>
        <p:txBody>
          <a:bodyPr/>
          <a:lstStyle>
            <a:lvl1pPr>
              <a:defRPr sz="3600"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9" name="Picture 5" descr="http://www.orgs.ttu.edu/humanfactorssociety/files/TTU_CoatOfArms_4Crvs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724" y="48471"/>
            <a:ext cx="572419" cy="817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Shad\Desktop\PNG - transparent background\TTU_DblT_c4C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4095" y="87765"/>
            <a:ext cx="594288" cy="69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101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0"/>
            <a:ext cx="7620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9906" y="1066801"/>
            <a:ext cx="8221695" cy="505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400" y="6172201"/>
            <a:ext cx="8839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53200"/>
            <a:ext cx="9144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EA15AF2-2A42-4461-B422-F0F9E2946555}" type="datetime1">
              <a:rPr lang="en-US" smtClean="0"/>
              <a:pPr>
                <a:defRPr/>
              </a:pPr>
              <a:t>9/4/2020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4800" y="6553200"/>
            <a:ext cx="12192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66D7DE-B6B2-4E56-915E-660969AABB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  <p:sldLayoutId id="2147483689" r:id="rId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F2F2F2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F2F2F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284163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51435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744538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028700" indent="-284163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1311275" indent="-282575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trek.com/statistics/dictionary.aspx?definition=element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9140" y="894270"/>
            <a:ext cx="7913235" cy="2342706"/>
          </a:xfrm>
          <a:effectLst/>
        </p:spPr>
        <p:txBody>
          <a:bodyPr/>
          <a:lstStyle/>
          <a:p>
            <a:pPr algn="l"/>
            <a:r>
              <a:rPr lang="en-US" sz="4400" b="1">
                <a:solidFill>
                  <a:srgbClr val="B30000"/>
                </a:solidFill>
              </a:rPr>
              <a:t>ENGR </a:t>
            </a:r>
            <a:r>
              <a:rPr lang="en-US" sz="4400" b="1" dirty="0">
                <a:solidFill>
                  <a:srgbClr val="B30000"/>
                </a:solidFill>
              </a:rPr>
              <a:t>1330</a:t>
            </a:r>
            <a:br>
              <a:rPr lang="en-US" sz="4400" b="1" dirty="0">
                <a:solidFill>
                  <a:srgbClr val="B30000"/>
                </a:solidFill>
              </a:rPr>
            </a:br>
            <a:r>
              <a:rPr lang="en-US" sz="4400" b="1" dirty="0">
                <a:solidFill>
                  <a:srgbClr val="B30000"/>
                </a:solidFill>
              </a:rPr>
              <a:t>Computational Thinking with Data Science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65C3A2D-DA05-4078-8BAA-8CD82F612D28}"/>
              </a:ext>
            </a:extLst>
          </p:cNvPr>
          <p:cNvSpPr txBox="1"/>
          <p:nvPr/>
        </p:nvSpPr>
        <p:spPr>
          <a:xfrm>
            <a:off x="577880" y="3435212"/>
            <a:ext cx="7488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Finding Probabilities</a:t>
            </a:r>
          </a:p>
        </p:txBody>
      </p:sp>
    </p:spTree>
    <p:extLst>
      <p:ext uri="{BB962C8B-B14F-4D97-AF65-F5344CB8AC3E}">
        <p14:creationId xmlns:p14="http://schemas.microsoft.com/office/powerpoint/2010/main" val="323583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1DF92F-67E2-48C5-9E8E-CEDCC13B2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1"/>
            <a:ext cx="8026647" cy="3283920"/>
          </a:xfrm>
        </p:spPr>
        <p:txBody>
          <a:bodyPr/>
          <a:lstStyle/>
          <a:p>
            <a:pPr marL="0" indent="0">
              <a:buNone/>
            </a:pPr>
            <a:r>
              <a:rPr lang="en-US" sz="2000" b="1" u="sng" dirty="0"/>
              <a:t>At least one success:</a:t>
            </a:r>
          </a:p>
          <a:p>
            <a:pPr marL="0" indent="0">
              <a:buNone/>
            </a:pPr>
            <a:r>
              <a:rPr lang="en-US" sz="2000" dirty="0"/>
              <a:t>We used to question about the likelihood that a particular individual in a population is selected to be in the sample.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 individual is called “success”. The problem is now finding the chance the sample contains a success.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Example: tossing a coin twice: HH, HT, TH, TT</a:t>
            </a:r>
          </a:p>
          <a:p>
            <a:pPr>
              <a:buFont typeface="Symbol" panose="05050102010706020507" pitchFamily="18" charset="2"/>
              <a:buChar char="Þ"/>
            </a:pPr>
            <a:r>
              <a:rPr lang="en-US" sz="2000" dirty="0"/>
              <a:t>The chance of getting at least one head in two tosses is: 3/4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16721B-BAAA-4CC7-A475-BD15EB9309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11DF10-16F7-4721-8E70-4DD3A6929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probability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349D66-EE01-4A8D-AFD5-B87035EE7741}"/>
              </a:ext>
            </a:extLst>
          </p:cNvPr>
          <p:cNvSpPr txBox="1"/>
          <p:nvPr/>
        </p:nvSpPr>
        <p:spPr>
          <a:xfrm>
            <a:off x="309045" y="4561655"/>
            <a:ext cx="7911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Other solution: </a:t>
            </a:r>
          </a:p>
          <a:p>
            <a:r>
              <a:rPr lang="en-US" dirty="0"/>
              <a:t>P(at least one head in two tosses) = 1 – P(both tails) = 1 – ¼ = 3/4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CFEA76-D176-434A-B40D-56F603CB516D}"/>
              </a:ext>
            </a:extLst>
          </p:cNvPr>
          <p:cNvSpPr txBox="1"/>
          <p:nvPr/>
        </p:nvSpPr>
        <p:spPr>
          <a:xfrm>
            <a:off x="923926" y="5418920"/>
            <a:ext cx="3225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P(both tails) = ½ * ½ = 1/4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7E9F57-1E98-4CDA-92F6-6050DEF55714}"/>
              </a:ext>
            </a:extLst>
          </p:cNvPr>
          <p:cNvSpPr txBox="1"/>
          <p:nvPr/>
        </p:nvSpPr>
        <p:spPr>
          <a:xfrm>
            <a:off x="4264760" y="5418920"/>
            <a:ext cx="3955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Thanks to multiplication rule.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6EF4EBB-9C64-430D-9001-D3EF1D705493}"/>
              </a:ext>
            </a:extLst>
          </p:cNvPr>
          <p:cNvSpPr txBox="1">
            <a:spLocks/>
          </p:cNvSpPr>
          <p:nvPr/>
        </p:nvSpPr>
        <p:spPr bwMode="auto">
          <a:xfrm>
            <a:off x="693095" y="5925325"/>
            <a:ext cx="8026647" cy="55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41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51435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744538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028700" indent="-28416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1311275" indent="-2825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>
                <a:solidFill>
                  <a:srgbClr val="FF0000"/>
                </a:solidFill>
              </a:rPr>
              <a:t>P(at least one head in 17 tosses) = ? </a:t>
            </a:r>
          </a:p>
        </p:txBody>
      </p:sp>
    </p:spTree>
    <p:extLst>
      <p:ext uri="{BB962C8B-B14F-4D97-AF65-F5344CB8AC3E}">
        <p14:creationId xmlns:p14="http://schemas.microsoft.com/office/powerpoint/2010/main" val="3622017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C1D8AA-A510-4308-B925-7D766C6D3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55716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P(at least one head in 17 tosses) = 1 – (1/2)</a:t>
            </a:r>
            <a:r>
              <a:rPr lang="en-US" baseline="30000" dirty="0"/>
              <a:t>17</a:t>
            </a:r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A88B9E-4220-4735-9E0B-C31C732D1A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591AE8-7AB0-455B-BAA0-9B0F02DFB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probability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2191D2-EA5D-422F-89C4-8A1FBB9A8AD9}"/>
              </a:ext>
            </a:extLst>
          </p:cNvPr>
          <p:cNvSpPr txBox="1"/>
          <p:nvPr/>
        </p:nvSpPr>
        <p:spPr>
          <a:xfrm>
            <a:off x="501070" y="1779956"/>
            <a:ext cx="74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P(a single roll is not 6) = 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273189-42FF-48BC-92B8-9379E0371CD8}"/>
              </a:ext>
            </a:extLst>
          </p:cNvPr>
          <p:cNvSpPr txBox="1"/>
          <p:nvPr/>
        </p:nvSpPr>
        <p:spPr>
          <a:xfrm>
            <a:off x="487586" y="2277676"/>
            <a:ext cx="74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P(a single roll is not 6) = P(1) + P(2) + P(3) + P(4) + P(5) = 5/6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B0446-3908-47DA-A7A6-EF35F24930D5}"/>
              </a:ext>
            </a:extLst>
          </p:cNvPr>
          <p:cNvSpPr txBox="1"/>
          <p:nvPr/>
        </p:nvSpPr>
        <p:spPr>
          <a:xfrm>
            <a:off x="486671" y="2876734"/>
            <a:ext cx="74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P(at least one 6 in two rolls) = 1 – P(both rolls are not six) = 1 – (5/6)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B97824-B6ED-481C-9B44-FBFC4B43FA9F}"/>
              </a:ext>
            </a:extLst>
          </p:cNvPr>
          <p:cNvSpPr txBox="1"/>
          <p:nvPr/>
        </p:nvSpPr>
        <p:spPr>
          <a:xfrm>
            <a:off x="508919" y="3503863"/>
            <a:ext cx="7488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P(at least one 6 in 17 rolls) = 1 – P(17 rolls are not six) = 1 – (5/6)</a:t>
            </a:r>
            <a:r>
              <a:rPr lang="en-US" baseline="30000" dirty="0">
                <a:solidFill>
                  <a:srgbClr val="FF0000"/>
                </a:solidFill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395779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065292-B49A-40B1-8487-D7F3599AE4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D7C057D-E55C-4DEC-B105-0E68CDEB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probability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6E788C0-A2F0-433A-AA66-73E5C1585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02" y="1201510"/>
            <a:ext cx="4153153" cy="29187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6F0B03-9C68-48B9-B9EF-1B59C9BE6F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01510"/>
            <a:ext cx="4454980" cy="373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54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077546-A249-42E7-B0A3-6130707448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30AE034-DD58-4DD8-8A53-D0E4F118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6B08A9-BDF3-4393-9C3E-84C2CE309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Concepts of sample, population, and probabilities</a:t>
            </a:r>
          </a:p>
          <a:p>
            <a:r>
              <a:rPr lang="en-US" dirty="0"/>
              <a:t>Computing probability: single events, both events, at least event.</a:t>
            </a:r>
          </a:p>
        </p:txBody>
      </p:sp>
    </p:spTree>
    <p:extLst>
      <p:ext uri="{BB962C8B-B14F-4D97-AF65-F5344CB8AC3E}">
        <p14:creationId xmlns:p14="http://schemas.microsoft.com/office/powerpoint/2010/main" val="1356227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B814F5-7D09-4B31-BC1C-2806187EB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able to find probabilities of events.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42C6AB-29BF-449B-8066-0E8B05C25E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25DCB6B-ED59-418A-B86B-C21EC1065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</a:t>
            </a:r>
          </a:p>
        </p:txBody>
      </p:sp>
    </p:spTree>
    <p:extLst>
      <p:ext uri="{BB962C8B-B14F-4D97-AF65-F5344CB8AC3E}">
        <p14:creationId xmlns:p14="http://schemas.microsoft.com/office/powerpoint/2010/main" val="1306301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648648-05EF-4F9C-AE77-A10A5A6939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 </a:t>
            </a:r>
            <a:r>
              <a:rPr lang="en-US" b="1" dirty="0">
                <a:effectLst/>
              </a:rPr>
              <a:t>population</a:t>
            </a:r>
            <a:r>
              <a:rPr lang="en-US" dirty="0">
                <a:effectLst/>
              </a:rPr>
              <a:t> includes all of the </a:t>
            </a:r>
            <a:r>
              <a:rPr lang="en-US" dirty="0">
                <a:effectLst/>
                <a:hlinkClick r:id="rId2"/>
              </a:rPr>
              <a:t>elements</a:t>
            </a:r>
            <a:r>
              <a:rPr lang="en-US" dirty="0">
                <a:effectLst/>
              </a:rPr>
              <a:t> from a set of data.</a:t>
            </a:r>
          </a:p>
          <a:p>
            <a:pPr marL="230187" lvl="1" indent="0">
              <a:buNone/>
            </a:pPr>
            <a:r>
              <a:rPr lang="en-US" dirty="0"/>
              <a:t>Example: All people living in the US</a:t>
            </a:r>
          </a:p>
          <a:p>
            <a:pPr marL="230187" lvl="1" indent="0">
              <a:buNone/>
            </a:pPr>
            <a:endParaRPr lang="en-US" dirty="0">
              <a:effectLst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 </a:t>
            </a:r>
            <a:r>
              <a:rPr lang="en-US" b="1" dirty="0">
                <a:effectLst/>
              </a:rPr>
              <a:t>sample</a:t>
            </a:r>
            <a:r>
              <a:rPr lang="en-US" dirty="0">
                <a:effectLst/>
              </a:rPr>
              <a:t> consists one or more observations drawn from the population.</a:t>
            </a:r>
          </a:p>
          <a:p>
            <a:pPr marL="0" indent="0">
              <a:buNone/>
            </a:pPr>
            <a:r>
              <a:rPr lang="en-US" dirty="0"/>
              <a:t>    Draw 1,000 people in all people living in the US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AFDD19-15CA-4C7E-B9DD-875BEF9CC2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735A74-CF98-481D-93D5-6FE2ADBA7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and Population</a:t>
            </a:r>
          </a:p>
        </p:txBody>
      </p:sp>
    </p:spTree>
    <p:extLst>
      <p:ext uri="{BB962C8B-B14F-4D97-AF65-F5344CB8AC3E}">
        <p14:creationId xmlns:p14="http://schemas.microsoft.com/office/powerpoint/2010/main" val="3799071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82E28F-9983-43F3-960D-2AD4E82EF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095" y="1066800"/>
            <a:ext cx="8026647" cy="3667970"/>
          </a:xfrm>
        </p:spPr>
        <p:txBody>
          <a:bodyPr/>
          <a:lstStyle/>
          <a:p>
            <a:r>
              <a:rPr lang="en-US" dirty="0"/>
              <a:t>By convention, probabilities are numbers between 0 and 1, or, equivalently, 0% and 100%; denoted by: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Impossible events have probability 0. </a:t>
            </a:r>
          </a:p>
          <a:p>
            <a:r>
              <a:rPr lang="en-US" dirty="0"/>
              <a:t>Events that are certain have probability 1.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989432-A8F3-4FC4-9C8F-107DEE1374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4822CE-0913-4017-88D1-390AFD8A5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Probabilities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A2169F-E6DD-41C8-BA14-42162ED8BBC5}"/>
              </a:ext>
            </a:extLst>
          </p:cNvPr>
          <p:cNvSpPr txBox="1"/>
          <p:nvPr/>
        </p:nvSpPr>
        <p:spPr>
          <a:xfrm>
            <a:off x="3381445" y="2008015"/>
            <a:ext cx="145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P(event)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4E894A-CB2B-4279-970B-B193768749AE}"/>
                  </a:ext>
                </a:extLst>
              </p:cNvPr>
              <p:cNvSpPr txBox="1"/>
              <p:nvPr/>
            </p:nvSpPr>
            <p:spPr>
              <a:xfrm>
                <a:off x="709985" y="4811580"/>
                <a:ext cx="800975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400" b="0" dirty="0"/>
                  <a:t>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𝑎𝑛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𝑒𝑣𝑒𝑛𝑡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𝑑𝑜𝑒𝑠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𝑛𝑜𝑡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h𝑎𝑝𝑝𝑒𝑛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=1 −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𝑡h𝑒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𝑒𝑣𝑒𝑛𝑡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h𝑎𝑝𝑝𝑒𝑛𝑠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94E894A-CB2B-4279-970B-B193768749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985" y="4811580"/>
                <a:ext cx="8009757" cy="369332"/>
              </a:xfrm>
              <a:prstGeom prst="rect">
                <a:avLst/>
              </a:prstGeom>
              <a:blipFill>
                <a:blip r:embed="rId2"/>
                <a:stretch>
                  <a:fillRect l="-2283" t="-22951" r="-457" b="-508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2383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76C52A3-E8BB-4EF6-92A9-107F71EB30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9045" y="1066800"/>
                <a:ext cx="8410697" cy="548640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u="sng" dirty="0"/>
                  <a:t>When all outcomes are equally likely:</a:t>
                </a:r>
              </a:p>
              <a:p>
                <a:r>
                  <a:rPr lang="en-US" dirty="0"/>
                  <a:t>Example: rolling an ordinary die; we can assume six faces are equally likely.</a:t>
                </a:r>
              </a:p>
              <a:p>
                <a:endParaRPr lang="en-US" dirty="0"/>
              </a:p>
              <a:p>
                <a:pPr>
                  <a:buFont typeface="Symbol" panose="05050102010706020507" pitchFamily="18" charset="2"/>
                  <a:buChar char="Þ"/>
                </a:pPr>
                <a:r>
                  <a:rPr lang="en-US" dirty="0"/>
                  <a:t>Probability that the die shows an even number is:</a:t>
                </a:r>
              </a:p>
              <a:p>
                <a:pPr marL="0" indent="0">
                  <a:buNone/>
                </a:pPr>
                <a:r>
                  <a:rPr lang="en-US" dirty="0"/>
                  <a:t>  P(shows an even number)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#{2, 4, 6}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#{1, 2, 3, 4, 5, 6}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 = 0.5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P(die shows a multiple of three)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#{3,  6}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#{1, 2, 3, 4, 5, 6}</m:t>
                        </m:r>
                      </m:den>
                    </m:f>
                  </m:oMath>
                </a14:m>
                <a:r>
                  <a:rPr lang="en-US" dirty="0"/>
                  <a:t> = 0.333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76C52A3-E8BB-4EF6-92A9-107F71EB30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045" y="1066800"/>
                <a:ext cx="8410697" cy="5486400"/>
              </a:xfrm>
              <a:blipFill>
                <a:blip r:embed="rId2"/>
                <a:stretch>
                  <a:fillRect l="-1160" t="-778" r="-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36E78E-3AE4-4C6D-87F6-CCA6498D0A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E00CDB-74CE-48E4-9C65-FD00B38FA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probability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02BADB-2335-423C-AF69-C88BF64DE0A2}"/>
                  </a:ext>
                </a:extLst>
              </p:cNvPr>
              <p:cNvSpPr txBox="1"/>
              <p:nvPr/>
            </p:nvSpPr>
            <p:spPr>
              <a:xfrm>
                <a:off x="1077145" y="5464465"/>
                <a:ext cx="5991180" cy="534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P(an event happens)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#{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𝑜𝑢𝑡𝑐𝑜𝑚𝑒𝑠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𝑡h𝑎𝑡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𝑚𝑎𝑘𝑒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𝑡h𝑒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𝑒𝑣𝑒𝑛𝑡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h𝑎𝑝𝑝𝑒𝑛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}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#{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𝑎𝑙𝑙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𝑜𝑢𝑡𝑐𝑜𝑚𝑒𝑠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}</m:t>
                        </m:r>
                      </m:den>
                    </m:f>
                  </m:oMath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02BADB-2335-423C-AF69-C88BF64DE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145" y="5464465"/>
                <a:ext cx="5991180" cy="534377"/>
              </a:xfrm>
              <a:prstGeom prst="rect">
                <a:avLst/>
              </a:prstGeom>
              <a:blipFill>
                <a:blip r:embed="rId3"/>
                <a:stretch>
                  <a:fillRect l="-916" b="-5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0365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6C52A3-E8BB-4EF6-92A9-107F71EB3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045" y="1066800"/>
            <a:ext cx="8410697" cy="5486400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When two events must both happen:</a:t>
            </a:r>
          </a:p>
          <a:p>
            <a:r>
              <a:rPr lang="en-US" dirty="0"/>
              <a:t>Example: A box that contains three tickets: one red, one blue, and one green. </a:t>
            </a:r>
          </a:p>
          <a:p>
            <a:r>
              <a:rPr lang="en-US" dirty="0"/>
              <a:t>Draw two tickets at random </a:t>
            </a:r>
            <a:r>
              <a:rPr lang="en-US" dirty="0">
                <a:highlight>
                  <a:srgbClr val="FFFF00"/>
                </a:highlight>
              </a:rPr>
              <a:t>without replacement</a:t>
            </a:r>
            <a:r>
              <a:rPr lang="en-US" dirty="0"/>
              <a:t>; that is, you shuffle the three tickets, draw one, shuffle the remaining two, and draw another from those two. </a:t>
            </a:r>
          </a:p>
          <a:p>
            <a:r>
              <a:rPr lang="en-US" dirty="0"/>
              <a:t>What is the chance you get the </a:t>
            </a:r>
            <a:r>
              <a:rPr lang="en-US" dirty="0">
                <a:highlight>
                  <a:srgbClr val="FFFF00"/>
                </a:highlight>
              </a:rPr>
              <a:t>green ticket first</a:t>
            </a:r>
            <a:r>
              <a:rPr lang="en-US" dirty="0"/>
              <a:t>, followed </a:t>
            </a:r>
            <a:r>
              <a:rPr lang="en-US" dirty="0">
                <a:highlight>
                  <a:srgbClr val="FFFF00"/>
                </a:highlight>
              </a:rPr>
              <a:t>by the red one?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36E78E-3AE4-4C6D-87F6-CCA6498D0A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E00CDB-74CE-48E4-9C65-FD00B38FA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probability</a:t>
            </a:r>
          </a:p>
        </p:txBody>
      </p:sp>
    </p:spTree>
    <p:extLst>
      <p:ext uri="{BB962C8B-B14F-4D97-AF65-F5344CB8AC3E}">
        <p14:creationId xmlns:p14="http://schemas.microsoft.com/office/powerpoint/2010/main" val="745496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6C52A3-E8BB-4EF6-92A9-107F71EB3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045" y="1066800"/>
            <a:ext cx="8410697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Possible pairs of colors: </a:t>
            </a:r>
            <a:r>
              <a:rPr lang="pl-PL" dirty="0"/>
              <a:t>RB, RG, BR</a:t>
            </a:r>
            <a:r>
              <a:rPr lang="en-US" dirty="0"/>
              <a:t>,</a:t>
            </a:r>
            <a:r>
              <a:rPr lang="pl-PL" dirty="0"/>
              <a:t> BG, GR</a:t>
            </a:r>
            <a:r>
              <a:rPr lang="en-US" dirty="0"/>
              <a:t>,</a:t>
            </a:r>
            <a:r>
              <a:rPr lang="pl-PL" dirty="0"/>
              <a:t> GB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36E78E-3AE4-4C6D-87F6-CCA6498D0A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E00CDB-74CE-48E4-9C65-FD00B38FA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probability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02BADB-2335-423C-AF69-C88BF64DE0A2}"/>
                  </a:ext>
                </a:extLst>
              </p:cNvPr>
              <p:cNvSpPr txBox="1"/>
              <p:nvPr/>
            </p:nvSpPr>
            <p:spPr>
              <a:xfrm>
                <a:off x="1998865" y="1815990"/>
                <a:ext cx="3763690" cy="534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P(GR)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#{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𝐺𝑅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}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#{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𝑅𝐵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𝑅𝐺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𝐵𝑅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𝐵𝐺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𝐺𝑅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𝐺𝐵</m:t>
                        </m:r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}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 = 1/6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CE02BADB-2335-423C-AF69-C88BF64DE0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865" y="1815990"/>
                <a:ext cx="3763690" cy="534377"/>
              </a:xfrm>
              <a:prstGeom prst="rect">
                <a:avLst/>
              </a:prstGeom>
              <a:blipFill>
                <a:blip r:embed="rId2"/>
                <a:stretch>
                  <a:fillRect l="-1459" b="-56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B1B60EA-7D6F-4BBB-B7C3-DFB3A16C28D0}"/>
                  </a:ext>
                </a:extLst>
              </p:cNvPr>
              <p:cNvSpPr txBox="1"/>
              <p:nvPr/>
            </p:nvSpPr>
            <p:spPr>
              <a:xfrm>
                <a:off x="309045" y="2759233"/>
                <a:ext cx="7757810" cy="1339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Other solution: green ticket picked first =&gt; 1/3</a:t>
                </a:r>
              </a:p>
              <a:p>
                <a:r>
                  <a:rPr lang="en-US" dirty="0"/>
                  <a:t>Red is next (two tickets remaining to pickup red): =&gt; ½</a:t>
                </a:r>
              </a:p>
              <a:p>
                <a:endParaRPr lang="en-US" dirty="0"/>
              </a:p>
              <a:p>
                <a:r>
                  <a:rPr lang="en-US" dirty="0"/>
                  <a:t>P(green first, then red)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/>
                  <a:t> *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B1B60EA-7D6F-4BBB-B7C3-DFB3A16C28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045" y="2759233"/>
                <a:ext cx="7757810" cy="1339534"/>
              </a:xfrm>
              <a:prstGeom prst="rect">
                <a:avLst/>
              </a:prstGeom>
              <a:blipFill>
                <a:blip r:embed="rId3"/>
                <a:stretch>
                  <a:fillRect l="-708" t="-2740" b="-4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326CDA3-00C2-4E26-BB49-78409A33DFE9}"/>
              </a:ext>
            </a:extLst>
          </p:cNvPr>
          <p:cNvSpPr txBox="1"/>
          <p:nvPr/>
        </p:nvSpPr>
        <p:spPr>
          <a:xfrm>
            <a:off x="309045" y="4581150"/>
            <a:ext cx="3994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Multiplication rule: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DCEF70-64F9-4627-B75C-F4B830C56905}"/>
              </a:ext>
            </a:extLst>
          </p:cNvPr>
          <p:cNvSpPr txBox="1"/>
          <p:nvPr/>
        </p:nvSpPr>
        <p:spPr>
          <a:xfrm>
            <a:off x="309045" y="5107291"/>
            <a:ext cx="8717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P(two events both happen) = P(one event happens) * </a:t>
            </a:r>
          </a:p>
          <a:p>
            <a:r>
              <a:rPr lang="en-US" dirty="0">
                <a:solidFill>
                  <a:srgbClr val="FF0000"/>
                </a:solidFill>
              </a:rPr>
              <a:t>	P(the other event happens, given that the first one happened)</a:t>
            </a:r>
          </a:p>
        </p:txBody>
      </p:sp>
    </p:spTree>
    <p:extLst>
      <p:ext uri="{BB962C8B-B14F-4D97-AF65-F5344CB8AC3E}">
        <p14:creationId xmlns:p14="http://schemas.microsoft.com/office/powerpoint/2010/main" val="1230514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5E4E9B-1563-4591-86DB-BA78C7C83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831" y="1066800"/>
            <a:ext cx="8525912" cy="5486400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/>
              <a:t>When an Event an Happen in Two Different Ways :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dirty="0"/>
              <a:t>we want the chance that </a:t>
            </a:r>
            <a:r>
              <a:rPr lang="en-US" dirty="0">
                <a:highlight>
                  <a:srgbClr val="FFFF00"/>
                </a:highlight>
              </a:rPr>
              <a:t>one of the two tickets </a:t>
            </a:r>
            <a:r>
              <a:rPr lang="en-US" dirty="0"/>
              <a:t>is green and the other red. </a:t>
            </a:r>
          </a:p>
          <a:p>
            <a:pPr marL="0" indent="0">
              <a:buNone/>
            </a:pPr>
            <a:r>
              <a:rPr lang="en-US" dirty="0"/>
              <a:t>=&gt; This event doesn't specify the order in which the colors must appear. So </a:t>
            </a:r>
            <a:r>
              <a:rPr lang="en-US" dirty="0">
                <a:highlight>
                  <a:srgbClr val="FFFF00"/>
                </a:highlight>
              </a:rPr>
              <a:t>they can appear in either order</a:t>
            </a:r>
            <a:r>
              <a:rPr lang="en-US" dirty="0"/>
              <a:t>.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E08D84-0568-4C40-97FC-90D749813D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B18A8D-AB88-4BA3-B436-48639E309B0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2C3FCD2-06FD-40A4-A215-B2704E0BE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probability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D0C2A6-F259-466F-9771-B3DE28412817}"/>
              </a:ext>
            </a:extLst>
          </p:cNvPr>
          <p:cNvSpPr txBox="1"/>
          <p:nvPr/>
        </p:nvSpPr>
        <p:spPr>
          <a:xfrm>
            <a:off x="424257" y="4005075"/>
            <a:ext cx="8525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P(one green and one red) = P(GR) + P(RG) = 1/6 + 1/6 = 1/3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C716E8-E939-47EF-B7EB-5D3F5679C646}"/>
              </a:ext>
            </a:extLst>
          </p:cNvPr>
          <p:cNvSpPr txBox="1"/>
          <p:nvPr/>
        </p:nvSpPr>
        <p:spPr>
          <a:xfrm>
            <a:off x="309045" y="4581150"/>
            <a:ext cx="3994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Additive rule: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625A58-3575-43C2-9B55-D43CAD162FF6}"/>
              </a:ext>
            </a:extLst>
          </p:cNvPr>
          <p:cNvSpPr txBox="1"/>
          <p:nvPr/>
        </p:nvSpPr>
        <p:spPr>
          <a:xfrm>
            <a:off x="309045" y="5107291"/>
            <a:ext cx="8717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P(an event happens) = P(first way it can happen) + </a:t>
            </a:r>
          </a:p>
          <a:p>
            <a:r>
              <a:rPr lang="en-US" dirty="0">
                <a:solidFill>
                  <a:srgbClr val="FF0000"/>
                </a:solidFill>
              </a:rPr>
              <a:t>	P(second way it can happen)</a:t>
            </a:r>
          </a:p>
        </p:txBody>
      </p:sp>
    </p:spTree>
    <p:extLst>
      <p:ext uri="{BB962C8B-B14F-4D97-AF65-F5344CB8AC3E}">
        <p14:creationId xmlns:p14="http://schemas.microsoft.com/office/powerpoint/2010/main" val="3409137319"/>
      </p:ext>
    </p:extLst>
  </p:cSld>
  <p:clrMapOvr>
    <a:masterClrMapping/>
  </p:clrMapOvr>
</p:sld>
</file>

<file path=ppt/theme/theme1.xml><?xml version="1.0" encoding="utf-8"?>
<a:theme xmlns:a="http://schemas.openxmlformats.org/drawingml/2006/main" name="ONR_Theme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E8EDB"/>
      </a:accent1>
      <a:accent2>
        <a:srgbClr val="C90E0C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ONR_Theme</Template>
  <TotalTime>121647</TotalTime>
  <Words>752</Words>
  <Application>Microsoft Office PowerPoint</Application>
  <PresentationFormat>On-screen Show (4:3)</PresentationFormat>
  <Paragraphs>87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Cambria Math</vt:lpstr>
      <vt:lpstr>Symbol</vt:lpstr>
      <vt:lpstr>Times New Roman</vt:lpstr>
      <vt:lpstr>ONR_Theme</vt:lpstr>
      <vt:lpstr>ENGR 1330 Computational Thinking with Data Science</vt:lpstr>
      <vt:lpstr>Outline</vt:lpstr>
      <vt:lpstr>Objective</vt:lpstr>
      <vt:lpstr>Sample and Population</vt:lpstr>
      <vt:lpstr>Probabilities</vt:lpstr>
      <vt:lpstr>Compute probability</vt:lpstr>
      <vt:lpstr>Compute probability</vt:lpstr>
      <vt:lpstr>Compute probability</vt:lpstr>
      <vt:lpstr>Compute probability</vt:lpstr>
      <vt:lpstr>Computing probability</vt:lpstr>
      <vt:lpstr>Computing probability</vt:lpstr>
      <vt:lpstr>Compute probability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Shad Holt</dc:creator>
  <cp:keywords/>
  <dc:description/>
  <cp:lastModifiedBy>Nguyen, Long</cp:lastModifiedBy>
  <cp:revision>1812</cp:revision>
  <cp:lastPrinted>2020-07-23T19:00:31Z</cp:lastPrinted>
  <dcterms:created xsi:type="dcterms:W3CDTF">2010-10-19T21:02:23Z</dcterms:created>
  <dcterms:modified xsi:type="dcterms:W3CDTF">2020-09-05T02:06:56Z</dcterms:modified>
  <cp:category/>
</cp:coreProperties>
</file>