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465" r:id="rId2"/>
    <p:sldId id="684" r:id="rId3"/>
    <p:sldId id="723" r:id="rId4"/>
    <p:sldId id="724" r:id="rId5"/>
    <p:sldId id="725" r:id="rId6"/>
    <p:sldId id="726" r:id="rId7"/>
    <p:sldId id="727" r:id="rId8"/>
    <p:sldId id="728" r:id="rId9"/>
    <p:sldId id="729" r:id="rId10"/>
    <p:sldId id="730" r:id="rId11"/>
    <p:sldId id="731" r:id="rId12"/>
    <p:sldId id="732" r:id="rId1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465"/>
            <p14:sldId id="684"/>
            <p14:sldId id="723"/>
            <p14:sldId id="724"/>
            <p14:sldId id="725"/>
            <p14:sldId id="726"/>
            <p14:sldId id="727"/>
            <p14:sldId id="728"/>
            <p14:sldId id="729"/>
            <p14:sldId id="730"/>
            <p14:sldId id="731"/>
            <p14:sldId id="7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0C"/>
    <a:srgbClr val="000096"/>
    <a:srgbClr val="000039"/>
    <a:srgbClr val="000054"/>
    <a:srgbClr val="FFDD08"/>
    <a:srgbClr val="000074"/>
    <a:srgbClr val="B10C0C"/>
    <a:srgbClr val="35ADFF"/>
    <a:srgbClr val="EBCCCC"/>
    <a:srgbClr val="D7F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44748E-6D4F-37C2-79F1-FCB7DCED601F}" v="2" dt="2020-08-17T21:29:17.0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9" autoAdjust="0"/>
    <p:restoredTop sz="93277" autoAdjust="0"/>
  </p:normalViewPr>
  <p:slideViewPr>
    <p:cSldViewPr>
      <p:cViewPr varScale="1">
        <p:scale>
          <a:sx n="106" d="100"/>
          <a:sy n="106" d="100"/>
        </p:scale>
        <p:origin x="178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ndaravadiveludevarajan, D" userId="S::d.sundaravadiveludevarajan@ttu.edu::cb9885ab-edf5-491f-beb8-2c10ea084b22" providerId="AD" clId="Web-{FA44748E-6D4F-37C2-79F1-FCB7DCED601F}"/>
    <pc:docChg chg="modSld">
      <pc:chgData name="Sundaravadiveludevarajan, D" userId="S::d.sundaravadiveludevarajan@ttu.edu::cb9885ab-edf5-491f-beb8-2c10ea084b22" providerId="AD" clId="Web-{FA44748E-6D4F-37C2-79F1-FCB7DCED601F}" dt="2020-08-17T21:29:17.073" v="1" actId="20577"/>
      <pc:docMkLst>
        <pc:docMk/>
      </pc:docMkLst>
      <pc:sldChg chg="modSp">
        <pc:chgData name="Sundaravadiveludevarajan, D" userId="S::d.sundaravadiveludevarajan@ttu.edu::cb9885ab-edf5-491f-beb8-2c10ea084b22" providerId="AD" clId="Web-{FA44748E-6D4F-37C2-79F1-FCB7DCED601F}" dt="2020-08-17T21:29:17.073" v="1" actId="20577"/>
        <pc:sldMkLst>
          <pc:docMk/>
          <pc:sldMk cId="1890530289" sldId="729"/>
        </pc:sldMkLst>
        <pc:spChg chg="mod">
          <ac:chgData name="Sundaravadiveludevarajan, D" userId="S::d.sundaravadiveludevarajan@ttu.edu::cb9885ab-edf5-491f-beb8-2c10ea084b22" providerId="AD" clId="Web-{FA44748E-6D4F-37C2-79F1-FCB7DCED601F}" dt="2020-08-17T21:29:17.073" v="1" actId="20577"/>
          <ac:spMkLst>
            <pc:docMk/>
            <pc:sldMk cId="1890530289" sldId="729"/>
            <ac:spMk id="2" creationId="{D9B0F601-6F4A-4A17-B5F7-01DF37A58518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Number of cartons</a:t>
            </a:r>
          </a:p>
        </c:rich>
      </c:tx>
      <c:layout>
        <c:manualLayout>
          <c:xMode val="edge"/>
          <c:yMode val="edge"/>
          <c:x val="0.30977464346483025"/>
          <c:y val="4.8002822213169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Flavor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Chocolate</c:v>
                </c:pt>
                <c:pt idx="1">
                  <c:v>Strawberry</c:v>
                </c:pt>
                <c:pt idx="2">
                  <c:v>Vanilla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BC-4761-A9CE-08BC52BD43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20641936"/>
        <c:axId val="1868639968"/>
      </c:barChart>
      <c:catAx>
        <c:axId val="162064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8639968"/>
        <c:crosses val="autoZero"/>
        <c:auto val="1"/>
        <c:lblAlgn val="ctr"/>
        <c:lblOffset val="100"/>
        <c:noMultiLvlLbl val="0"/>
      </c:catAx>
      <c:valAx>
        <c:axId val="1868639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0641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2472982283464566"/>
          <c:y val="0.83908051287004815"/>
          <c:w val="0.13909475497621684"/>
          <c:h val="0.109147414441163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8/17/2020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Department of Computer Science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8/17/2020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n.wikipedia.org/wiki/Frequency_distribution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Variable_(mathematics)" TargetMode="External"/><Relationship Id="rId2" Type="http://schemas.openxmlformats.org/officeDocument/2006/relationships/hyperlink" Target="https://en.wikipedia.org/wiki/Cartesian_coordinate_system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140" y="894270"/>
            <a:ext cx="7913235" cy="2342706"/>
          </a:xfrm>
          <a:effectLst/>
        </p:spPr>
        <p:txBody>
          <a:bodyPr/>
          <a:lstStyle/>
          <a:p>
            <a:pPr algn="l"/>
            <a:r>
              <a:rPr lang="en-US" sz="4400" b="1" dirty="0">
                <a:solidFill>
                  <a:srgbClr val="B30000"/>
                </a:solidFill>
              </a:rPr>
              <a:t>EGR 1330</a:t>
            </a:r>
            <a:br>
              <a:rPr lang="en-US" sz="4400" b="1" dirty="0">
                <a:solidFill>
                  <a:srgbClr val="B30000"/>
                </a:solidFill>
              </a:rPr>
            </a:br>
            <a:r>
              <a:rPr lang="en-US" sz="4400" b="1" dirty="0">
                <a:solidFill>
                  <a:srgbClr val="B30000"/>
                </a:solidFill>
              </a:rPr>
              <a:t>Computational Thinking with Data Science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5C3A2D-DA05-4078-8BAA-8CD82F612D28}"/>
              </a:ext>
            </a:extLst>
          </p:cNvPr>
          <p:cNvSpPr txBox="1"/>
          <p:nvPr/>
        </p:nvSpPr>
        <p:spPr>
          <a:xfrm>
            <a:off x="577880" y="3435212"/>
            <a:ext cx="7488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Display</a:t>
            </a:r>
          </a:p>
        </p:txBody>
      </p:sp>
    </p:spTree>
    <p:extLst>
      <p:ext uri="{BB962C8B-B14F-4D97-AF65-F5344CB8AC3E}">
        <p14:creationId xmlns:p14="http://schemas.microsoft.com/office/powerpoint/2010/main" val="323583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CCA520-2133-4F77-A427-A84F1DBD8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 err="1">
                <a:highlight>
                  <a:srgbClr val="FFFF00"/>
                </a:highlight>
              </a:rPr>
              <a:t>galton</a:t>
            </a:r>
            <a:r>
              <a:rPr lang="en-US" dirty="0">
                <a:highlight>
                  <a:srgbClr val="FFFF00"/>
                </a:highlight>
              </a:rPr>
              <a:t>-subset </a:t>
            </a:r>
            <a:r>
              <a:rPr lang="en-US" dirty="0"/>
              <a:t>dataset and create a scatter plot using Pandas and Matplotlib.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8A206A-6719-4E2A-A51D-B64D495D81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81A41A-D9CA-42FA-BEFD-86BEDFE00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example</a:t>
            </a:r>
          </a:p>
        </p:txBody>
      </p:sp>
    </p:spTree>
    <p:extLst>
      <p:ext uri="{BB962C8B-B14F-4D97-AF65-F5344CB8AC3E}">
        <p14:creationId xmlns:p14="http://schemas.microsoft.com/office/powerpoint/2010/main" val="1388331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B69C10-373E-4500-AE16-583317F2E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65" y="1066800"/>
            <a:ext cx="8257077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line chart or line plot or line graph or curve chart is a type of chart which displays information as a series of data points connected by straight line segments.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33B961-8ABD-4CEE-83DC-F5F439A3DD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77F58AD-720F-49D8-8B40-6D09E0416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Chart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3E8CBA-F773-4DDF-8447-CDE863169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220" y="2545685"/>
            <a:ext cx="5569047" cy="286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30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CCA520-2133-4F77-A427-A84F1DBD8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>
                <a:highlight>
                  <a:srgbClr val="FFFF00"/>
                </a:highlight>
              </a:rPr>
              <a:t>census </a:t>
            </a:r>
            <a:r>
              <a:rPr lang="en-US" dirty="0"/>
              <a:t>dataset and create a line chart using Pandas and Matplotlib.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8A206A-6719-4E2A-A51D-B64D495D81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81A41A-D9CA-42FA-BEFD-86BEDFE00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example</a:t>
            </a:r>
          </a:p>
        </p:txBody>
      </p:sp>
    </p:spTree>
    <p:extLst>
      <p:ext uri="{BB962C8B-B14F-4D97-AF65-F5344CB8AC3E}">
        <p14:creationId xmlns:p14="http://schemas.microsoft.com/office/powerpoint/2010/main" val="823762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6B08A9-BDF3-4393-9C3E-84C2CE309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Charts: line, bar, histogram, scatter plot.</a:t>
            </a:r>
          </a:p>
          <a:p>
            <a:r>
              <a:rPr lang="en-US" dirty="0"/>
              <a:t>Pandas library </a:t>
            </a:r>
          </a:p>
          <a:p>
            <a:r>
              <a:rPr lang="en-US" dirty="0"/>
              <a:t>Matplotlib library</a:t>
            </a:r>
          </a:p>
        </p:txBody>
      </p:sp>
    </p:spTree>
    <p:extLst>
      <p:ext uri="{BB962C8B-B14F-4D97-AF65-F5344CB8AC3E}">
        <p14:creationId xmlns:p14="http://schemas.microsoft.com/office/powerpoint/2010/main" val="1356227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B814F5-7D09-4B31-BC1C-2806187EB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able to visualize data with different types of charts using Pandas or Matplotlib.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42C6AB-29BF-449B-8066-0E8B05C25E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5DCB6B-ED59-418A-B86B-C21EC1065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</p:spTree>
    <p:extLst>
      <p:ext uri="{BB962C8B-B14F-4D97-AF65-F5344CB8AC3E}">
        <p14:creationId xmlns:p14="http://schemas.microsoft.com/office/powerpoint/2010/main" val="1306301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EA255F-AD92-46B8-A43E-5F2FA96AB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425" y="1066800"/>
            <a:ext cx="8564317" cy="5486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Data come in many forms that are not numerical. Data can be pieces of music, or places on a map. They can also be categories into which you can place individuals: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The individuals are cartons of ice-cream, and the variable is the </a:t>
            </a:r>
            <a:r>
              <a:rPr lang="en-US" dirty="0">
                <a:highlight>
                  <a:srgbClr val="FFFF00"/>
                </a:highlight>
              </a:rPr>
              <a:t>flavor</a:t>
            </a:r>
            <a:r>
              <a:rPr lang="en-US" dirty="0"/>
              <a:t> in the carto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The individuals are professional basketball players, and the variable is the </a:t>
            </a:r>
            <a:r>
              <a:rPr lang="en-US" dirty="0">
                <a:highlight>
                  <a:srgbClr val="FFFF00"/>
                </a:highlight>
              </a:rPr>
              <a:t>player's team</a:t>
            </a:r>
            <a:r>
              <a:rPr lang="en-US" dirty="0"/>
              <a:t>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572617-0E9F-448F-9D48-F8BBE8EDB1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120190-F3DB-4C91-A12A-59C26BA5A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Categorical Distributions</a:t>
            </a:r>
          </a:p>
        </p:txBody>
      </p:sp>
    </p:spTree>
    <p:extLst>
      <p:ext uri="{BB962C8B-B14F-4D97-AF65-F5344CB8AC3E}">
        <p14:creationId xmlns:p14="http://schemas.microsoft.com/office/powerpoint/2010/main" val="2817390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069BD0-38DF-4EEF-B08A-FB4976E983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Used to represent graphical representation for categorical distributions.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bars are equally spaced and equally wide. The length of each bar is proportional to the frequency of the corresponding category.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C50D23-86ED-44FF-AFF1-3AD1040AF9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E9C29B-E3FD-4362-AE11-FA7D741DA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 charts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4C8E542-96FA-484B-98E5-4FB591B882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5084450"/>
              </p:ext>
            </p:extLst>
          </p:nvPr>
        </p:nvGraphicFramePr>
        <p:xfrm>
          <a:off x="1730030" y="3659430"/>
          <a:ext cx="4713420" cy="2381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9745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CCA520-2133-4F77-A427-A84F1DBD8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Find a simple </a:t>
            </a:r>
            <a:r>
              <a:rPr lang="en-US" dirty="0"/>
              <a:t>categorical dataset and create a bar chart using Pandas and Matplotlib.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8A206A-6719-4E2A-A51D-B64D495D81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81A41A-D9CA-42FA-BEFD-86BEDFE00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example</a:t>
            </a:r>
          </a:p>
        </p:txBody>
      </p:sp>
    </p:spTree>
    <p:extLst>
      <p:ext uri="{BB962C8B-B14F-4D97-AF65-F5344CB8AC3E}">
        <p14:creationId xmlns:p14="http://schemas.microsoft.com/office/powerpoint/2010/main" val="1088197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8F3625-80F7-4B3D-AA5E-7A8F33A76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histogram</a:t>
            </a:r>
            <a:r>
              <a:rPr lang="en-US" dirty="0"/>
              <a:t> is an approximate representation of the </a:t>
            </a:r>
            <a:r>
              <a:rPr lang="en-US" dirty="0">
                <a:hlinkClick r:id="rId2" tooltip="Frequency distribution"/>
              </a:rPr>
              <a:t>distribution</a:t>
            </a:r>
            <a:r>
              <a:rPr lang="en-US" dirty="0"/>
              <a:t> of numerical data. </a:t>
            </a:r>
          </a:p>
          <a:p>
            <a:r>
              <a:rPr lang="en-US" dirty="0"/>
              <a:t>Each bar is a contiguous intervals called </a:t>
            </a:r>
            <a:r>
              <a:rPr lang="en-US" i="1" dirty="0"/>
              <a:t>bin.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3687E6-15CC-4042-A088-FF22737F0D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519A5F-32E6-4BA6-869C-48A46F349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Histogram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F7976B-D7AF-41EF-A567-34C124917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270" y="2545685"/>
            <a:ext cx="46672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921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CCA520-2133-4F77-A427-A84F1DBD8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>
                <a:highlight>
                  <a:srgbClr val="FFFF00"/>
                </a:highlight>
              </a:rPr>
              <a:t>top-movies </a:t>
            </a:r>
            <a:r>
              <a:rPr lang="en-US" dirty="0"/>
              <a:t>dataset and create a histogram chart using Pandas and Matplotlib.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8A206A-6719-4E2A-A51D-B64D495D81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81A41A-D9CA-42FA-BEFD-86BEDFE00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example</a:t>
            </a:r>
          </a:p>
        </p:txBody>
      </p:sp>
    </p:spTree>
    <p:extLst>
      <p:ext uri="{BB962C8B-B14F-4D97-AF65-F5344CB8AC3E}">
        <p14:creationId xmlns:p14="http://schemas.microsoft.com/office/powerpoint/2010/main" val="3262657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B0F601-6F4A-4A17-B5F7-01DF37A58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3845" indent="-283845"/>
            <a:r>
              <a:rPr lang="en-US" dirty="0"/>
              <a:t>A </a:t>
            </a:r>
            <a:r>
              <a:rPr lang="en-US" b="1" dirty="0"/>
              <a:t>scatter plot</a:t>
            </a:r>
            <a:r>
              <a:rPr lang="en-US" dirty="0"/>
              <a:t> is a type of plot using </a:t>
            </a:r>
            <a:r>
              <a:rPr lang="en-US" dirty="0">
                <a:hlinkClick r:id="rId2" tooltip="Cartesian coordinate syste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Cartesian coordinates</a:t>
            </a:r>
            <a:r>
              <a:rPr lang="en-US" dirty="0"/>
              <a:t> to display values for typically two </a:t>
            </a:r>
            <a:r>
              <a:rPr lang="en-US" dirty="0">
                <a:hlinkClick r:id="rId3" tooltip="Variable (mathematics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variables</a:t>
            </a:r>
            <a:r>
              <a:rPr lang="en-US" dirty="0"/>
              <a:t> for a set of data.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5C1761-56AA-41A3-82B4-A61518C81B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DAA3447-2A95-446E-B256-FE864C864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 Plot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C9029-36AD-4320-A802-0B0BF9CA9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7425" y="2392027"/>
            <a:ext cx="462915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530289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121100</TotalTime>
  <Words>305</Words>
  <Application>Microsoft Office PowerPoint</Application>
  <PresentationFormat>On-screen Show (4:3)</PresentationFormat>
  <Paragraphs>43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ONR_Theme</vt:lpstr>
      <vt:lpstr>EGR 1330 Computational Thinking with Data Science</vt:lpstr>
      <vt:lpstr>Outline</vt:lpstr>
      <vt:lpstr>Objective</vt:lpstr>
      <vt:lpstr>Categorical Distributions</vt:lpstr>
      <vt:lpstr>Bar charts</vt:lpstr>
      <vt:lpstr>Live example</vt:lpstr>
      <vt:lpstr>Histogram</vt:lpstr>
      <vt:lpstr>Live example</vt:lpstr>
      <vt:lpstr>Scatter Plot</vt:lpstr>
      <vt:lpstr>Live example</vt:lpstr>
      <vt:lpstr>Line Chart</vt:lpstr>
      <vt:lpstr>Live example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Nguyen, Long</cp:lastModifiedBy>
  <cp:revision>1733</cp:revision>
  <cp:lastPrinted>2020-07-23T19:00:31Z</cp:lastPrinted>
  <dcterms:created xsi:type="dcterms:W3CDTF">2010-10-19T21:02:23Z</dcterms:created>
  <dcterms:modified xsi:type="dcterms:W3CDTF">2020-08-17T21:29:21Z</dcterms:modified>
  <cp:category/>
</cp:coreProperties>
</file>