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465" r:id="rId2"/>
    <p:sldId id="722" r:id="rId3"/>
    <p:sldId id="748" r:id="rId4"/>
    <p:sldId id="750" r:id="rId5"/>
    <p:sldId id="723" r:id="rId6"/>
    <p:sldId id="721" r:id="rId7"/>
    <p:sldId id="751" r:id="rId8"/>
    <p:sldId id="752" r:id="rId9"/>
    <p:sldId id="753" r:id="rId10"/>
    <p:sldId id="754" r:id="rId11"/>
    <p:sldId id="756" r:id="rId12"/>
    <p:sldId id="757" r:id="rId13"/>
    <p:sldId id="758" r:id="rId14"/>
    <p:sldId id="759" r:id="rId15"/>
    <p:sldId id="747" r:id="rId1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722"/>
            <p14:sldId id="748"/>
            <p14:sldId id="750"/>
            <p14:sldId id="723"/>
            <p14:sldId id="721"/>
            <p14:sldId id="751"/>
            <p14:sldId id="752"/>
            <p14:sldId id="753"/>
            <p14:sldId id="754"/>
            <p14:sldId id="756"/>
            <p14:sldId id="757"/>
            <p14:sldId id="758"/>
            <p14:sldId id="759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3" d="100"/>
          <a:sy n="103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8/18/2020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8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8/18/2020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F5232C-5DBD-4CB6-9376-50ACDA94FE37}"/>
              </a:ext>
            </a:extLst>
          </p:cNvPr>
          <p:cNvSpPr txBox="1"/>
          <p:nvPr/>
        </p:nvSpPr>
        <p:spPr>
          <a:xfrm>
            <a:off x="185222" y="1093907"/>
            <a:ext cx="877355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ENGR 1330: Computational Thinking with</a:t>
            </a:r>
            <a:b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Data Science</a:t>
            </a:r>
            <a:endParaRPr lang="en-US" sz="3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975A3-28E6-4C9B-8C15-53428F3033FE}"/>
              </a:ext>
            </a:extLst>
          </p:cNvPr>
          <p:cNvSpPr txBox="1"/>
          <p:nvPr/>
        </p:nvSpPr>
        <p:spPr>
          <a:xfrm>
            <a:off x="2022488" y="4389125"/>
            <a:ext cx="50990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Dinesh S. Devarajan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Whitacre College of Engineering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Texas Tech University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2040698" y="3072376"/>
            <a:ext cx="50626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Lesson 8: NumPy In Python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923926" y="1700775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arange(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evenly spaced array elements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923926" y="2410859"/>
            <a:ext cx="7681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linspace(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evenly spaced array elements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Other functions to create NumPy arrays easily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923926" y="3120943"/>
            <a:ext cx="59146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zeros(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array of zeros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923926" y="3833637"/>
            <a:ext cx="60298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ones(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array of ones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926194" y="4543721"/>
            <a:ext cx="55523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eye(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an identity matrix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927793" y="5253805"/>
            <a:ext cx="75621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random.randint(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random integers</a:t>
            </a:r>
          </a:p>
        </p:txBody>
      </p:sp>
    </p:spTree>
    <p:extLst>
      <p:ext uri="{BB962C8B-B14F-4D97-AF65-F5344CB8AC3E}">
        <p14:creationId xmlns:p14="http://schemas.microsoft.com/office/powerpoint/2010/main" val="3350425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Basic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731500" y="1700775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min(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minimum value in an array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731500" y="2410859"/>
            <a:ext cx="76812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max(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maximum value in an array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NumPy arrays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731500" y="3120943"/>
            <a:ext cx="84102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argmin(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minimum value position in an array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731500" y="3833637"/>
            <a:ext cx="85255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argmax(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maximum value position in an array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733768" y="4543721"/>
            <a:ext cx="78319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reshape(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Reshaping an array to a specific shape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735367" y="5253805"/>
            <a:ext cx="75621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sum(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Summing the array elements</a:t>
            </a:r>
          </a:p>
        </p:txBody>
      </p:sp>
    </p:spTree>
    <p:extLst>
      <p:ext uri="{BB962C8B-B14F-4D97-AF65-F5344CB8AC3E}">
        <p14:creationId xmlns:p14="http://schemas.microsoft.com/office/powerpoint/2010/main" val="1461280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Mathematical Operations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82292F-30EF-43CB-AFDB-590BADC5E493}"/>
              </a:ext>
            </a:extLst>
          </p:cNvPr>
          <p:cNvSpPr txBox="1"/>
          <p:nvPr/>
        </p:nvSpPr>
        <p:spPr>
          <a:xfrm>
            <a:off x="731500" y="1700775"/>
            <a:ext cx="81802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sqrt(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square root of array elements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48F0C-CD68-461C-86A2-98C013004637}"/>
              </a:ext>
            </a:extLst>
          </p:cNvPr>
          <p:cNvSpPr txBox="1"/>
          <p:nvPr/>
        </p:nvSpPr>
        <p:spPr>
          <a:xfrm>
            <a:off x="731499" y="2410859"/>
            <a:ext cx="82570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exp(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exponential of array elements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0085" y="995138"/>
            <a:ext cx="89817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mathematical operations on NumPy arrays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951E8-B8F7-4EF9-8108-D1F264634BE2}"/>
              </a:ext>
            </a:extLst>
          </p:cNvPr>
          <p:cNvSpPr txBox="1"/>
          <p:nvPr/>
        </p:nvSpPr>
        <p:spPr>
          <a:xfrm>
            <a:off x="731500" y="3120943"/>
            <a:ext cx="84102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sin(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trigonometric sine of array elements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30318-11AE-4DB8-AED2-25C7D0B4EDA8}"/>
              </a:ext>
            </a:extLst>
          </p:cNvPr>
          <p:cNvSpPr txBox="1"/>
          <p:nvPr/>
        </p:nvSpPr>
        <p:spPr>
          <a:xfrm>
            <a:off x="731500" y="3833637"/>
            <a:ext cx="86795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trigonometric cosine of array elements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A741C-46B6-4BBA-8C4E-31052B6297DA}"/>
              </a:ext>
            </a:extLst>
          </p:cNvPr>
          <p:cNvSpPr txBox="1"/>
          <p:nvPr/>
        </p:nvSpPr>
        <p:spPr>
          <a:xfrm>
            <a:off x="733768" y="4543721"/>
            <a:ext cx="8254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log(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natural logarithm of array elements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7DFF13-1961-459A-B2D3-F4AE17448F50}"/>
              </a:ext>
            </a:extLst>
          </p:cNvPr>
          <p:cNvSpPr txBox="1"/>
          <p:nvPr/>
        </p:nvSpPr>
        <p:spPr>
          <a:xfrm>
            <a:off x="735367" y="5253805"/>
            <a:ext cx="82532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log10(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base 10 logarithm of array elements</a:t>
            </a:r>
          </a:p>
        </p:txBody>
      </p:sp>
    </p:spTree>
    <p:extLst>
      <p:ext uri="{BB962C8B-B14F-4D97-AF65-F5344CB8AC3E}">
        <p14:creationId xmlns:p14="http://schemas.microsoft.com/office/powerpoint/2010/main" val="1098061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707" y="38407"/>
            <a:ext cx="7488578" cy="817460"/>
          </a:xfrm>
        </p:spPr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Arrays: Indexing, Selection, &amp; Copying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1536A6-0D42-48D6-8CDE-C39B95348AB0}"/>
              </a:ext>
            </a:extLst>
          </p:cNvPr>
          <p:cNvSpPr txBox="1"/>
          <p:nvPr/>
        </p:nvSpPr>
        <p:spPr>
          <a:xfrm>
            <a:off x="162291" y="1314349"/>
            <a:ext cx="89817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Indexing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An important step in manipulating and analyzing arrays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3E9D30-9CF1-44E9-9807-7A18BC974DC1}"/>
              </a:ext>
            </a:extLst>
          </p:cNvPr>
          <p:cNvSpPr txBox="1"/>
          <p:nvPr/>
        </p:nvSpPr>
        <p:spPr>
          <a:xfrm>
            <a:off x="162291" y="4815541"/>
            <a:ext cx="87878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Copying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Always use the copy( ) function to copy arrays and to preserve the original array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0F4AAC-4229-4018-987E-0C9C463F42FE}"/>
              </a:ext>
            </a:extLst>
          </p:cNvPr>
          <p:cNvSpPr txBox="1"/>
          <p:nvPr/>
        </p:nvSpPr>
        <p:spPr>
          <a:xfrm>
            <a:off x="162291" y="3064945"/>
            <a:ext cx="87878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Conditional selection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Selecting array elements based on specific conditions </a:t>
            </a:r>
          </a:p>
        </p:txBody>
      </p:sp>
    </p:spTree>
    <p:extLst>
      <p:ext uri="{BB962C8B-B14F-4D97-AF65-F5344CB8AC3E}">
        <p14:creationId xmlns:p14="http://schemas.microsoft.com/office/powerpoint/2010/main" val="1326679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126384-FCEA-47FC-8B59-94B524AAC538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C4A6B-9A9B-4535-8286-F634DF18F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211" y="1201510"/>
            <a:ext cx="6477904" cy="251495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1AE3C-DD59-47B6-8D0C-7C34B699ADCB}"/>
              </a:ext>
            </a:extLst>
          </p:cNvPr>
          <p:cNvSpPr/>
          <p:nvPr/>
        </p:nvSpPr>
        <p:spPr>
          <a:xfrm>
            <a:off x="4571874" y="2276849"/>
            <a:ext cx="2573135" cy="143961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104552-DFD7-4D5F-8D18-E2CCFA30ADF9}"/>
              </a:ext>
            </a:extLst>
          </p:cNvPr>
          <p:cNvSpPr txBox="1"/>
          <p:nvPr/>
        </p:nvSpPr>
        <p:spPr>
          <a:xfrm>
            <a:off x="734462" y="1264169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mat1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8E6FA0-05B4-41B6-971E-12F45E091738}"/>
              </a:ext>
            </a:extLst>
          </p:cNvPr>
          <p:cNvSpPr txBox="1"/>
          <p:nvPr/>
        </p:nvSpPr>
        <p:spPr>
          <a:xfrm>
            <a:off x="203303" y="3954226"/>
            <a:ext cx="873713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the elements within the red-dashed box above from the matrix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mat1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49E207-4E4B-465C-B7C4-7B2F0FD16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186" y="5084543"/>
            <a:ext cx="4839375" cy="96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0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77249" y="3005083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interpreting, manipulating, and analyzing data within NumPy arrays are covered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7BF950-4C38-4641-882E-85F995A18783}"/>
              </a:ext>
            </a:extLst>
          </p:cNvPr>
          <p:cNvSpPr txBox="1"/>
          <p:nvPr/>
        </p:nvSpPr>
        <p:spPr>
          <a:xfrm>
            <a:off x="277249" y="1292154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representing data in the form of NumPy arrays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260" y="1330212"/>
            <a:ext cx="2813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library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941866" y="2226905"/>
            <a:ext cx="7278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representation: Arrays - vectors and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       matrices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AF74A-77AA-4EEF-92A3-7934225AC939}"/>
              </a:ext>
            </a:extLst>
          </p:cNvPr>
          <p:cNvSpPr txBox="1"/>
          <p:nvPr/>
        </p:nvSpPr>
        <p:spPr>
          <a:xfrm>
            <a:off x="942227" y="3774645"/>
            <a:ext cx="81231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operations: Mathematical operations,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 indexing, selection, and copying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0" y="1296370"/>
            <a:ext cx="841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represent data in different forms via the NumPy library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167390"/>
            <a:ext cx="863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access data within a NumPy array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142D2-1D00-4500-BE95-87A2CEC4F700}"/>
              </a:ext>
            </a:extLst>
          </p:cNvPr>
          <p:cNvSpPr txBox="1"/>
          <p:nvPr/>
        </p:nvSpPr>
        <p:spPr>
          <a:xfrm>
            <a:off x="233489" y="4607523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perform basic mathematical functions on the NumPy arrays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274249" y="1694351"/>
            <a:ext cx="349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arrays: Vectors and matrices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361" y="3922699"/>
            <a:ext cx="41111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NumPy arrays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253207" y="1952294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253207" y="4451852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541555" y="1854029"/>
            <a:ext cx="3319741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770943" y="4353587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790102" y="3105834"/>
            <a:ext cx="356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NumPy in Python</a:t>
            </a:r>
          </a:p>
        </p:txBody>
      </p:sp>
    </p:spTree>
    <p:extLst>
      <p:ext uri="{BB962C8B-B14F-4D97-AF65-F5344CB8AC3E}">
        <p14:creationId xmlns:p14="http://schemas.microsoft.com/office/powerpoint/2010/main" val="5117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355130"/>
            <a:ext cx="44278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NumPy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Numerical Python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232235" y="2591507"/>
            <a:ext cx="69426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Foundational library for scientific computing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D7077-2476-40A8-A8E9-BCD053956ED5}"/>
              </a:ext>
            </a:extLst>
          </p:cNvPr>
          <p:cNvSpPr txBox="1"/>
          <p:nvPr/>
        </p:nvSpPr>
        <p:spPr>
          <a:xfrm>
            <a:off x="232235" y="3827884"/>
            <a:ext cx="86795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All data science libraries rely on NumPy as one of their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Features of NumPy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118744"/>
            <a:ext cx="19605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Features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923926" y="1812828"/>
            <a:ext cx="81030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Provides a fast and efficient multi-dimensional array object called ‘ndarray’ (n-dimensional array) –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NumPy arrays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B73AE3-C7D8-4330-92D5-EE6A55BD0043}"/>
              </a:ext>
            </a:extLst>
          </p:cNvPr>
          <p:cNvSpPr txBox="1"/>
          <p:nvPr/>
        </p:nvSpPr>
        <p:spPr>
          <a:xfrm>
            <a:off x="923926" y="3730272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Functions for performing computations with arrays and mathematical operations between arrays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92FFC-F676-4CB5-9ABB-DB9DA74CA0C8}"/>
              </a:ext>
            </a:extLst>
          </p:cNvPr>
          <p:cNvSpPr txBox="1"/>
          <p:nvPr/>
        </p:nvSpPr>
        <p:spPr>
          <a:xfrm>
            <a:off x="919183" y="5247606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Linear algebra operations and random number generation</a:t>
            </a:r>
          </a:p>
        </p:txBody>
      </p:sp>
    </p:spTree>
    <p:extLst>
      <p:ext uri="{BB962C8B-B14F-4D97-AF65-F5344CB8AC3E}">
        <p14:creationId xmlns:p14="http://schemas.microsoft.com/office/powerpoint/2010/main" val="566168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37F77BC-5B2D-4687-ADBB-E068165B8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171" y="4665524"/>
            <a:ext cx="6516009" cy="12193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971080"/>
            <a:ext cx="83338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NumPy arrays can be 1-dimensional (1D) or 2-dimensional (2D)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232234" y="2392065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1D array: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Vector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78747E-919B-423B-8B38-F5F751E2D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554" y="3307290"/>
            <a:ext cx="5068007" cy="82879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EFD497-EF15-44F1-8A88-FE46F2733866}"/>
              </a:ext>
            </a:extLst>
          </p:cNvPr>
          <p:cNvCxnSpPr>
            <a:cxnSpLocks/>
          </p:cNvCxnSpPr>
          <p:nvPr/>
        </p:nvCxnSpPr>
        <p:spPr>
          <a:xfrm flipH="1" flipV="1">
            <a:off x="3995925" y="5694895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8B2A90-DEC4-4870-952E-2841E7959407}"/>
              </a:ext>
            </a:extLst>
          </p:cNvPr>
          <p:cNvSpPr txBox="1"/>
          <p:nvPr/>
        </p:nvSpPr>
        <p:spPr>
          <a:xfrm>
            <a:off x="3112610" y="6002135"/>
            <a:ext cx="49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NumPy array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8003304" y="505976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531D5-06A6-422E-AF90-D3D6BBCD9469}"/>
              </a:ext>
            </a:extLst>
          </p:cNvPr>
          <p:cNvSpPr txBox="1"/>
          <p:nvPr/>
        </p:nvSpPr>
        <p:spPr>
          <a:xfrm>
            <a:off x="6748920" y="3294435"/>
            <a:ext cx="255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Importing NumPy library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946173-0B6D-456C-8010-E477A8A5981C}"/>
              </a:ext>
            </a:extLst>
          </p:cNvPr>
          <p:cNvCxnSpPr>
            <a:cxnSpLocks/>
          </p:cNvCxnSpPr>
          <p:nvPr/>
        </p:nvCxnSpPr>
        <p:spPr>
          <a:xfrm flipV="1">
            <a:off x="6684275" y="3775015"/>
            <a:ext cx="26883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505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NumPy Arrays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142661" y="1218996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2D array: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Matrix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CEFC71-AB6E-461F-BC06-BC895E1F4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3" y="2161900"/>
            <a:ext cx="7725853" cy="124794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70744A-36EF-4AEF-8136-F564E49FED4A}"/>
              </a:ext>
            </a:extLst>
          </p:cNvPr>
          <p:cNvCxnSpPr>
            <a:cxnSpLocks/>
          </p:cNvCxnSpPr>
          <p:nvPr/>
        </p:nvCxnSpPr>
        <p:spPr>
          <a:xfrm flipH="1" flipV="1">
            <a:off x="3496660" y="3198570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4C1C499-3A49-4847-B562-3AE4E5AF39EB}"/>
              </a:ext>
            </a:extLst>
          </p:cNvPr>
          <p:cNvSpPr txBox="1"/>
          <p:nvPr/>
        </p:nvSpPr>
        <p:spPr>
          <a:xfrm>
            <a:off x="2613345" y="3505810"/>
            <a:ext cx="4915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NumPy array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75C811-331D-4DEF-9443-66B6E837A4F0}"/>
              </a:ext>
            </a:extLst>
          </p:cNvPr>
          <p:cNvSpPr txBox="1"/>
          <p:nvPr/>
        </p:nvSpPr>
        <p:spPr>
          <a:xfrm>
            <a:off x="3932375" y="614346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DE4C22-48BF-4EEA-BF17-7B5D22830E9C}"/>
              </a:ext>
            </a:extLst>
          </p:cNvPr>
          <p:cNvSpPr txBox="1"/>
          <p:nvPr/>
        </p:nvSpPr>
        <p:spPr>
          <a:xfrm>
            <a:off x="158384" y="4734770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will be the shape of the above 2D NumPy array?</a:t>
            </a:r>
          </a:p>
        </p:txBody>
      </p:sp>
    </p:spTree>
    <p:extLst>
      <p:ext uri="{BB962C8B-B14F-4D97-AF65-F5344CB8AC3E}">
        <p14:creationId xmlns:p14="http://schemas.microsoft.com/office/powerpoint/2010/main" val="1597485180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124156</TotalTime>
  <Words>561</Words>
  <Application>Microsoft Office PowerPoint</Application>
  <PresentationFormat>On-screen Show (4:3)</PresentationFormat>
  <Paragraphs>96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Garamond</vt:lpstr>
      <vt:lpstr>Times New Roman</vt:lpstr>
      <vt:lpstr>Wingdings</vt:lpstr>
      <vt:lpstr>ONR_Theme</vt:lpstr>
      <vt:lpstr>PowerPoint Presentation</vt:lpstr>
      <vt:lpstr>Topic Outline</vt:lpstr>
      <vt:lpstr>Objectives</vt:lpstr>
      <vt:lpstr>Computational Thinking Concepts</vt:lpstr>
      <vt:lpstr>PowerPoint Presentation</vt:lpstr>
      <vt:lpstr>NumPy</vt:lpstr>
      <vt:lpstr>Features of NumPy</vt:lpstr>
      <vt:lpstr>NumPy Arrays</vt:lpstr>
      <vt:lpstr>NumPy Arrays</vt:lpstr>
      <vt:lpstr>NumPy Arrays</vt:lpstr>
      <vt:lpstr>Arrays: Basic Operations</vt:lpstr>
      <vt:lpstr>Arrays: Mathematical Operations</vt:lpstr>
      <vt:lpstr>Arrays: Indexing, Selection, &amp; Copying </vt:lpstr>
      <vt:lpstr>Discussion Exercise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Sundaravadiveludevarajan, D</cp:lastModifiedBy>
  <cp:revision>1819</cp:revision>
  <cp:lastPrinted>2020-07-23T19:00:31Z</cp:lastPrinted>
  <dcterms:created xsi:type="dcterms:W3CDTF">2010-10-19T21:02:23Z</dcterms:created>
  <dcterms:modified xsi:type="dcterms:W3CDTF">2020-08-18T17:38:24Z</dcterms:modified>
  <cp:category/>
</cp:coreProperties>
</file>