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465" r:id="rId2"/>
    <p:sldId id="722" r:id="rId3"/>
    <p:sldId id="748" r:id="rId4"/>
    <p:sldId id="750" r:id="rId5"/>
    <p:sldId id="733" r:id="rId6"/>
    <p:sldId id="723" r:id="rId7"/>
    <p:sldId id="721" r:id="rId8"/>
    <p:sldId id="751" r:id="rId9"/>
    <p:sldId id="761" r:id="rId10"/>
    <p:sldId id="752" r:id="rId11"/>
    <p:sldId id="753" r:id="rId12"/>
    <p:sldId id="754" r:id="rId13"/>
    <p:sldId id="756" r:id="rId14"/>
    <p:sldId id="757" r:id="rId15"/>
    <p:sldId id="758" r:id="rId16"/>
    <p:sldId id="759" r:id="rId17"/>
    <p:sldId id="747" r:id="rId18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FBFA14-EF8A-425A-9B83-202A761E1D81}">
          <p14:sldIdLst>
            <p14:sldId id="465"/>
            <p14:sldId id="722"/>
            <p14:sldId id="748"/>
            <p14:sldId id="750"/>
            <p14:sldId id="733"/>
            <p14:sldId id="723"/>
            <p14:sldId id="721"/>
            <p14:sldId id="751"/>
            <p14:sldId id="761"/>
            <p14:sldId id="752"/>
            <p14:sldId id="753"/>
            <p14:sldId id="754"/>
            <p14:sldId id="756"/>
            <p14:sldId id="757"/>
            <p14:sldId id="758"/>
            <p14:sldId id="759"/>
            <p14:sldId id="7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A0C"/>
    <a:srgbClr val="000096"/>
    <a:srgbClr val="000039"/>
    <a:srgbClr val="000054"/>
    <a:srgbClr val="FFDD08"/>
    <a:srgbClr val="000074"/>
    <a:srgbClr val="B10C0C"/>
    <a:srgbClr val="35ADFF"/>
    <a:srgbClr val="EBCCCC"/>
    <a:srgbClr val="D7F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9" autoAdjust="0"/>
    <p:restoredTop sz="93277" autoAdjust="0"/>
  </p:normalViewPr>
  <p:slideViewPr>
    <p:cSldViewPr>
      <p:cViewPr varScale="1">
        <p:scale>
          <a:sx n="103" d="100"/>
          <a:sy n="103" d="100"/>
        </p:scale>
        <p:origin x="17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464" y="-104"/>
      </p:cViewPr>
      <p:guideLst>
        <p:guide orient="horz" pos="2909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A8D32-36C6-4B09-BCB3-215C06D7D31C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474EC-94D2-4C30-A981-A59D4948A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3B070B-BDF4-46F4-8151-05E78C69BB0A}" type="datetimeFigureOut">
              <a:rPr lang="en-US"/>
              <a:pPr>
                <a:defRPr/>
              </a:pPr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0FD1F9-7C04-42FC-9249-3609A85DC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5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81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8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xas_Tech_Campus_Entrance.jpg"/>
          <p:cNvPicPr>
            <a:picLocks noChangeAspect="1"/>
          </p:cNvPicPr>
          <p:nvPr userDrawn="1"/>
        </p:nvPicPr>
        <p:blipFill>
          <a:blip r:embed="rId2" cstate="email">
            <a:lum bright="8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6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s-1.jpg"/>
          <p:cNvPicPr>
            <a:picLocks noChangeAspect="1"/>
          </p:cNvPicPr>
          <p:nvPr userDrawn="1"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081"/>
            <a:ext cx="9144000" cy="49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7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616701"/>
            <a:ext cx="9144000" cy="2413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6167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923926" y="6610758"/>
            <a:ext cx="72961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200" dirty="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Whitacre College of Engineering, Texas Tech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89949" y="6626226"/>
            <a:ext cx="654051" cy="241300"/>
          </a:xfrm>
        </p:spPr>
        <p:txBody>
          <a:bodyPr/>
          <a:lstStyle>
            <a:lvl1pPr>
              <a:defRPr>
                <a:solidFill>
                  <a:prstClr val="white">
                    <a:lumMod val="95000"/>
                  </a:prstClr>
                </a:solidFill>
              </a:defRPr>
            </a:lvl1pPr>
          </a:lstStyle>
          <a:p>
            <a:pPr>
              <a:defRPr/>
            </a:pPr>
            <a:fld id="{13B18A8D-AB88-4BA3-B436-48639E309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23926" y="38407"/>
            <a:ext cx="7296151" cy="817460"/>
          </a:xfrm>
        </p:spPr>
        <p:txBody>
          <a:bodyPr/>
          <a:lstStyle>
            <a:lvl1pPr>
              <a:defRPr sz="36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5" descr="http://www.orgs.ttu.edu/humanfactorssociety/files/TTU_CoatOfArms_4Crv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724" y="48471"/>
            <a:ext cx="572419" cy="8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9906" y="1066801"/>
            <a:ext cx="8221695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172201"/>
            <a:ext cx="883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EA15AF2-2A42-4461-B422-F0F9E2946555}" type="datetime1">
              <a:rPr lang="en-US" smtClean="0"/>
              <a:pPr>
                <a:defRPr/>
              </a:pPr>
              <a:t>9/6/2020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553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266D7DE-B6B2-4E56-915E-660969AAB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89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2F2F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51435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744538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2870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1311275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BF5232C-5DBD-4CB6-9376-50ACDA94FE37}"/>
              </a:ext>
            </a:extLst>
          </p:cNvPr>
          <p:cNvSpPr txBox="1"/>
          <p:nvPr/>
        </p:nvSpPr>
        <p:spPr>
          <a:xfrm>
            <a:off x="185222" y="1093907"/>
            <a:ext cx="877355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dirty="0">
                <a:solidFill>
                  <a:srgbClr val="B3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ENGR 1330: Computational Thinking with</a:t>
            </a:r>
            <a:br>
              <a:rPr lang="en-US" sz="3800" b="1" dirty="0">
                <a:solidFill>
                  <a:srgbClr val="B3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r>
              <a:rPr lang="en-US" sz="3800" b="1" dirty="0">
                <a:solidFill>
                  <a:srgbClr val="B3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Data Science</a:t>
            </a:r>
            <a:endParaRPr lang="en-US" sz="3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5975A3-28E6-4C9B-8C15-53428F3033FE}"/>
              </a:ext>
            </a:extLst>
          </p:cNvPr>
          <p:cNvSpPr txBox="1"/>
          <p:nvPr/>
        </p:nvSpPr>
        <p:spPr>
          <a:xfrm>
            <a:off x="2022488" y="4389125"/>
            <a:ext cx="50990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Dinesh S. Devarajan</a:t>
            </a:r>
            <a:br>
              <a:rPr lang="en-US" sz="2800" dirty="0">
                <a:solidFill>
                  <a:srgbClr val="0D0D0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D0D0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Whitacre College of Engineering</a:t>
            </a:r>
            <a:br>
              <a:rPr lang="en-US" sz="2800" dirty="0">
                <a:solidFill>
                  <a:srgbClr val="0D0D0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Arial"/>
              </a:rPr>
              <a:t>Texas Tech University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AC73E-FABF-4955-83B7-153AA1A91A58}"/>
              </a:ext>
            </a:extLst>
          </p:cNvPr>
          <p:cNvSpPr txBox="1"/>
          <p:nvPr/>
        </p:nvSpPr>
        <p:spPr>
          <a:xfrm>
            <a:off x="2040697" y="3072376"/>
            <a:ext cx="506260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b="1">
                <a:solidFill>
                  <a:srgbClr val="B3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Lesson 6: </a:t>
            </a:r>
            <a:r>
              <a:rPr lang="en-US" sz="3300" b="1" dirty="0">
                <a:solidFill>
                  <a:srgbClr val="B3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NumPy In Python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235836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337F77BC-5B2D-4687-ADBB-E068165B8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171" y="4665524"/>
            <a:ext cx="6516009" cy="121937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NumPy Arrays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43F4E1-331F-4934-A051-5EA685179047}"/>
              </a:ext>
            </a:extLst>
          </p:cNvPr>
          <p:cNvSpPr txBox="1"/>
          <p:nvPr/>
        </p:nvSpPr>
        <p:spPr>
          <a:xfrm>
            <a:off x="232235" y="971080"/>
            <a:ext cx="833388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NumPy arrays can be 1-dimensional (1D) or 2-dimensional (2D)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EFD18-7867-45A0-9D70-92430A53B511}"/>
              </a:ext>
            </a:extLst>
          </p:cNvPr>
          <p:cNvSpPr txBox="1"/>
          <p:nvPr/>
        </p:nvSpPr>
        <p:spPr>
          <a:xfrm>
            <a:off x="232234" y="2392065"/>
            <a:ext cx="8333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Creating a 1D array: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Vector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F78747E-919B-423B-8B38-F5F751E2DE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554" y="3307290"/>
            <a:ext cx="5068007" cy="828791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4EFD497-EF15-44F1-8A88-FE46F2733866}"/>
              </a:ext>
            </a:extLst>
          </p:cNvPr>
          <p:cNvCxnSpPr>
            <a:cxnSpLocks/>
          </p:cNvCxnSpPr>
          <p:nvPr/>
        </p:nvCxnSpPr>
        <p:spPr>
          <a:xfrm flipH="1" flipV="1">
            <a:off x="3995925" y="5694895"/>
            <a:ext cx="499267" cy="3072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28B2A90-DEC4-4870-952E-2841E7959407}"/>
              </a:ext>
            </a:extLst>
          </p:cNvPr>
          <p:cNvSpPr txBox="1"/>
          <p:nvPr/>
        </p:nvSpPr>
        <p:spPr>
          <a:xfrm>
            <a:off x="3112610" y="6002135"/>
            <a:ext cx="4915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create a NumPy array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E16EF3-A8A8-445B-B0AB-7C97FB5820B2}"/>
              </a:ext>
            </a:extLst>
          </p:cNvPr>
          <p:cNvSpPr txBox="1"/>
          <p:nvPr/>
        </p:nvSpPr>
        <p:spPr>
          <a:xfrm>
            <a:off x="8003304" y="5059765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D531D5-06A6-422E-AF90-D3D6BBCD9469}"/>
              </a:ext>
            </a:extLst>
          </p:cNvPr>
          <p:cNvSpPr txBox="1"/>
          <p:nvPr/>
        </p:nvSpPr>
        <p:spPr>
          <a:xfrm>
            <a:off x="6748920" y="3294435"/>
            <a:ext cx="25590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Importing NumPy library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1946173-0B6D-456C-8010-E477A8A5981C}"/>
              </a:ext>
            </a:extLst>
          </p:cNvPr>
          <p:cNvCxnSpPr>
            <a:cxnSpLocks/>
          </p:cNvCxnSpPr>
          <p:nvPr/>
        </p:nvCxnSpPr>
        <p:spPr>
          <a:xfrm flipV="1">
            <a:off x="6684275" y="3775015"/>
            <a:ext cx="26883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032195F-C832-46EE-B907-D0AA8A28FE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4666" y="2443362"/>
            <a:ext cx="3725283" cy="3870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2B40AE8-6D4D-4959-B9E5-D80C9D1A718E}"/>
              </a:ext>
            </a:extLst>
          </p:cNvPr>
          <p:cNvSpPr/>
          <p:nvPr/>
        </p:nvSpPr>
        <p:spPr>
          <a:xfrm>
            <a:off x="4802827" y="2446122"/>
            <a:ext cx="3687121" cy="38152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05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NumPy Arrays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4EFD18-7867-45A0-9D70-92430A53B511}"/>
              </a:ext>
            </a:extLst>
          </p:cNvPr>
          <p:cNvSpPr txBox="1"/>
          <p:nvPr/>
        </p:nvSpPr>
        <p:spPr>
          <a:xfrm>
            <a:off x="142661" y="1218996"/>
            <a:ext cx="8333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Creating a 2D array: 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Matrix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CEFC71-AB6E-461F-BC06-BC895E1F4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73" y="2805025"/>
            <a:ext cx="7725853" cy="1247949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F70744A-36EF-4AEF-8136-F564E49FED4A}"/>
              </a:ext>
            </a:extLst>
          </p:cNvPr>
          <p:cNvCxnSpPr>
            <a:cxnSpLocks/>
          </p:cNvCxnSpPr>
          <p:nvPr/>
        </p:nvCxnSpPr>
        <p:spPr>
          <a:xfrm flipH="1" flipV="1">
            <a:off x="3496660" y="3841695"/>
            <a:ext cx="499267" cy="3072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4C1C499-3A49-4847-B562-3AE4E5AF39EB}"/>
              </a:ext>
            </a:extLst>
          </p:cNvPr>
          <p:cNvSpPr txBox="1"/>
          <p:nvPr/>
        </p:nvSpPr>
        <p:spPr>
          <a:xfrm>
            <a:off x="2613345" y="4148935"/>
            <a:ext cx="4915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Function to create a NumPy array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75C811-331D-4DEF-9443-66B6E837A4F0}"/>
              </a:ext>
            </a:extLst>
          </p:cNvPr>
          <p:cNvSpPr txBox="1"/>
          <p:nvPr/>
        </p:nvSpPr>
        <p:spPr>
          <a:xfrm>
            <a:off x="3932375" y="614346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DE4C22-48BF-4EEA-BF17-7B5D22830E9C}"/>
              </a:ext>
            </a:extLst>
          </p:cNvPr>
          <p:cNvSpPr txBox="1"/>
          <p:nvPr/>
        </p:nvSpPr>
        <p:spPr>
          <a:xfrm>
            <a:off x="142660" y="5161124"/>
            <a:ext cx="8333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What will be the shape of the above 2D NumPy array?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447E66-F3B6-4879-A44F-33E3E2252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230" y="1178322"/>
            <a:ext cx="3381847" cy="134321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8372388-D469-4251-9636-1A4E33F053A8}"/>
              </a:ext>
            </a:extLst>
          </p:cNvPr>
          <p:cNvSpPr/>
          <p:nvPr/>
        </p:nvSpPr>
        <p:spPr>
          <a:xfrm>
            <a:off x="4838230" y="1245426"/>
            <a:ext cx="3381847" cy="1232201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85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NumPy Arrays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2292F-30EF-43CB-AFDB-590BADC5E493}"/>
              </a:ext>
            </a:extLst>
          </p:cNvPr>
          <p:cNvSpPr txBox="1"/>
          <p:nvPr/>
        </p:nvSpPr>
        <p:spPr>
          <a:xfrm>
            <a:off x="923926" y="1700775"/>
            <a:ext cx="79884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arange(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evenly spaced array elements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E48F0C-CD68-461C-86A2-98C013004637}"/>
              </a:ext>
            </a:extLst>
          </p:cNvPr>
          <p:cNvSpPr txBox="1"/>
          <p:nvPr/>
        </p:nvSpPr>
        <p:spPr>
          <a:xfrm>
            <a:off x="923926" y="2410859"/>
            <a:ext cx="76812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linspace(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evenly spaced array elements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1536A6-0D42-48D6-8CDE-C39B95348AB0}"/>
              </a:ext>
            </a:extLst>
          </p:cNvPr>
          <p:cNvSpPr txBox="1"/>
          <p:nvPr/>
        </p:nvSpPr>
        <p:spPr>
          <a:xfrm>
            <a:off x="160085" y="995138"/>
            <a:ext cx="8333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Other functions to create NumPy arrays easily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8951E8-B8F7-4EF9-8108-D1F264634BE2}"/>
              </a:ext>
            </a:extLst>
          </p:cNvPr>
          <p:cNvSpPr txBox="1"/>
          <p:nvPr/>
        </p:nvSpPr>
        <p:spPr>
          <a:xfrm>
            <a:off x="923926" y="3120943"/>
            <a:ext cx="5914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zeros(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an array of zeros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C30318-11AE-4DB8-AED2-25C7D0B4EDA8}"/>
              </a:ext>
            </a:extLst>
          </p:cNvPr>
          <p:cNvSpPr txBox="1"/>
          <p:nvPr/>
        </p:nvSpPr>
        <p:spPr>
          <a:xfrm>
            <a:off x="923926" y="3833637"/>
            <a:ext cx="60298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ones(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an array of ones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2A741C-46B6-4BBA-8C4E-31052B6297DA}"/>
              </a:ext>
            </a:extLst>
          </p:cNvPr>
          <p:cNvSpPr txBox="1"/>
          <p:nvPr/>
        </p:nvSpPr>
        <p:spPr>
          <a:xfrm>
            <a:off x="926194" y="4543721"/>
            <a:ext cx="55523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eye(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an identity matrix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126384-FCEA-47FC-8B59-94B524AAC538}"/>
              </a:ext>
            </a:extLst>
          </p:cNvPr>
          <p:cNvSpPr txBox="1"/>
          <p:nvPr/>
        </p:nvSpPr>
        <p:spPr>
          <a:xfrm>
            <a:off x="3932375" y="614346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7DFF13-1961-459A-B2D3-F4AE17448F50}"/>
              </a:ext>
            </a:extLst>
          </p:cNvPr>
          <p:cNvSpPr txBox="1"/>
          <p:nvPr/>
        </p:nvSpPr>
        <p:spPr>
          <a:xfrm>
            <a:off x="927793" y="5253805"/>
            <a:ext cx="75621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random.randint(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random integers</a:t>
            </a:r>
          </a:p>
        </p:txBody>
      </p:sp>
    </p:spTree>
    <p:extLst>
      <p:ext uri="{BB962C8B-B14F-4D97-AF65-F5344CB8AC3E}">
        <p14:creationId xmlns:p14="http://schemas.microsoft.com/office/powerpoint/2010/main" val="335042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Arrays: Basic Operations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2292F-30EF-43CB-AFDB-590BADC5E493}"/>
              </a:ext>
            </a:extLst>
          </p:cNvPr>
          <p:cNvSpPr txBox="1"/>
          <p:nvPr/>
        </p:nvSpPr>
        <p:spPr>
          <a:xfrm>
            <a:off x="731500" y="1700775"/>
            <a:ext cx="79884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min(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minimum value in an array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E48F0C-CD68-461C-86A2-98C013004637}"/>
              </a:ext>
            </a:extLst>
          </p:cNvPr>
          <p:cNvSpPr txBox="1"/>
          <p:nvPr/>
        </p:nvSpPr>
        <p:spPr>
          <a:xfrm>
            <a:off x="731500" y="2410859"/>
            <a:ext cx="76812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max(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maximum value in an array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1536A6-0D42-48D6-8CDE-C39B95348AB0}"/>
              </a:ext>
            </a:extLst>
          </p:cNvPr>
          <p:cNvSpPr txBox="1"/>
          <p:nvPr/>
        </p:nvSpPr>
        <p:spPr>
          <a:xfrm>
            <a:off x="160085" y="995138"/>
            <a:ext cx="83338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Functions to do basic operations on NumPy arrays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8951E8-B8F7-4EF9-8108-D1F264634BE2}"/>
              </a:ext>
            </a:extLst>
          </p:cNvPr>
          <p:cNvSpPr txBox="1"/>
          <p:nvPr/>
        </p:nvSpPr>
        <p:spPr>
          <a:xfrm>
            <a:off x="731500" y="3120943"/>
            <a:ext cx="84102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argmin(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minimum value position in an array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C30318-11AE-4DB8-AED2-25C7D0B4EDA8}"/>
              </a:ext>
            </a:extLst>
          </p:cNvPr>
          <p:cNvSpPr txBox="1"/>
          <p:nvPr/>
        </p:nvSpPr>
        <p:spPr>
          <a:xfrm>
            <a:off x="731500" y="3833637"/>
            <a:ext cx="85255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argmax(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maximum value position in an array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2A741C-46B6-4BBA-8C4E-31052B6297DA}"/>
              </a:ext>
            </a:extLst>
          </p:cNvPr>
          <p:cNvSpPr txBox="1"/>
          <p:nvPr/>
        </p:nvSpPr>
        <p:spPr>
          <a:xfrm>
            <a:off x="733768" y="4543721"/>
            <a:ext cx="7831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reshape(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Reshaping an array to a specific shape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126384-FCEA-47FC-8B59-94B524AAC538}"/>
              </a:ext>
            </a:extLst>
          </p:cNvPr>
          <p:cNvSpPr txBox="1"/>
          <p:nvPr/>
        </p:nvSpPr>
        <p:spPr>
          <a:xfrm>
            <a:off x="3847587" y="6211551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7DFF13-1961-459A-B2D3-F4AE17448F50}"/>
              </a:ext>
            </a:extLst>
          </p:cNvPr>
          <p:cNvSpPr txBox="1"/>
          <p:nvPr/>
        </p:nvSpPr>
        <p:spPr>
          <a:xfrm>
            <a:off x="731500" y="5919127"/>
            <a:ext cx="75621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sum(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Summing the array elements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9010F-95DE-45E4-A992-1DE85925C944}"/>
              </a:ext>
            </a:extLst>
          </p:cNvPr>
          <p:cNvSpPr txBox="1"/>
          <p:nvPr/>
        </p:nvSpPr>
        <p:spPr>
          <a:xfrm>
            <a:off x="731500" y="5251201"/>
            <a:ext cx="7831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sort(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Sorting an array in ascending order</a:t>
            </a:r>
          </a:p>
        </p:txBody>
      </p:sp>
    </p:spTree>
    <p:extLst>
      <p:ext uri="{BB962C8B-B14F-4D97-AF65-F5344CB8AC3E}">
        <p14:creationId xmlns:p14="http://schemas.microsoft.com/office/powerpoint/2010/main" val="1461280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Arrays: Mathematical Operations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2292F-30EF-43CB-AFDB-590BADC5E493}"/>
              </a:ext>
            </a:extLst>
          </p:cNvPr>
          <p:cNvSpPr txBox="1"/>
          <p:nvPr/>
        </p:nvSpPr>
        <p:spPr>
          <a:xfrm>
            <a:off x="731500" y="1700775"/>
            <a:ext cx="81802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sqrt(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square root of array elements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E48F0C-CD68-461C-86A2-98C013004637}"/>
              </a:ext>
            </a:extLst>
          </p:cNvPr>
          <p:cNvSpPr txBox="1"/>
          <p:nvPr/>
        </p:nvSpPr>
        <p:spPr>
          <a:xfrm>
            <a:off x="731499" y="2410859"/>
            <a:ext cx="82570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exp(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exponential of array elements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1536A6-0D42-48D6-8CDE-C39B95348AB0}"/>
              </a:ext>
            </a:extLst>
          </p:cNvPr>
          <p:cNvSpPr txBox="1"/>
          <p:nvPr/>
        </p:nvSpPr>
        <p:spPr>
          <a:xfrm>
            <a:off x="160085" y="995138"/>
            <a:ext cx="89817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Functions to do mathematical operations on NumPy arrays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8951E8-B8F7-4EF9-8108-D1F264634BE2}"/>
              </a:ext>
            </a:extLst>
          </p:cNvPr>
          <p:cNvSpPr txBox="1"/>
          <p:nvPr/>
        </p:nvSpPr>
        <p:spPr>
          <a:xfrm>
            <a:off x="731500" y="3120943"/>
            <a:ext cx="84102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sin(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trigonometric sine of array elements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C30318-11AE-4DB8-AED2-25C7D0B4EDA8}"/>
              </a:ext>
            </a:extLst>
          </p:cNvPr>
          <p:cNvSpPr txBox="1"/>
          <p:nvPr/>
        </p:nvSpPr>
        <p:spPr>
          <a:xfrm>
            <a:off x="731500" y="3833637"/>
            <a:ext cx="86795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cos(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trigonometric cosine of array elements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2A741C-46B6-4BBA-8C4E-31052B6297DA}"/>
              </a:ext>
            </a:extLst>
          </p:cNvPr>
          <p:cNvSpPr txBox="1"/>
          <p:nvPr/>
        </p:nvSpPr>
        <p:spPr>
          <a:xfrm>
            <a:off x="733768" y="4543721"/>
            <a:ext cx="82548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log(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natural logarithm of array elements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126384-FCEA-47FC-8B59-94B524AAC538}"/>
              </a:ext>
            </a:extLst>
          </p:cNvPr>
          <p:cNvSpPr txBox="1"/>
          <p:nvPr/>
        </p:nvSpPr>
        <p:spPr>
          <a:xfrm>
            <a:off x="3932375" y="614346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7DFF13-1961-459A-B2D3-F4AE17448F50}"/>
              </a:ext>
            </a:extLst>
          </p:cNvPr>
          <p:cNvSpPr txBox="1"/>
          <p:nvPr/>
        </p:nvSpPr>
        <p:spPr>
          <a:xfrm>
            <a:off x="735367" y="5253805"/>
            <a:ext cx="8253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log10( )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Returns base 10 logarithm of array elements</a:t>
            </a:r>
          </a:p>
        </p:txBody>
      </p:sp>
    </p:spTree>
    <p:extLst>
      <p:ext uri="{BB962C8B-B14F-4D97-AF65-F5344CB8AC3E}">
        <p14:creationId xmlns:p14="http://schemas.microsoft.com/office/powerpoint/2010/main" val="1098061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707" y="38407"/>
            <a:ext cx="7488578" cy="817460"/>
          </a:xfrm>
        </p:spPr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Arrays: Indexing, Selection, &amp; Copying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1536A6-0D42-48D6-8CDE-C39B95348AB0}"/>
              </a:ext>
            </a:extLst>
          </p:cNvPr>
          <p:cNvSpPr txBox="1"/>
          <p:nvPr/>
        </p:nvSpPr>
        <p:spPr>
          <a:xfrm>
            <a:off x="162291" y="1314349"/>
            <a:ext cx="89817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Indexing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An important step in manipulating and analyzing arrays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126384-FCEA-47FC-8B59-94B524AAC538}"/>
              </a:ext>
            </a:extLst>
          </p:cNvPr>
          <p:cNvSpPr txBox="1"/>
          <p:nvPr/>
        </p:nvSpPr>
        <p:spPr>
          <a:xfrm>
            <a:off x="3932375" y="614346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3E9D30-9CF1-44E9-9807-7A18BC974DC1}"/>
              </a:ext>
            </a:extLst>
          </p:cNvPr>
          <p:cNvSpPr txBox="1"/>
          <p:nvPr/>
        </p:nvSpPr>
        <p:spPr>
          <a:xfrm>
            <a:off x="162291" y="4815541"/>
            <a:ext cx="878787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Copying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Always use the copy( ) function to copy arrays and to preserve the original array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0F4AAC-4229-4018-987E-0C9C463F42FE}"/>
              </a:ext>
            </a:extLst>
          </p:cNvPr>
          <p:cNvSpPr txBox="1"/>
          <p:nvPr/>
        </p:nvSpPr>
        <p:spPr>
          <a:xfrm>
            <a:off x="162291" y="3064945"/>
            <a:ext cx="878787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Conditional selection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Selecting array elements based on specific conditions typed using conditional operators </a:t>
            </a:r>
          </a:p>
        </p:txBody>
      </p:sp>
    </p:spTree>
    <p:extLst>
      <p:ext uri="{BB962C8B-B14F-4D97-AF65-F5344CB8AC3E}">
        <p14:creationId xmlns:p14="http://schemas.microsoft.com/office/powerpoint/2010/main" val="1326679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Discussion Exercise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126384-FCEA-47FC-8B59-94B524AAC538}"/>
              </a:ext>
            </a:extLst>
          </p:cNvPr>
          <p:cNvSpPr txBox="1"/>
          <p:nvPr/>
        </p:nvSpPr>
        <p:spPr>
          <a:xfrm>
            <a:off x="3932375" y="6143469"/>
            <a:ext cx="11256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(Demo)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EC4A6B-9A9B-4535-8286-F634DF18F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211" y="1201510"/>
            <a:ext cx="6477904" cy="251495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21AE3C-DD59-47B6-8D0C-7C34B699ADCB}"/>
              </a:ext>
            </a:extLst>
          </p:cNvPr>
          <p:cNvSpPr/>
          <p:nvPr/>
        </p:nvSpPr>
        <p:spPr>
          <a:xfrm>
            <a:off x="4571874" y="2276849"/>
            <a:ext cx="2573135" cy="1439611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104552-DFD7-4D5F-8D18-E2CCFA30ADF9}"/>
              </a:ext>
            </a:extLst>
          </p:cNvPr>
          <p:cNvSpPr txBox="1"/>
          <p:nvPr/>
        </p:nvSpPr>
        <p:spPr>
          <a:xfrm>
            <a:off x="734462" y="1264169"/>
            <a:ext cx="1278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mat1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8E6FA0-05B4-41B6-971E-12F45E091738}"/>
              </a:ext>
            </a:extLst>
          </p:cNvPr>
          <p:cNvSpPr txBox="1"/>
          <p:nvPr/>
        </p:nvSpPr>
        <p:spPr>
          <a:xfrm>
            <a:off x="203303" y="3954226"/>
            <a:ext cx="87371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How would you index and slice the elements within the red-dashed box above from the matrix named ‘</a:t>
            </a: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mat1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’?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249E207-4E4B-465C-B7C4-7B2F0FD16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186" y="5084543"/>
            <a:ext cx="4839375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0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6B68A4-9D69-4AC2-88BB-DB60D41D7B20}"/>
              </a:ext>
            </a:extLst>
          </p:cNvPr>
          <p:cNvSpPr txBox="1"/>
          <p:nvPr/>
        </p:nvSpPr>
        <p:spPr>
          <a:xfrm>
            <a:off x="277249" y="3005083"/>
            <a:ext cx="85259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Concepts of interpreting, manipulating, and analyzing data within NumPy arrays are covered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BF950-4C38-4641-882E-85F995A18783}"/>
              </a:ext>
            </a:extLst>
          </p:cNvPr>
          <p:cNvSpPr txBox="1"/>
          <p:nvPr/>
        </p:nvSpPr>
        <p:spPr>
          <a:xfrm>
            <a:off x="277249" y="1292154"/>
            <a:ext cx="85259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Concepts of representing data in the form of NumPy arrays are covered</a:t>
            </a:r>
          </a:p>
        </p:txBody>
      </p:sp>
    </p:spTree>
    <p:extLst>
      <p:ext uri="{BB962C8B-B14F-4D97-AF65-F5344CB8AC3E}">
        <p14:creationId xmlns:p14="http://schemas.microsoft.com/office/powerpoint/2010/main" val="378269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Topic Outline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450CF-ECAB-4FCA-9457-57915558A319}"/>
              </a:ext>
            </a:extLst>
          </p:cNvPr>
          <p:cNvSpPr txBox="1"/>
          <p:nvPr/>
        </p:nvSpPr>
        <p:spPr>
          <a:xfrm>
            <a:off x="424260" y="1330212"/>
            <a:ext cx="2813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NumPy library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A7EAA9-A3E0-4C7D-B6AD-4B2CF8783F34}"/>
              </a:ext>
            </a:extLst>
          </p:cNvPr>
          <p:cNvSpPr txBox="1"/>
          <p:nvPr/>
        </p:nvSpPr>
        <p:spPr>
          <a:xfrm>
            <a:off x="941866" y="2226905"/>
            <a:ext cx="72782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Data representation: Arrays - vectors and</a:t>
            </a:r>
          </a:p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       matrices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5AF74A-77AA-4EEF-92A3-7934225AC939}"/>
              </a:ext>
            </a:extLst>
          </p:cNvPr>
          <p:cNvSpPr txBox="1"/>
          <p:nvPr/>
        </p:nvSpPr>
        <p:spPr>
          <a:xfrm>
            <a:off x="942227" y="3774645"/>
            <a:ext cx="8123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Data operations: Mathematical operations,</a:t>
            </a:r>
          </a:p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indexing, selection, and copying</a:t>
            </a:r>
          </a:p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6664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450CF-ECAB-4FCA-9457-57915558A319}"/>
              </a:ext>
            </a:extLst>
          </p:cNvPr>
          <p:cNvSpPr txBox="1"/>
          <p:nvPr/>
        </p:nvSpPr>
        <p:spPr>
          <a:xfrm>
            <a:off x="233490" y="1296370"/>
            <a:ext cx="84100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To be able to represent data in different forms via the NumPy library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A7EAA9-A3E0-4C7D-B6AD-4B2CF8783F34}"/>
              </a:ext>
            </a:extLst>
          </p:cNvPr>
          <p:cNvSpPr txBox="1"/>
          <p:nvPr/>
        </p:nvSpPr>
        <p:spPr>
          <a:xfrm>
            <a:off x="233490" y="3167390"/>
            <a:ext cx="8639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To be able to access data within a NumPy array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6142D2-1D00-4500-BE95-87A2CEC4F700}"/>
              </a:ext>
            </a:extLst>
          </p:cNvPr>
          <p:cNvSpPr txBox="1"/>
          <p:nvPr/>
        </p:nvSpPr>
        <p:spPr>
          <a:xfrm>
            <a:off x="233489" y="4607523"/>
            <a:ext cx="8639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To be able to perform basic mathematical functions on the NumPy arrays</a:t>
            </a:r>
          </a:p>
        </p:txBody>
      </p:sp>
    </p:spTree>
    <p:extLst>
      <p:ext uri="{BB962C8B-B14F-4D97-AF65-F5344CB8AC3E}">
        <p14:creationId xmlns:p14="http://schemas.microsoft.com/office/powerpoint/2010/main" val="80746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Computational Thinking Concepts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0E7BA2-4640-4651-B00F-2B196BAD79E3}"/>
              </a:ext>
            </a:extLst>
          </p:cNvPr>
          <p:cNvSpPr txBox="1"/>
          <p:nvPr/>
        </p:nvSpPr>
        <p:spPr>
          <a:xfrm>
            <a:off x="274249" y="1694351"/>
            <a:ext cx="349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NumPy arrays: Vectors and matrices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A40B87-B43E-4A28-8288-CF9BC39EF836}"/>
              </a:ext>
            </a:extLst>
          </p:cNvPr>
          <p:cNvSpPr txBox="1"/>
          <p:nvPr/>
        </p:nvSpPr>
        <p:spPr>
          <a:xfrm>
            <a:off x="361" y="3922699"/>
            <a:ext cx="41111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Data interpretation, manipulation, and analysis of NumPy arrays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07B2EB1C-C51D-4DAE-8FBD-47E26503F1D4}"/>
              </a:ext>
            </a:extLst>
          </p:cNvPr>
          <p:cNvSpPr/>
          <p:nvPr/>
        </p:nvSpPr>
        <p:spPr>
          <a:xfrm>
            <a:off x="4253207" y="1952294"/>
            <a:ext cx="637586" cy="32669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37CF77EE-6AD0-46F9-B136-F6390CAF3833}"/>
              </a:ext>
            </a:extLst>
          </p:cNvPr>
          <p:cNvSpPr/>
          <p:nvPr/>
        </p:nvSpPr>
        <p:spPr>
          <a:xfrm>
            <a:off x="4253207" y="4451852"/>
            <a:ext cx="637586" cy="32669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476C12-657E-44EF-8B2E-C044FAC5635E}"/>
              </a:ext>
            </a:extLst>
          </p:cNvPr>
          <p:cNvSpPr txBox="1"/>
          <p:nvPr/>
        </p:nvSpPr>
        <p:spPr>
          <a:xfrm>
            <a:off x="5541555" y="1854029"/>
            <a:ext cx="3319741" cy="52322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Data representation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AFFDC7-D9CE-4ECC-B09F-0339274C93DA}"/>
              </a:ext>
            </a:extLst>
          </p:cNvPr>
          <p:cNvSpPr txBox="1"/>
          <p:nvPr/>
        </p:nvSpPr>
        <p:spPr>
          <a:xfrm>
            <a:off x="5770943" y="4091976"/>
            <a:ext cx="2860964" cy="52322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Decomposition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5A7419-47CC-4AA2-BAAB-D0666D7135E2}"/>
              </a:ext>
            </a:extLst>
          </p:cNvPr>
          <p:cNvSpPr txBox="1"/>
          <p:nvPr/>
        </p:nvSpPr>
        <p:spPr>
          <a:xfrm>
            <a:off x="5770943" y="5046084"/>
            <a:ext cx="2860964" cy="52322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Algorithm design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3D3FD78E-3EBD-4C0F-84AC-429BDDCBB0C3}"/>
              </a:ext>
            </a:extLst>
          </p:cNvPr>
          <p:cNvSpPr/>
          <p:nvPr/>
        </p:nvSpPr>
        <p:spPr>
          <a:xfrm>
            <a:off x="5186480" y="4173202"/>
            <a:ext cx="230430" cy="129126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2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4592BB-2159-4C66-8D7A-E17186F05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5204170"/>
          </a:xfrm>
        </p:spPr>
        <p:txBody>
          <a:bodyPr/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Built-in with CoCalc</a:t>
            </a:r>
          </a:p>
          <a:p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You do not have to do any extra steps to install the library in Python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417EF0-8799-46B2-AFB0-04CBFDC995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0ACD79-4C81-4393-90AB-A32E35C3A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Library Setup</a:t>
            </a:r>
          </a:p>
        </p:txBody>
      </p:sp>
    </p:spTree>
    <p:extLst>
      <p:ext uri="{BB962C8B-B14F-4D97-AF65-F5344CB8AC3E}">
        <p14:creationId xmlns:p14="http://schemas.microsoft.com/office/powerpoint/2010/main" val="3794119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1CABC4-37C7-4328-BDAA-8381040A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316725"/>
            <a:ext cx="8026647" cy="22274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450CF-ECAB-4FCA-9457-57915558A319}"/>
              </a:ext>
            </a:extLst>
          </p:cNvPr>
          <p:cNvSpPr txBox="1"/>
          <p:nvPr/>
        </p:nvSpPr>
        <p:spPr>
          <a:xfrm>
            <a:off x="2790102" y="3105834"/>
            <a:ext cx="3563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NumPy in Python</a:t>
            </a:r>
          </a:p>
        </p:txBody>
      </p:sp>
    </p:spTree>
    <p:extLst>
      <p:ext uri="{BB962C8B-B14F-4D97-AF65-F5344CB8AC3E}">
        <p14:creationId xmlns:p14="http://schemas.microsoft.com/office/powerpoint/2010/main" val="5117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NumPy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43F4E1-331F-4934-A051-5EA685179047}"/>
              </a:ext>
            </a:extLst>
          </p:cNvPr>
          <p:cNvSpPr txBox="1"/>
          <p:nvPr/>
        </p:nvSpPr>
        <p:spPr>
          <a:xfrm>
            <a:off x="232235" y="1355130"/>
            <a:ext cx="44278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NumPy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 Numerical Python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B5CBC1-70B9-4D5A-9DE4-38F21D18989B}"/>
              </a:ext>
            </a:extLst>
          </p:cNvPr>
          <p:cNvSpPr txBox="1"/>
          <p:nvPr/>
        </p:nvSpPr>
        <p:spPr>
          <a:xfrm>
            <a:off x="232235" y="2591507"/>
            <a:ext cx="69426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Foundational library for scientific computing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9D7077-2476-40A8-A8E9-BCD053956ED5}"/>
              </a:ext>
            </a:extLst>
          </p:cNvPr>
          <p:cNvSpPr txBox="1"/>
          <p:nvPr/>
        </p:nvSpPr>
        <p:spPr>
          <a:xfrm>
            <a:off x="232235" y="3827884"/>
            <a:ext cx="86795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All data science libraries rely on NumPy as one of their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6824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Features of NumPy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43F4E1-331F-4934-A051-5EA685179047}"/>
              </a:ext>
            </a:extLst>
          </p:cNvPr>
          <p:cNvSpPr txBox="1"/>
          <p:nvPr/>
        </p:nvSpPr>
        <p:spPr>
          <a:xfrm>
            <a:off x="232235" y="1118744"/>
            <a:ext cx="196053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Features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B5CBC1-70B9-4D5A-9DE4-38F21D18989B}"/>
              </a:ext>
            </a:extLst>
          </p:cNvPr>
          <p:cNvSpPr txBox="1"/>
          <p:nvPr/>
        </p:nvSpPr>
        <p:spPr>
          <a:xfrm>
            <a:off x="923926" y="1812828"/>
            <a:ext cx="810305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SzPct val="70000"/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Provides a fast and efficient multi-dimensional array object called ‘ndarray’ (n-dimensional array) –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NumPy arrays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B73AE3-C7D8-4330-92D5-EE6A55BD0043}"/>
              </a:ext>
            </a:extLst>
          </p:cNvPr>
          <p:cNvSpPr txBox="1"/>
          <p:nvPr/>
        </p:nvSpPr>
        <p:spPr>
          <a:xfrm>
            <a:off x="923926" y="3730272"/>
            <a:ext cx="81030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SzPct val="70000"/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Functions for performing computations with arrays and mathematical operations between arrays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792FFC-F676-4CB5-9ABB-DB9DA74CA0C8}"/>
              </a:ext>
            </a:extLst>
          </p:cNvPr>
          <p:cNvSpPr txBox="1"/>
          <p:nvPr/>
        </p:nvSpPr>
        <p:spPr>
          <a:xfrm>
            <a:off x="919183" y="5247606"/>
            <a:ext cx="81030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1"/>
              </a:buClr>
              <a:buSzPct val="70000"/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Linear algebra operations and random number generation</a:t>
            </a:r>
          </a:p>
        </p:txBody>
      </p:sp>
    </p:spTree>
    <p:extLst>
      <p:ext uri="{BB962C8B-B14F-4D97-AF65-F5344CB8AC3E}">
        <p14:creationId xmlns:p14="http://schemas.microsoft.com/office/powerpoint/2010/main" val="566168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0AD716-7CA7-46AD-B58A-DCFFAD0E1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460860"/>
          </a:xfrm>
        </p:spPr>
        <p:txBody>
          <a:bodyPr/>
          <a:lstStyle/>
          <a:p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1D array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E2F58A-628B-4A24-ACE2-39A059F5F5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04AD73-4B6F-42D6-93DD-60B1CE4D1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Multi-dimensional Array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1B16AA0-B298-4AD1-9C3A-1AFFA84DCE75}"/>
              </a:ext>
            </a:extLst>
          </p:cNvPr>
          <p:cNvGrpSpPr/>
          <p:nvPr/>
        </p:nvGrpSpPr>
        <p:grpSpPr>
          <a:xfrm>
            <a:off x="3112610" y="1861826"/>
            <a:ext cx="2765160" cy="460860"/>
            <a:chOff x="1038740" y="1854395"/>
            <a:chExt cx="2765160" cy="46086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D51624-DB60-4885-9382-FC63D61D40D7}"/>
                </a:ext>
              </a:extLst>
            </p:cNvPr>
            <p:cNvSpPr/>
            <p:nvPr/>
          </p:nvSpPr>
          <p:spPr>
            <a:xfrm>
              <a:off x="103874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5828A62-C120-4ACF-AEB3-A271978FEA89}"/>
                </a:ext>
              </a:extLst>
            </p:cNvPr>
            <p:cNvSpPr/>
            <p:nvPr/>
          </p:nvSpPr>
          <p:spPr>
            <a:xfrm>
              <a:off x="173003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DC237D-3717-4554-B048-20B632F585EB}"/>
                </a:ext>
              </a:extLst>
            </p:cNvPr>
            <p:cNvSpPr/>
            <p:nvPr/>
          </p:nvSpPr>
          <p:spPr>
            <a:xfrm>
              <a:off x="242132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98208E2-EE5C-4805-9032-D56544E63B25}"/>
                </a:ext>
              </a:extLst>
            </p:cNvPr>
            <p:cNvSpPr/>
            <p:nvPr/>
          </p:nvSpPr>
          <p:spPr>
            <a:xfrm>
              <a:off x="311261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14C32805-93BE-4542-B666-9EFBA24F25C6}"/>
              </a:ext>
            </a:extLst>
          </p:cNvPr>
          <p:cNvSpPr txBox="1">
            <a:spLocks/>
          </p:cNvSpPr>
          <p:nvPr/>
        </p:nvSpPr>
        <p:spPr bwMode="auto">
          <a:xfrm>
            <a:off x="693095" y="3429000"/>
            <a:ext cx="8026647" cy="46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1435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44538" indent="-2825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0287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3112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2D array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4D61D1-4E71-46F7-A68C-D0CCCD1F4F49}"/>
              </a:ext>
            </a:extLst>
          </p:cNvPr>
          <p:cNvSpPr/>
          <p:nvPr/>
        </p:nvSpPr>
        <p:spPr>
          <a:xfrm>
            <a:off x="3112610" y="4235505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EA5447-0A7D-4FB9-A9B3-3F97B4F82EF7}"/>
              </a:ext>
            </a:extLst>
          </p:cNvPr>
          <p:cNvSpPr/>
          <p:nvPr/>
        </p:nvSpPr>
        <p:spPr>
          <a:xfrm>
            <a:off x="3803900" y="4235505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E8DC5C-67A5-4CA0-8C34-E445BEC762F8}"/>
              </a:ext>
            </a:extLst>
          </p:cNvPr>
          <p:cNvSpPr/>
          <p:nvPr/>
        </p:nvSpPr>
        <p:spPr>
          <a:xfrm>
            <a:off x="4495190" y="4235505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4EA66-DFAB-4DB1-AE4D-7D2503CB16F0}"/>
              </a:ext>
            </a:extLst>
          </p:cNvPr>
          <p:cNvSpPr/>
          <p:nvPr/>
        </p:nvSpPr>
        <p:spPr>
          <a:xfrm>
            <a:off x="5186480" y="4235505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BD666B-3E59-429E-87D7-B9E18A780821}"/>
              </a:ext>
            </a:extLst>
          </p:cNvPr>
          <p:cNvSpPr/>
          <p:nvPr/>
        </p:nvSpPr>
        <p:spPr>
          <a:xfrm>
            <a:off x="3112610" y="4696365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5C7803-A0DC-4491-9857-DAC632B84760}"/>
              </a:ext>
            </a:extLst>
          </p:cNvPr>
          <p:cNvSpPr/>
          <p:nvPr/>
        </p:nvSpPr>
        <p:spPr>
          <a:xfrm>
            <a:off x="3803900" y="4696365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585577-8808-48BC-8909-4E2E330FB532}"/>
              </a:ext>
            </a:extLst>
          </p:cNvPr>
          <p:cNvSpPr/>
          <p:nvPr/>
        </p:nvSpPr>
        <p:spPr>
          <a:xfrm>
            <a:off x="4495190" y="4696365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73F253D-ED2F-494B-A08E-468F22FD7A56}"/>
              </a:ext>
            </a:extLst>
          </p:cNvPr>
          <p:cNvSpPr/>
          <p:nvPr/>
        </p:nvSpPr>
        <p:spPr>
          <a:xfrm>
            <a:off x="5186480" y="4696365"/>
            <a:ext cx="691290" cy="46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C09BFDE-12BF-44AE-A706-4D20701B2680}"/>
              </a:ext>
            </a:extLst>
          </p:cNvPr>
          <p:cNvGrpSpPr/>
          <p:nvPr/>
        </p:nvGrpSpPr>
        <p:grpSpPr>
          <a:xfrm>
            <a:off x="3112610" y="5157225"/>
            <a:ext cx="2765160" cy="460860"/>
            <a:chOff x="1038740" y="1854395"/>
            <a:chExt cx="2765160" cy="46086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074E511-AA7F-4AB2-A1AC-302B81E642BD}"/>
                </a:ext>
              </a:extLst>
            </p:cNvPr>
            <p:cNvSpPr/>
            <p:nvPr/>
          </p:nvSpPr>
          <p:spPr>
            <a:xfrm>
              <a:off x="103874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7149F3B-E896-4406-A4FE-2D8C5B9A9973}"/>
                </a:ext>
              </a:extLst>
            </p:cNvPr>
            <p:cNvSpPr/>
            <p:nvPr/>
          </p:nvSpPr>
          <p:spPr>
            <a:xfrm>
              <a:off x="173003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544CF0-B3E1-46FD-AD66-82F002B77F59}"/>
                </a:ext>
              </a:extLst>
            </p:cNvPr>
            <p:cNvSpPr/>
            <p:nvPr/>
          </p:nvSpPr>
          <p:spPr>
            <a:xfrm>
              <a:off x="242132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EFE370A-E91B-47B9-910B-97F060E15FF2}"/>
                </a:ext>
              </a:extLst>
            </p:cNvPr>
            <p:cNvSpPr/>
            <p:nvPr/>
          </p:nvSpPr>
          <p:spPr>
            <a:xfrm>
              <a:off x="3112610" y="1854395"/>
              <a:ext cx="691290" cy="4608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C99810C-2C2D-4A6B-8114-ACDFC013A05B}"/>
              </a:ext>
            </a:extLst>
          </p:cNvPr>
          <p:cNvSpPr txBox="1"/>
          <p:nvPr/>
        </p:nvSpPr>
        <p:spPr>
          <a:xfrm>
            <a:off x="3301802" y="250651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55282B-AE86-43C7-8DFD-562E3CA555C6}"/>
              </a:ext>
            </a:extLst>
          </p:cNvPr>
          <p:cNvSpPr txBox="1"/>
          <p:nvPr/>
        </p:nvSpPr>
        <p:spPr>
          <a:xfrm>
            <a:off x="3993092" y="250651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DED3FF-16B3-4877-A094-0DC95273221A}"/>
              </a:ext>
            </a:extLst>
          </p:cNvPr>
          <p:cNvSpPr txBox="1"/>
          <p:nvPr/>
        </p:nvSpPr>
        <p:spPr>
          <a:xfrm>
            <a:off x="4657187" y="250651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9AC172-32B9-4F2B-A6DB-A6128356DBB1}"/>
              </a:ext>
            </a:extLst>
          </p:cNvPr>
          <p:cNvSpPr txBox="1"/>
          <p:nvPr/>
        </p:nvSpPr>
        <p:spPr>
          <a:xfrm>
            <a:off x="5372841" y="250651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1E7C1A-4FF5-48B1-8C27-33D6DCD73C01}"/>
              </a:ext>
            </a:extLst>
          </p:cNvPr>
          <p:cNvSpPr txBox="1"/>
          <p:nvPr/>
        </p:nvSpPr>
        <p:spPr>
          <a:xfrm>
            <a:off x="2610512" y="42812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5DD878-B5F7-460A-8761-9084AB527DAD}"/>
              </a:ext>
            </a:extLst>
          </p:cNvPr>
          <p:cNvSpPr txBox="1"/>
          <p:nvPr/>
        </p:nvSpPr>
        <p:spPr>
          <a:xfrm>
            <a:off x="2603210" y="47421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1202A3-2DC9-48C2-87BF-63D44A25B1F8}"/>
              </a:ext>
            </a:extLst>
          </p:cNvPr>
          <p:cNvSpPr txBox="1"/>
          <p:nvPr/>
        </p:nvSpPr>
        <p:spPr>
          <a:xfrm>
            <a:off x="2603210" y="52405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B565ED-F25B-432F-A9A1-DA55F91EA2A4}"/>
              </a:ext>
            </a:extLst>
          </p:cNvPr>
          <p:cNvSpPr txBox="1"/>
          <p:nvPr/>
        </p:nvSpPr>
        <p:spPr>
          <a:xfrm>
            <a:off x="4712981" y="570357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5536BD-6205-46D7-9D30-C72BEB11D106}"/>
              </a:ext>
            </a:extLst>
          </p:cNvPr>
          <p:cNvSpPr txBox="1"/>
          <p:nvPr/>
        </p:nvSpPr>
        <p:spPr>
          <a:xfrm>
            <a:off x="4021691" y="570357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84FD8E0-52A9-4928-92DF-397D17C13965}"/>
              </a:ext>
            </a:extLst>
          </p:cNvPr>
          <p:cNvSpPr txBox="1"/>
          <p:nvPr/>
        </p:nvSpPr>
        <p:spPr>
          <a:xfrm>
            <a:off x="3304438" y="570357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A25A0A-A198-4502-AD64-1E36A15A7282}"/>
              </a:ext>
            </a:extLst>
          </p:cNvPr>
          <p:cNvSpPr txBox="1"/>
          <p:nvPr/>
        </p:nvSpPr>
        <p:spPr>
          <a:xfrm>
            <a:off x="5401440" y="570357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F9A3B20-2EE9-460F-AD46-93C7CB29504D}"/>
              </a:ext>
            </a:extLst>
          </p:cNvPr>
          <p:cNvSpPr txBox="1"/>
          <p:nvPr/>
        </p:nvSpPr>
        <p:spPr>
          <a:xfrm>
            <a:off x="3474519" y="2820323"/>
            <a:ext cx="20328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Index positions</a:t>
            </a:r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640D88E9-F2F1-4A77-9F81-B3EAE63FF2CF}"/>
              </a:ext>
            </a:extLst>
          </p:cNvPr>
          <p:cNvSpPr/>
          <p:nvPr/>
        </p:nvSpPr>
        <p:spPr>
          <a:xfrm>
            <a:off x="3275839" y="3195668"/>
            <a:ext cx="2405184" cy="1173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110F9761-E1BF-48C9-B741-8C76FF909B08}"/>
              </a:ext>
            </a:extLst>
          </p:cNvPr>
          <p:cNvSpPr/>
          <p:nvPr/>
        </p:nvSpPr>
        <p:spPr>
          <a:xfrm>
            <a:off x="3301802" y="6149765"/>
            <a:ext cx="2405184" cy="1173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id="{683D71A9-3846-43DF-9691-ACB7F272291B}"/>
              </a:ext>
            </a:extLst>
          </p:cNvPr>
          <p:cNvSpPr/>
          <p:nvPr/>
        </p:nvSpPr>
        <p:spPr>
          <a:xfrm rot="5400000">
            <a:off x="1655508" y="4845207"/>
            <a:ext cx="1604778" cy="11194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D9D863A-F56F-4C84-9871-956C3D6ACCF7}"/>
              </a:ext>
            </a:extLst>
          </p:cNvPr>
          <p:cNvSpPr txBox="1"/>
          <p:nvPr/>
        </p:nvSpPr>
        <p:spPr>
          <a:xfrm>
            <a:off x="3474519" y="6195339"/>
            <a:ext cx="20328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Index positions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82758C6-BD11-4572-8451-FBB5E5FD3C89}"/>
              </a:ext>
            </a:extLst>
          </p:cNvPr>
          <p:cNvSpPr txBox="1"/>
          <p:nvPr/>
        </p:nvSpPr>
        <p:spPr>
          <a:xfrm rot="16200000">
            <a:off x="1144668" y="4713982"/>
            <a:ext cx="20328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Index positions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DAF48FE-8923-4FDC-AF73-F87014311697}"/>
              </a:ext>
            </a:extLst>
          </p:cNvPr>
          <p:cNvSpPr txBox="1"/>
          <p:nvPr/>
        </p:nvSpPr>
        <p:spPr>
          <a:xfrm>
            <a:off x="917218" y="4619018"/>
            <a:ext cx="9453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Rows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10DAE36-948D-48D1-8413-070DFCB959F7}"/>
              </a:ext>
            </a:extLst>
          </p:cNvPr>
          <p:cNvSpPr txBox="1"/>
          <p:nvPr/>
        </p:nvSpPr>
        <p:spPr>
          <a:xfrm>
            <a:off x="5911667" y="5962217"/>
            <a:ext cx="14077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Columns</a:t>
            </a:r>
          </a:p>
        </p:txBody>
      </p:sp>
    </p:spTree>
    <p:extLst>
      <p:ext uri="{BB962C8B-B14F-4D97-AF65-F5344CB8AC3E}">
        <p14:creationId xmlns:p14="http://schemas.microsoft.com/office/powerpoint/2010/main" val="1802415628"/>
      </p:ext>
    </p:extLst>
  </p:cSld>
  <p:clrMapOvr>
    <a:masterClrMapping/>
  </p:clrMapOvr>
</p:sld>
</file>

<file path=ppt/theme/theme1.xml><?xml version="1.0" encoding="utf-8"?>
<a:theme xmlns:a="http://schemas.openxmlformats.org/drawingml/2006/main" name="ONR_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E8EDB"/>
      </a:accent1>
      <a:accent2>
        <a:srgbClr val="C90E0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ONR_Theme</Template>
  <TotalTime>124890</TotalTime>
  <Words>640</Words>
  <Application>Microsoft Office PowerPoint</Application>
  <PresentationFormat>On-screen Show (4:3)</PresentationFormat>
  <Paragraphs>141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Garamond</vt:lpstr>
      <vt:lpstr>Times New Roman</vt:lpstr>
      <vt:lpstr>Wingdings</vt:lpstr>
      <vt:lpstr>ONR_Theme</vt:lpstr>
      <vt:lpstr>PowerPoint Presentation</vt:lpstr>
      <vt:lpstr>Topic Outline</vt:lpstr>
      <vt:lpstr>Objectives</vt:lpstr>
      <vt:lpstr>Computational Thinking Concepts</vt:lpstr>
      <vt:lpstr>Library Setup</vt:lpstr>
      <vt:lpstr>PowerPoint Presentation</vt:lpstr>
      <vt:lpstr>NumPy</vt:lpstr>
      <vt:lpstr>Features of NumPy</vt:lpstr>
      <vt:lpstr>Multi-dimensional Array</vt:lpstr>
      <vt:lpstr>NumPy Arrays</vt:lpstr>
      <vt:lpstr>NumPy Arrays</vt:lpstr>
      <vt:lpstr>NumPy Arrays</vt:lpstr>
      <vt:lpstr>Arrays: Basic Operations</vt:lpstr>
      <vt:lpstr>Arrays: Mathematical Operations</vt:lpstr>
      <vt:lpstr>Arrays: Indexing, Selection, &amp; Copying </vt:lpstr>
      <vt:lpstr>Discussion Exercise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Shad Holt</dc:creator>
  <cp:keywords/>
  <dc:description/>
  <cp:lastModifiedBy>Sundaravadiveludevarajan, D</cp:lastModifiedBy>
  <cp:revision>1829</cp:revision>
  <cp:lastPrinted>2020-07-23T19:00:31Z</cp:lastPrinted>
  <dcterms:created xsi:type="dcterms:W3CDTF">2010-10-19T21:02:23Z</dcterms:created>
  <dcterms:modified xsi:type="dcterms:W3CDTF">2020-09-06T23:52:38Z</dcterms:modified>
  <cp:category/>
</cp:coreProperties>
</file>