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773" r:id="rId2"/>
    <p:sldId id="722" r:id="rId3"/>
    <p:sldId id="748" r:id="rId4"/>
    <p:sldId id="772" r:id="rId5"/>
    <p:sldId id="723" r:id="rId6"/>
    <p:sldId id="721" r:id="rId7"/>
    <p:sldId id="726" r:id="rId8"/>
    <p:sldId id="727" r:id="rId9"/>
    <p:sldId id="728" r:id="rId10"/>
    <p:sldId id="731" r:id="rId11"/>
    <p:sldId id="732" r:id="rId12"/>
    <p:sldId id="729" r:id="rId13"/>
    <p:sldId id="733" r:id="rId14"/>
    <p:sldId id="724" r:id="rId15"/>
    <p:sldId id="734" r:id="rId16"/>
    <p:sldId id="735" r:id="rId17"/>
    <p:sldId id="737" r:id="rId18"/>
    <p:sldId id="738" r:id="rId19"/>
    <p:sldId id="739" r:id="rId20"/>
    <p:sldId id="741" r:id="rId21"/>
    <p:sldId id="742" r:id="rId22"/>
    <p:sldId id="740" r:id="rId23"/>
    <p:sldId id="743" r:id="rId24"/>
    <p:sldId id="725" r:id="rId25"/>
    <p:sldId id="744" r:id="rId26"/>
    <p:sldId id="745" r:id="rId27"/>
    <p:sldId id="746" r:id="rId28"/>
    <p:sldId id="747" r:id="rId29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DFBFA14-EF8A-425A-9B83-202A761E1D81}">
          <p14:sldIdLst>
            <p14:sldId id="773"/>
            <p14:sldId id="722"/>
            <p14:sldId id="748"/>
            <p14:sldId id="772"/>
            <p14:sldId id="723"/>
            <p14:sldId id="721"/>
            <p14:sldId id="726"/>
            <p14:sldId id="727"/>
            <p14:sldId id="728"/>
            <p14:sldId id="731"/>
            <p14:sldId id="732"/>
            <p14:sldId id="729"/>
            <p14:sldId id="733"/>
            <p14:sldId id="724"/>
            <p14:sldId id="734"/>
            <p14:sldId id="735"/>
            <p14:sldId id="737"/>
            <p14:sldId id="738"/>
            <p14:sldId id="739"/>
            <p14:sldId id="741"/>
            <p14:sldId id="742"/>
            <p14:sldId id="740"/>
            <p14:sldId id="743"/>
            <p14:sldId id="725"/>
            <p14:sldId id="744"/>
            <p14:sldId id="745"/>
            <p14:sldId id="746"/>
            <p14:sldId id="7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0A0C"/>
    <a:srgbClr val="000096"/>
    <a:srgbClr val="000039"/>
    <a:srgbClr val="000054"/>
    <a:srgbClr val="FFDD08"/>
    <a:srgbClr val="000074"/>
    <a:srgbClr val="B10C0C"/>
    <a:srgbClr val="35ADFF"/>
    <a:srgbClr val="EBCCCC"/>
    <a:srgbClr val="D7F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9" autoAdjust="0"/>
    <p:restoredTop sz="93277" autoAdjust="0"/>
  </p:normalViewPr>
  <p:slideViewPr>
    <p:cSldViewPr>
      <p:cViewPr varScale="1">
        <p:scale>
          <a:sx n="103" d="100"/>
          <a:sy n="103" d="100"/>
        </p:scale>
        <p:origin x="17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2464" y="-104"/>
      </p:cViewPr>
      <p:guideLst>
        <p:guide orient="horz" pos="2909"/>
        <p:guide pos="2208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A8D32-36C6-4B09-BCB3-215C06D7D31C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169"/>
            <a:ext cx="3037840" cy="461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3169"/>
            <a:ext cx="3037840" cy="461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474EC-94D2-4C30-A981-A59D4948AB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8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3B070B-BDF4-46F4-8151-05E78C69BB0A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0FD1F9-7C04-42FC-9249-3609A85DC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547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0FD1F9-7C04-42FC-9249-3609A85DCB8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91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exas_Tech_Campus_Entrance.jpg"/>
          <p:cNvPicPr>
            <a:picLocks noChangeAspect="1"/>
          </p:cNvPicPr>
          <p:nvPr userDrawn="1"/>
        </p:nvPicPr>
        <p:blipFill>
          <a:blip r:embed="rId2" cstate="email">
            <a:lum bright="8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5957887"/>
            <a:ext cx="9144000" cy="90011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938836"/>
            <a:ext cx="9144000" cy="0"/>
          </a:xfrm>
          <a:prstGeom prst="line">
            <a:avLst/>
          </a:pr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916781"/>
            <a:ext cx="9144000" cy="0"/>
          </a:xfrm>
          <a:prstGeom prst="line">
            <a:avLst/>
          </a:pr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60020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>
            <a:noAutofit/>
          </a:bodyPr>
          <a:lstStyle>
            <a:lvl1pPr marL="0" indent="0" algn="ctr">
              <a:buNone/>
              <a:defRPr lang="en-US" sz="900" baseline="0" smtClean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Picture 3" descr="C:\Documents and Settings\Shad\Desktop\PNG - transparent background\TTU_DblT_c4C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4095" y="87765"/>
            <a:ext cx="594288" cy="69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TTU 2 Title Page_logo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9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758" y="87765"/>
            <a:ext cx="622337" cy="7357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629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57887"/>
            <a:ext cx="9144000" cy="90011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938836"/>
            <a:ext cx="9144000" cy="0"/>
          </a:xfrm>
          <a:prstGeom prst="line">
            <a:avLst/>
          </a:pr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916781"/>
            <a:ext cx="9144000" cy="0"/>
          </a:xfrm>
          <a:prstGeom prst="line">
            <a:avLst/>
          </a:pr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60020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>
            <a:noAutofit/>
          </a:bodyPr>
          <a:lstStyle>
            <a:lvl1pPr marL="0" indent="0" algn="ctr">
              <a:buNone/>
              <a:defRPr lang="en-US" sz="900" baseline="0" smtClean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Picture 3" descr="C:\Documents and Settings\Shad\Desktop\PNG - transparent background\TTU_DblT_c4C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4095" y="87765"/>
            <a:ext cx="594288" cy="69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TTU 2 Title Page_logo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9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758" y="87765"/>
            <a:ext cx="622337" cy="7357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s-1.jpg"/>
          <p:cNvPicPr>
            <a:picLocks noChangeAspect="1"/>
          </p:cNvPicPr>
          <p:nvPr userDrawn="1"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081"/>
            <a:ext cx="9144000" cy="491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7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616701"/>
            <a:ext cx="9144000" cy="2413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616700"/>
            <a:ext cx="9144000" cy="0"/>
          </a:xfrm>
          <a:prstGeom prst="line">
            <a:avLst/>
          </a:pr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923926" y="6610758"/>
            <a:ext cx="72961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200" dirty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Whitacre College of Engineering, Texas Tech University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095" y="1066800"/>
            <a:ext cx="8026647" cy="5486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89949" y="6626226"/>
            <a:ext cx="654051" cy="241300"/>
          </a:xfrm>
        </p:spPr>
        <p:txBody>
          <a:bodyPr/>
          <a:lstStyle>
            <a:lvl1pPr>
              <a:defRPr>
                <a:solidFill>
                  <a:prstClr val="white">
                    <a:lumMod val="95000"/>
                  </a:prstClr>
                </a:solidFill>
              </a:defRPr>
            </a:lvl1pPr>
          </a:lstStyle>
          <a:p>
            <a:pPr>
              <a:defRPr/>
            </a:pPr>
            <a:fld id="{13B18A8D-AB88-4BA3-B436-48639E309B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914400"/>
            <a:ext cx="9144000" cy="0"/>
          </a:xfrm>
          <a:prstGeom prst="line">
            <a:avLst/>
          </a:pr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923926" y="38407"/>
            <a:ext cx="7296151" cy="817460"/>
          </a:xfrm>
        </p:spPr>
        <p:txBody>
          <a:bodyPr/>
          <a:lstStyle>
            <a:lvl1pPr>
              <a:defRPr sz="360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9" name="Picture 5" descr="http://www.orgs.ttu.edu/humanfactorssociety/files/TTU_CoatOfArms_4Crvs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724" y="48471"/>
            <a:ext cx="572419" cy="8174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Documents and Settings\Shad\Desktop\PNG - transparent background\TTU_DblT_c4C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4095" y="87765"/>
            <a:ext cx="594288" cy="69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101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0"/>
            <a:ext cx="7620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9906" y="1066801"/>
            <a:ext cx="8221695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172201"/>
            <a:ext cx="8839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53200"/>
            <a:ext cx="9144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CEA15AF2-2A42-4461-B422-F0F9E2946555}" type="datetime1">
              <a:rPr lang="en-US" smtClean="0"/>
              <a:pPr>
                <a:defRPr/>
              </a:pPr>
              <a:t>8/20/2020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553200"/>
            <a:ext cx="1219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C266D7DE-B6B2-4E56-915E-660969AABB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0" r:id="rId2"/>
    <p:sldLayoutId id="2147483689" r:id="rId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F2F2F2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2F2F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2F2F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2F2F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2F2F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2F2F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2F2F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2F2F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2F2F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284163" indent="-284163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514350" indent="-284163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744538" indent="-282575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028700" indent="-284163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1311275" indent="-282575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trulymhvu/everything-is-an-object-in-python-29d3aae8de5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BF5232C-5DBD-4CB6-9376-50ACDA94FE37}"/>
              </a:ext>
            </a:extLst>
          </p:cNvPr>
          <p:cNvSpPr txBox="1"/>
          <p:nvPr/>
        </p:nvSpPr>
        <p:spPr>
          <a:xfrm>
            <a:off x="185222" y="1093907"/>
            <a:ext cx="877355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800" b="1" dirty="0">
                <a:solidFill>
                  <a:srgbClr val="B3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ENGR 1330: Computational Thinking with</a:t>
            </a:r>
            <a:br>
              <a:rPr lang="en-US" sz="3800" b="1" dirty="0">
                <a:solidFill>
                  <a:srgbClr val="B3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sz="3800" b="1" dirty="0">
                <a:solidFill>
                  <a:srgbClr val="B3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Data Science</a:t>
            </a:r>
            <a:endParaRPr lang="en-US" sz="3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5975A3-28E6-4C9B-8C15-53428F3033FE}"/>
              </a:ext>
            </a:extLst>
          </p:cNvPr>
          <p:cNvSpPr txBox="1"/>
          <p:nvPr/>
        </p:nvSpPr>
        <p:spPr>
          <a:xfrm>
            <a:off x="2022488" y="4389125"/>
            <a:ext cx="509902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Dinesh S. Devarajan</a:t>
            </a:r>
            <a:br>
              <a:rPr lang="en-US" sz="2800" dirty="0">
                <a:solidFill>
                  <a:srgbClr val="0D0D0D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rgbClr val="0D0D0D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Whitacre College of Engineering</a:t>
            </a:r>
            <a:br>
              <a:rPr lang="en-US" sz="2800" dirty="0">
                <a:solidFill>
                  <a:srgbClr val="0D0D0D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Texas Tech University</a:t>
            </a: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FAC73E-FABF-4955-83B7-153AA1A91A58}"/>
              </a:ext>
            </a:extLst>
          </p:cNvPr>
          <p:cNvSpPr txBox="1"/>
          <p:nvPr/>
        </p:nvSpPr>
        <p:spPr>
          <a:xfrm>
            <a:off x="541797" y="3072376"/>
            <a:ext cx="80604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rgbClr val="B3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Lesson 6: Class, Objects, and File Handling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3044698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77546-A249-42E7-B0A3-613070744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0AE034-DD58-4DD8-8A53-D0E4F118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Object-Oriented Programming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1FA9C7-D4D1-49BC-87E8-E1E0FB0303EC}"/>
              </a:ext>
            </a:extLst>
          </p:cNvPr>
          <p:cNvSpPr txBox="1"/>
          <p:nvPr/>
        </p:nvSpPr>
        <p:spPr>
          <a:xfrm>
            <a:off x="117020" y="1281732"/>
            <a:ext cx="60181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Core concept: Attributes and methods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B432FC-6C7C-4D7C-9097-1022E9364538}"/>
              </a:ext>
            </a:extLst>
          </p:cNvPr>
          <p:cNvSpPr txBox="1"/>
          <p:nvPr/>
        </p:nvSpPr>
        <p:spPr>
          <a:xfrm>
            <a:off x="117020" y="2560858"/>
            <a:ext cx="72235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highlight>
                  <a:srgbClr val="FFFF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Attributes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: Characteristics associated to a type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5390CA-9E98-490A-A585-38220F5BCA79}"/>
              </a:ext>
            </a:extLst>
          </p:cNvPr>
          <p:cNvSpPr txBox="1"/>
          <p:nvPr/>
        </p:nvSpPr>
        <p:spPr>
          <a:xfrm>
            <a:off x="117020" y="4602541"/>
            <a:ext cx="630217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highlight>
                  <a:srgbClr val="FFFF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Methods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: Functions associated to a type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4E34BF-7F43-42BE-A91A-D996D937C399}"/>
              </a:ext>
            </a:extLst>
          </p:cNvPr>
          <p:cNvSpPr txBox="1"/>
          <p:nvPr/>
        </p:nvSpPr>
        <p:spPr>
          <a:xfrm>
            <a:off x="923926" y="3290863"/>
            <a:ext cx="50831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E.g. color and flavor of an apple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86DB2CC-806C-4299-AC79-BB7CBE4D5CDA}"/>
                  </a:ext>
                </a:extLst>
              </p:cNvPr>
              <p:cNvSpPr txBox="1"/>
              <p:nvPr/>
            </p:nvSpPr>
            <p:spPr>
              <a:xfrm>
                <a:off x="923926" y="5332546"/>
                <a:ext cx="524720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ü"/>
                </a:pPr>
                <a:r>
                  <a:rPr lang="en-US" sz="2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E.g. cutting an apple into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slices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86DB2CC-806C-4299-AC79-BB7CBE4D5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926" y="5332546"/>
                <a:ext cx="5247206" cy="492443"/>
              </a:xfrm>
              <a:prstGeom prst="rect">
                <a:avLst/>
              </a:prstGeom>
              <a:blipFill>
                <a:blip r:embed="rId2"/>
                <a:stretch>
                  <a:fillRect l="-1860" t="-11111" r="-1163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0102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77546-A249-42E7-B0A3-613070744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0AE034-DD58-4DD8-8A53-D0E4F118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Object-Oriented Programming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1FA9C7-D4D1-49BC-87E8-E1E0FB0303EC}"/>
              </a:ext>
            </a:extLst>
          </p:cNvPr>
          <p:cNvSpPr txBox="1"/>
          <p:nvPr/>
        </p:nvSpPr>
        <p:spPr>
          <a:xfrm>
            <a:off x="117020" y="1041565"/>
            <a:ext cx="89117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A more relevant example: Accessing a file that contains data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B432FC-6C7C-4D7C-9097-1022E9364538}"/>
              </a:ext>
            </a:extLst>
          </p:cNvPr>
          <p:cNvSpPr txBox="1"/>
          <p:nvPr/>
        </p:nvSpPr>
        <p:spPr>
          <a:xfrm>
            <a:off x="117020" y="2787517"/>
            <a:ext cx="72235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highlight>
                  <a:srgbClr val="FFFF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Attributes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: Characteristics associated to a type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5390CA-9E98-490A-A585-38220F5BCA79}"/>
              </a:ext>
            </a:extLst>
          </p:cNvPr>
          <p:cNvSpPr txBox="1"/>
          <p:nvPr/>
        </p:nvSpPr>
        <p:spPr>
          <a:xfrm>
            <a:off x="120783" y="4840103"/>
            <a:ext cx="630217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highlight>
                  <a:srgbClr val="FFFF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Methods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: Functions associated to a type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4E34BF-7F43-42BE-A91A-D996D937C399}"/>
              </a:ext>
            </a:extLst>
          </p:cNvPr>
          <p:cNvSpPr txBox="1"/>
          <p:nvPr/>
        </p:nvSpPr>
        <p:spPr>
          <a:xfrm>
            <a:off x="923926" y="3429000"/>
            <a:ext cx="59059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E.g. file name, size, and creation date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6DB2CC-806C-4299-AC79-BB7CBE4D5CDA}"/>
              </a:ext>
            </a:extLst>
          </p:cNvPr>
          <p:cNvSpPr txBox="1"/>
          <p:nvPr/>
        </p:nvSpPr>
        <p:spPr>
          <a:xfrm>
            <a:off x="920751" y="5481586"/>
            <a:ext cx="67665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E.g. reading and modifying the data in a file</a:t>
            </a:r>
          </a:p>
        </p:txBody>
      </p:sp>
    </p:spTree>
    <p:extLst>
      <p:ext uri="{BB962C8B-B14F-4D97-AF65-F5344CB8AC3E}">
        <p14:creationId xmlns:p14="http://schemas.microsoft.com/office/powerpoint/2010/main" val="4100003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77546-A249-42E7-B0A3-613070744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0AE034-DD58-4DD8-8A53-D0E4F118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Built-In Classes and Objects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C03A3F-1F6F-4B4D-8B95-A9BBAEBB7AA6}"/>
              </a:ext>
            </a:extLst>
          </p:cNvPr>
          <p:cNvSpPr txBox="1"/>
          <p:nvPr/>
        </p:nvSpPr>
        <p:spPr>
          <a:xfrm>
            <a:off x="923926" y="1772206"/>
            <a:ext cx="80646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Numbers, strings, lists, and dictionaries are all objects in Python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82337E-39F1-4196-8EC3-3BC991C987B7}"/>
              </a:ext>
            </a:extLst>
          </p:cNvPr>
          <p:cNvSpPr txBox="1"/>
          <p:nvPr/>
        </p:nvSpPr>
        <p:spPr>
          <a:xfrm>
            <a:off x="923927" y="3080140"/>
            <a:ext cx="67972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Each of them was an instance of a class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CF4C0A-D539-486A-B96A-E5148CE65CC5}"/>
              </a:ext>
            </a:extLst>
          </p:cNvPr>
          <p:cNvSpPr txBox="1"/>
          <p:nvPr/>
        </p:nvSpPr>
        <p:spPr>
          <a:xfrm>
            <a:off x="120256" y="1053239"/>
            <a:ext cx="85643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Guess what?....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98D8622-265A-48CC-B7BF-4F37A3F20698}"/>
              </a:ext>
            </a:extLst>
          </p:cNvPr>
          <p:cNvGrpSpPr/>
          <p:nvPr/>
        </p:nvGrpSpPr>
        <p:grpSpPr>
          <a:xfrm>
            <a:off x="1825376" y="3753047"/>
            <a:ext cx="5493247" cy="2834815"/>
            <a:chOff x="2551833" y="3697835"/>
            <a:chExt cx="5493247" cy="283481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8509814-C002-43E5-9129-5DD3EFDA3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1833" y="3697835"/>
              <a:ext cx="3701160" cy="283481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CB9C183-F1FB-45C4-BF05-A648D107A77E}"/>
                </a:ext>
              </a:extLst>
            </p:cNvPr>
            <p:cNvSpPr txBox="1"/>
            <p:nvPr/>
          </p:nvSpPr>
          <p:spPr>
            <a:xfrm>
              <a:off x="6515494" y="3882726"/>
              <a:ext cx="148309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>
                  <a:highlight>
                    <a:srgbClr val="FFFF00"/>
                  </a:highlight>
                  <a:latin typeface="Cambria Math" panose="02040503050406030204" pitchFamily="18" charset="0"/>
                  <a:ea typeface="Cambria Math" panose="02040503050406030204" pitchFamily="18" charset="0"/>
                </a:rPr>
                <a:t>class ‘int’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0DC3A45-2172-4D05-8FF9-885E8F981C98}"/>
                </a:ext>
              </a:extLst>
            </p:cNvPr>
            <p:cNvSpPr txBox="1"/>
            <p:nvPr/>
          </p:nvSpPr>
          <p:spPr>
            <a:xfrm>
              <a:off x="6515494" y="4877496"/>
              <a:ext cx="148470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>
                  <a:highlight>
                    <a:srgbClr val="FFFF00"/>
                  </a:highlight>
                  <a:latin typeface="Cambria Math" panose="02040503050406030204" pitchFamily="18" charset="0"/>
                  <a:ea typeface="Cambria Math" panose="02040503050406030204" pitchFamily="18" charset="0"/>
                </a:rPr>
                <a:t>class ‘str’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81210A6-28CE-430C-AE03-B2BD8E7A738F}"/>
                </a:ext>
              </a:extLst>
            </p:cNvPr>
            <p:cNvSpPr txBox="1"/>
            <p:nvPr/>
          </p:nvSpPr>
          <p:spPr>
            <a:xfrm>
              <a:off x="6515494" y="5855315"/>
              <a:ext cx="152958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>
                  <a:highlight>
                    <a:srgbClr val="FFFF00"/>
                  </a:highlight>
                  <a:latin typeface="Cambria Math" panose="02040503050406030204" pitchFamily="18" charset="0"/>
                  <a:ea typeface="Cambria Math" panose="02040503050406030204" pitchFamily="18" charset="0"/>
                </a:rPr>
                <a:t>class ‘list’</a:t>
              </a:r>
            </a:p>
          </p:txBody>
        </p:sp>
        <p:sp>
          <p:nvSpPr>
            <p:cNvPr id="26" name="Right Brace 25">
              <a:extLst>
                <a:ext uri="{FF2B5EF4-FFF2-40B4-BE49-F238E27FC236}">
                  <a16:creationId xmlns:a16="http://schemas.microsoft.com/office/drawing/2014/main" id="{BB443E12-9629-4B64-A11A-CFEE6A142B9D}"/>
                </a:ext>
              </a:extLst>
            </p:cNvPr>
            <p:cNvSpPr/>
            <p:nvPr/>
          </p:nvSpPr>
          <p:spPr>
            <a:xfrm>
              <a:off x="6246376" y="3750592"/>
              <a:ext cx="309069" cy="756712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ight Brace 26">
              <a:extLst>
                <a:ext uri="{FF2B5EF4-FFF2-40B4-BE49-F238E27FC236}">
                  <a16:creationId xmlns:a16="http://schemas.microsoft.com/office/drawing/2014/main" id="{B7D677A1-56A3-46F8-AA2D-A55299CFF315}"/>
                </a:ext>
              </a:extLst>
            </p:cNvPr>
            <p:cNvSpPr/>
            <p:nvPr/>
          </p:nvSpPr>
          <p:spPr>
            <a:xfrm>
              <a:off x="6252993" y="4736886"/>
              <a:ext cx="309069" cy="756712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ight Brace 28">
              <a:extLst>
                <a:ext uri="{FF2B5EF4-FFF2-40B4-BE49-F238E27FC236}">
                  <a16:creationId xmlns:a16="http://schemas.microsoft.com/office/drawing/2014/main" id="{E29D5000-28AA-4527-8A19-6B0992A7419E}"/>
                </a:ext>
              </a:extLst>
            </p:cNvPr>
            <p:cNvSpPr/>
            <p:nvPr/>
          </p:nvSpPr>
          <p:spPr>
            <a:xfrm>
              <a:off x="6252993" y="5723180"/>
              <a:ext cx="309069" cy="756712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3967E30-906A-448A-A35A-4AC87E490CFE}"/>
              </a:ext>
            </a:extLst>
          </p:cNvPr>
          <p:cNvSpPr txBox="1"/>
          <p:nvPr/>
        </p:nvSpPr>
        <p:spPr>
          <a:xfrm>
            <a:off x="7657262" y="4739567"/>
            <a:ext cx="11256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(Demo)</a:t>
            </a:r>
          </a:p>
        </p:txBody>
      </p:sp>
    </p:spTree>
    <p:extLst>
      <p:ext uri="{BB962C8B-B14F-4D97-AF65-F5344CB8AC3E}">
        <p14:creationId xmlns:p14="http://schemas.microsoft.com/office/powerpoint/2010/main" val="160810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77546-A249-42E7-B0A3-613070744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0AE034-DD58-4DD8-8A53-D0E4F118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In-Built Classes and Objects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CF4C0A-D539-486A-B96A-E5148CE65CC5}"/>
              </a:ext>
            </a:extLst>
          </p:cNvPr>
          <p:cNvSpPr txBox="1"/>
          <p:nvPr/>
        </p:nvSpPr>
        <p:spPr>
          <a:xfrm>
            <a:off x="120256" y="1053239"/>
            <a:ext cx="85643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highlight>
                  <a:srgbClr val="FFFF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dir(</a:t>
            </a:r>
            <a:r>
              <a:rPr lang="en-US" sz="2600" dirty="0">
                <a:highlight>
                  <a:srgbClr val="FFFF00"/>
                </a:highlight>
                <a:latin typeface="Agency FB" panose="020B0503020202020204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“ ”</a:t>
            </a:r>
            <a:r>
              <a:rPr lang="en-US" sz="2600" dirty="0">
                <a:highlight>
                  <a:srgbClr val="FFFF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: To display all the methods associated with the string class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064C10-CF0B-474D-B297-0CFAC93797CC}"/>
              </a:ext>
            </a:extLst>
          </p:cNvPr>
          <p:cNvSpPr txBox="1"/>
          <p:nvPr/>
        </p:nvSpPr>
        <p:spPr>
          <a:xfrm>
            <a:off x="120255" y="4734770"/>
            <a:ext cx="85643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highlight>
                  <a:srgbClr val="FFFF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help(</a:t>
            </a:r>
            <a:r>
              <a:rPr lang="en-US" sz="2600" dirty="0">
                <a:highlight>
                  <a:srgbClr val="FFFF00"/>
                </a:highlight>
                <a:latin typeface="Agency FB" panose="020B0503020202020204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“ ”</a:t>
            </a:r>
            <a:r>
              <a:rPr lang="en-US" sz="2600" dirty="0">
                <a:highlight>
                  <a:srgbClr val="FFFF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: Tells us how to use the methods associated with the string class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1D8646-47FF-4FE9-9040-FC8A36B2C914}"/>
              </a:ext>
            </a:extLst>
          </p:cNvPr>
          <p:cNvSpPr txBox="1"/>
          <p:nvPr/>
        </p:nvSpPr>
        <p:spPr>
          <a:xfrm>
            <a:off x="846715" y="2136338"/>
            <a:ext cx="82200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upper(): Creates an uppercase version of a string  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B441E1-CB37-46B3-9BEE-9861530198EA}"/>
              </a:ext>
            </a:extLst>
          </p:cNvPr>
          <p:cNvSpPr txBox="1"/>
          <p:nvPr/>
        </p:nvSpPr>
        <p:spPr>
          <a:xfrm>
            <a:off x="846715" y="3051961"/>
            <a:ext cx="72961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count(): Counts the number of occurrences of    a substring</a:t>
            </a:r>
          </a:p>
        </p:txBody>
      </p:sp>
    </p:spTree>
    <p:extLst>
      <p:ext uri="{BB962C8B-B14F-4D97-AF65-F5344CB8AC3E}">
        <p14:creationId xmlns:p14="http://schemas.microsoft.com/office/powerpoint/2010/main" val="1767784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77546-A249-42E7-B0A3-613070744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0AE034-DD58-4DD8-8A53-D0E4F118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User-Defined Classes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66C55F-E7F1-4A1B-9868-494690F88C3A}"/>
              </a:ext>
            </a:extLst>
          </p:cNvPr>
          <p:cNvSpPr txBox="1"/>
          <p:nvPr/>
        </p:nvSpPr>
        <p:spPr>
          <a:xfrm>
            <a:off x="155425" y="1086295"/>
            <a:ext cx="85643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We have been using in-built classes and objects so far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B80AD3-DFD9-4673-9101-B47E2C7C0B5D}"/>
              </a:ext>
            </a:extLst>
          </p:cNvPr>
          <p:cNvSpPr txBox="1"/>
          <p:nvPr/>
        </p:nvSpPr>
        <p:spPr>
          <a:xfrm>
            <a:off x="959096" y="1858529"/>
            <a:ext cx="79882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We will now define our own classes and objects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F3298F6-8882-4AF0-AD1D-A9C12E133F45}"/>
              </a:ext>
            </a:extLst>
          </p:cNvPr>
          <p:cNvGrpSpPr/>
          <p:nvPr/>
        </p:nvGrpSpPr>
        <p:grpSpPr>
          <a:xfrm>
            <a:off x="1557076" y="4132780"/>
            <a:ext cx="6029847" cy="1997061"/>
            <a:chOff x="1557953" y="4312315"/>
            <a:chExt cx="6029847" cy="199706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2790B25-7A30-4D56-9727-C59609BF3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57953" y="4925506"/>
              <a:ext cx="4065880" cy="1383870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1DE132C-52B0-4BC7-B450-40B84B0EB4E9}"/>
                </a:ext>
              </a:extLst>
            </p:cNvPr>
            <p:cNvGrpSpPr/>
            <p:nvPr/>
          </p:nvGrpSpPr>
          <p:grpSpPr>
            <a:xfrm>
              <a:off x="3594771" y="4312315"/>
              <a:ext cx="3993029" cy="1806791"/>
              <a:chOff x="3954214" y="2667722"/>
              <a:chExt cx="3993029" cy="1806791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BE46FCA0-5FBB-4D86-AB5B-515D5D35A5E6}"/>
                  </a:ext>
                </a:extLst>
              </p:cNvPr>
              <p:cNvGrpSpPr/>
              <p:nvPr/>
            </p:nvGrpSpPr>
            <p:grpSpPr>
              <a:xfrm>
                <a:off x="3954214" y="2667722"/>
                <a:ext cx="1773242" cy="761278"/>
                <a:chOff x="3954214" y="2667722"/>
                <a:chExt cx="1773242" cy="761278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1ACD4EE-2772-4C54-A6EF-7108725EC527}"/>
                    </a:ext>
                  </a:extLst>
                </p:cNvPr>
                <p:cNvSpPr txBox="1"/>
                <p:nvPr/>
              </p:nvSpPr>
              <p:spPr>
                <a:xfrm>
                  <a:off x="3954214" y="2667722"/>
                  <a:ext cx="1773242" cy="492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600" dirty="0">
                      <a:highlight>
                        <a:srgbClr val="FFFF00"/>
                      </a:highlight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Class name</a:t>
                  </a:r>
                </a:p>
              </p:txBody>
            </p:sp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id="{15EF1700-0E1F-43F3-9D71-9CEADE6AD81B}"/>
                    </a:ext>
                  </a:extLst>
                </p:cNvPr>
                <p:cNvCxnSpPr/>
                <p:nvPr/>
              </p:nvCxnSpPr>
              <p:spPr>
                <a:xfrm>
                  <a:off x="4840835" y="3160165"/>
                  <a:ext cx="0" cy="268835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859B550-FF6F-48A6-82BC-351F10F5EBEB}"/>
                  </a:ext>
                </a:extLst>
              </p:cNvPr>
              <p:cNvSpPr txBox="1"/>
              <p:nvPr/>
            </p:nvSpPr>
            <p:spPr>
              <a:xfrm>
                <a:off x="6322888" y="3891290"/>
                <a:ext cx="162435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>
                    <a:highlight>
                      <a:srgbClr val="FFFF00"/>
                    </a:highlight>
                    <a:latin typeface="Cambria Math" panose="02040503050406030204" pitchFamily="18" charset="0"/>
                    <a:ea typeface="Cambria Math" panose="02040503050406030204" pitchFamily="18" charset="0"/>
                  </a:rPr>
                  <a:t>Attributes</a:t>
                </a:r>
              </a:p>
            </p:txBody>
          </p:sp>
          <p:sp>
            <p:nvSpPr>
              <p:cNvPr id="21" name="Right Brace 20">
                <a:extLst>
                  <a:ext uri="{FF2B5EF4-FFF2-40B4-BE49-F238E27FC236}">
                    <a16:creationId xmlns:a16="http://schemas.microsoft.com/office/drawing/2014/main" id="{B9D7FC07-3A66-44EC-BAA5-02F3D235C79C}"/>
                  </a:ext>
                </a:extLst>
              </p:cNvPr>
              <p:cNvSpPr/>
              <p:nvPr/>
            </p:nvSpPr>
            <p:spPr>
              <a:xfrm>
                <a:off x="6028924" y="3797047"/>
                <a:ext cx="309069" cy="677466"/>
              </a:xfrm>
              <a:prstGeom prst="rightBrac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A397CA1-BB77-4254-B148-958ECA3C10EA}"/>
              </a:ext>
            </a:extLst>
          </p:cNvPr>
          <p:cNvSpPr txBox="1"/>
          <p:nvPr/>
        </p:nvSpPr>
        <p:spPr>
          <a:xfrm>
            <a:off x="155424" y="3240228"/>
            <a:ext cx="85643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Creating a class named ‘Apple’ with attributes color and flavor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1E5924-4173-4BCC-843A-3BBDFE15C12E}"/>
              </a:ext>
            </a:extLst>
          </p:cNvPr>
          <p:cNvSpPr txBox="1"/>
          <p:nvPr/>
        </p:nvSpPr>
        <p:spPr>
          <a:xfrm>
            <a:off x="3874766" y="6184903"/>
            <a:ext cx="11256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(Demo)</a:t>
            </a:r>
          </a:p>
        </p:txBody>
      </p:sp>
    </p:spTree>
    <p:extLst>
      <p:ext uri="{BB962C8B-B14F-4D97-AF65-F5344CB8AC3E}">
        <p14:creationId xmlns:p14="http://schemas.microsoft.com/office/powerpoint/2010/main" val="3234586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77546-A249-42E7-B0A3-613070744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0AE034-DD58-4DD8-8A53-D0E4F118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User-Defined Objects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F4341B-D0D9-490E-874E-231A88001FF0}"/>
              </a:ext>
            </a:extLst>
          </p:cNvPr>
          <p:cNvSpPr txBox="1"/>
          <p:nvPr/>
        </p:nvSpPr>
        <p:spPr>
          <a:xfrm>
            <a:off x="78615" y="1006343"/>
            <a:ext cx="85643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Creating objects (new instances) for the ‘Apple’ class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F919B3E-62BA-423A-A76F-8F0D2B8ED666}"/>
              </a:ext>
            </a:extLst>
          </p:cNvPr>
          <p:cNvGrpSpPr/>
          <p:nvPr/>
        </p:nvGrpSpPr>
        <p:grpSpPr>
          <a:xfrm>
            <a:off x="979359" y="1695986"/>
            <a:ext cx="6874495" cy="1874460"/>
            <a:chOff x="979359" y="1695986"/>
            <a:chExt cx="6874495" cy="187446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06B5C78-06C8-4DB6-957D-94C017A3D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9359" y="2330875"/>
              <a:ext cx="4890830" cy="1224223"/>
            </a:xfrm>
            <a:prstGeom prst="rect">
              <a:avLst/>
            </a:prstGeom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C021DDC-2F84-4AC0-96E5-5A39C762A1A3}"/>
                </a:ext>
              </a:extLst>
            </p:cNvPr>
            <p:cNvGrpSpPr/>
            <p:nvPr/>
          </p:nvGrpSpPr>
          <p:grpSpPr>
            <a:xfrm>
              <a:off x="1709054" y="1695986"/>
              <a:ext cx="6144800" cy="1874460"/>
              <a:chOff x="2498130" y="1599595"/>
              <a:chExt cx="6144800" cy="1874460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165AA5F-CDC6-4800-9025-404A0CD89ABA}"/>
                  </a:ext>
                </a:extLst>
              </p:cNvPr>
              <p:cNvSpPr txBox="1"/>
              <p:nvPr/>
            </p:nvSpPr>
            <p:spPr>
              <a:xfrm>
                <a:off x="2498130" y="1599595"/>
                <a:ext cx="195758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>
                    <a:highlight>
                      <a:srgbClr val="FFFF00"/>
                    </a:highlight>
                    <a:latin typeface="Cambria Math" panose="02040503050406030204" pitchFamily="18" charset="0"/>
                    <a:ea typeface="Cambria Math" panose="02040503050406030204" pitchFamily="18" charset="0"/>
                  </a:rPr>
                  <a:t>Object name</a:t>
                </a:r>
              </a:p>
            </p:txBody>
          </p: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7AB2A081-765C-4480-A1A4-BC58183984BC}"/>
                  </a:ext>
                </a:extLst>
              </p:cNvPr>
              <p:cNvCxnSpPr/>
              <p:nvPr/>
            </p:nvCxnSpPr>
            <p:spPr>
              <a:xfrm>
                <a:off x="3381445" y="2092038"/>
                <a:ext cx="0" cy="26883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2E37934-2AF0-4503-8E3C-124462238599}"/>
                  </a:ext>
                </a:extLst>
              </p:cNvPr>
              <p:cNvSpPr txBox="1"/>
              <p:nvPr/>
            </p:nvSpPr>
            <p:spPr>
              <a:xfrm>
                <a:off x="6990784" y="2581503"/>
                <a:ext cx="1652146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highlight>
                      <a:srgbClr val="FFFF00"/>
                    </a:highlight>
                    <a:latin typeface="Cambria Math" panose="02040503050406030204" pitchFamily="18" charset="0"/>
                    <a:ea typeface="Cambria Math" panose="02040503050406030204" pitchFamily="18" charset="0"/>
                  </a:rPr>
                  <a:t>Assigning </a:t>
                </a:r>
              </a:p>
              <a:p>
                <a:r>
                  <a:rPr lang="en-US" sz="2600" dirty="0">
                    <a:highlight>
                      <a:srgbClr val="FFFF00"/>
                    </a:highlight>
                    <a:latin typeface="Cambria Math" panose="02040503050406030204" pitchFamily="18" charset="0"/>
                    <a:ea typeface="Cambria Math" panose="02040503050406030204" pitchFamily="18" charset="0"/>
                  </a:rPr>
                  <a:t>attributes</a:t>
                </a:r>
              </a:p>
            </p:txBody>
          </p:sp>
          <p:sp>
            <p:nvSpPr>
              <p:cNvPr id="10" name="Right Brace 9">
                <a:extLst>
                  <a:ext uri="{FF2B5EF4-FFF2-40B4-BE49-F238E27FC236}">
                    <a16:creationId xmlns:a16="http://schemas.microsoft.com/office/drawing/2014/main" id="{A632A97F-D4D6-4DE8-AA7D-C33A9542DF24}"/>
                  </a:ext>
                </a:extLst>
              </p:cNvPr>
              <p:cNvSpPr/>
              <p:nvPr/>
            </p:nvSpPr>
            <p:spPr>
              <a:xfrm>
                <a:off x="6681078" y="2649423"/>
                <a:ext cx="309069" cy="756712"/>
              </a:xfrm>
              <a:prstGeom prst="rightBrac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1106F70-C681-4165-A60E-DD86463A6F0C}"/>
              </a:ext>
            </a:extLst>
          </p:cNvPr>
          <p:cNvGrpSpPr/>
          <p:nvPr/>
        </p:nvGrpSpPr>
        <p:grpSpPr>
          <a:xfrm>
            <a:off x="979367" y="4153297"/>
            <a:ext cx="7185266" cy="1923308"/>
            <a:chOff x="979367" y="4153297"/>
            <a:chExt cx="7185266" cy="1923308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C42B35C-E72D-4EEB-B770-6AACA54AD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9367" y="4771773"/>
              <a:ext cx="5221704" cy="1255599"/>
            </a:xfrm>
            <a:prstGeom prst="rect">
              <a:avLst/>
            </a:pr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ED219E3-823C-4EB6-A198-EFA7394B43AA}"/>
                </a:ext>
              </a:extLst>
            </p:cNvPr>
            <p:cNvGrpSpPr/>
            <p:nvPr/>
          </p:nvGrpSpPr>
          <p:grpSpPr>
            <a:xfrm>
              <a:off x="1709054" y="4153297"/>
              <a:ext cx="6455579" cy="1923308"/>
              <a:chOff x="2498130" y="3572325"/>
              <a:chExt cx="6455579" cy="1923308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64C8598-5768-453F-AEA3-5983A3840F92}"/>
                  </a:ext>
                </a:extLst>
              </p:cNvPr>
              <p:cNvSpPr txBox="1"/>
              <p:nvPr/>
            </p:nvSpPr>
            <p:spPr>
              <a:xfrm>
                <a:off x="2498130" y="3572325"/>
                <a:ext cx="195758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>
                    <a:highlight>
                      <a:srgbClr val="FFFF00"/>
                    </a:highlight>
                    <a:latin typeface="Cambria Math" panose="02040503050406030204" pitchFamily="18" charset="0"/>
                    <a:ea typeface="Cambria Math" panose="02040503050406030204" pitchFamily="18" charset="0"/>
                  </a:rPr>
                  <a:t>Object name</a:t>
                </a: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C775512F-2EB7-4B08-9C57-C3BD101C0918}"/>
                  </a:ext>
                </a:extLst>
              </p:cNvPr>
              <p:cNvCxnSpPr/>
              <p:nvPr/>
            </p:nvCxnSpPr>
            <p:spPr>
              <a:xfrm>
                <a:off x="3381445" y="4064768"/>
                <a:ext cx="0" cy="26883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35DE198-64FA-4A87-81C7-32048E772FEA}"/>
                  </a:ext>
                </a:extLst>
              </p:cNvPr>
              <p:cNvSpPr txBox="1"/>
              <p:nvPr/>
            </p:nvSpPr>
            <p:spPr>
              <a:xfrm>
                <a:off x="7301563" y="4603081"/>
                <a:ext cx="1652146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highlight>
                      <a:srgbClr val="FFFF00"/>
                    </a:highlight>
                    <a:latin typeface="Cambria Math" panose="02040503050406030204" pitchFamily="18" charset="0"/>
                    <a:ea typeface="Cambria Math" panose="02040503050406030204" pitchFamily="18" charset="0"/>
                  </a:rPr>
                  <a:t>Assigning </a:t>
                </a:r>
              </a:p>
              <a:p>
                <a:r>
                  <a:rPr lang="en-US" sz="2600" dirty="0">
                    <a:highlight>
                      <a:srgbClr val="FFFF00"/>
                    </a:highlight>
                    <a:latin typeface="Cambria Math" panose="02040503050406030204" pitchFamily="18" charset="0"/>
                    <a:ea typeface="Cambria Math" panose="02040503050406030204" pitchFamily="18" charset="0"/>
                  </a:rPr>
                  <a:t>attributes</a:t>
                </a:r>
              </a:p>
            </p:txBody>
          </p:sp>
          <p:sp>
            <p:nvSpPr>
              <p:cNvPr id="12" name="Right Brace 11">
                <a:extLst>
                  <a:ext uri="{FF2B5EF4-FFF2-40B4-BE49-F238E27FC236}">
                    <a16:creationId xmlns:a16="http://schemas.microsoft.com/office/drawing/2014/main" id="{1936CA0B-C84F-4573-B764-494FF4C5ABC2}"/>
                  </a:ext>
                </a:extLst>
              </p:cNvPr>
              <p:cNvSpPr/>
              <p:nvPr/>
            </p:nvSpPr>
            <p:spPr>
              <a:xfrm>
                <a:off x="7028321" y="4671001"/>
                <a:ext cx="309069" cy="756712"/>
              </a:xfrm>
              <a:prstGeom prst="rightBrac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D4F7140-427E-4295-AF33-036520B35525}"/>
              </a:ext>
            </a:extLst>
          </p:cNvPr>
          <p:cNvSpPr txBox="1"/>
          <p:nvPr/>
        </p:nvSpPr>
        <p:spPr>
          <a:xfrm>
            <a:off x="3797957" y="6156369"/>
            <a:ext cx="11256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(Demo)</a:t>
            </a:r>
          </a:p>
        </p:txBody>
      </p:sp>
    </p:spTree>
    <p:extLst>
      <p:ext uri="{BB962C8B-B14F-4D97-AF65-F5344CB8AC3E}">
        <p14:creationId xmlns:p14="http://schemas.microsoft.com/office/powerpoint/2010/main" val="4168194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D3FAA0-0B5C-48F9-A430-59A39D588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44" y="3071557"/>
            <a:ext cx="4782487" cy="286814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77546-A249-42E7-B0A3-613070744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0AE034-DD58-4DD8-8A53-D0E4F118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Methods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48C61A-A151-4F51-9B6F-4C25B483F7C5}"/>
              </a:ext>
            </a:extLst>
          </p:cNvPr>
          <p:cNvSpPr txBox="1"/>
          <p:nvPr/>
        </p:nvSpPr>
        <p:spPr>
          <a:xfrm>
            <a:off x="155425" y="1086295"/>
            <a:ext cx="85643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highlight>
                  <a:srgbClr val="FFFF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Methods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: Functions that operate on the attributes of a specific instance of a class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2396D9-61DB-482A-AEBA-4EF4322F1DDD}"/>
              </a:ext>
            </a:extLst>
          </p:cNvPr>
          <p:cNvGrpSpPr/>
          <p:nvPr/>
        </p:nvGrpSpPr>
        <p:grpSpPr>
          <a:xfrm>
            <a:off x="2518553" y="2217131"/>
            <a:ext cx="6298421" cy="1931524"/>
            <a:chOff x="2518553" y="2217131"/>
            <a:chExt cx="6298421" cy="193152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5F4050E-8637-44EA-8933-99403CC7C7F1}"/>
                </a:ext>
              </a:extLst>
            </p:cNvPr>
            <p:cNvGrpSpPr/>
            <p:nvPr/>
          </p:nvGrpSpPr>
          <p:grpSpPr>
            <a:xfrm>
              <a:off x="6518407" y="3508142"/>
              <a:ext cx="1567654" cy="640513"/>
              <a:chOff x="6691271" y="2764163"/>
              <a:chExt cx="1763330" cy="729695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DE843C2-5738-439E-BD11-873CC2730208}"/>
                  </a:ext>
                </a:extLst>
              </p:cNvPr>
              <p:cNvSpPr txBox="1"/>
              <p:nvPr/>
            </p:nvSpPr>
            <p:spPr>
              <a:xfrm>
                <a:off x="6995358" y="2816511"/>
                <a:ext cx="1459243" cy="561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highlight>
                      <a:srgbClr val="FFFF00"/>
                    </a:highlight>
                    <a:latin typeface="Cambria Math" panose="02040503050406030204" pitchFamily="18" charset="0"/>
                    <a:ea typeface="Cambria Math" panose="02040503050406030204" pitchFamily="18" charset="0"/>
                  </a:rPr>
                  <a:t>Method</a:t>
                </a:r>
              </a:p>
            </p:txBody>
          </p:sp>
          <p:sp>
            <p:nvSpPr>
              <p:cNvPr id="19" name="Right Brace 18">
                <a:extLst>
                  <a:ext uri="{FF2B5EF4-FFF2-40B4-BE49-F238E27FC236}">
                    <a16:creationId xmlns:a16="http://schemas.microsoft.com/office/drawing/2014/main" id="{2BCA97B7-2271-4D2B-8A0B-6BA9C3826EA2}"/>
                  </a:ext>
                </a:extLst>
              </p:cNvPr>
              <p:cNvSpPr/>
              <p:nvPr/>
            </p:nvSpPr>
            <p:spPr>
              <a:xfrm>
                <a:off x="6691271" y="2764163"/>
                <a:ext cx="342223" cy="729695"/>
              </a:xfrm>
              <a:prstGeom prst="rightBrac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878343A-9651-41D5-A0FC-791461A5E2FD}"/>
                </a:ext>
              </a:extLst>
            </p:cNvPr>
            <p:cNvSpPr txBox="1"/>
            <p:nvPr/>
          </p:nvSpPr>
          <p:spPr>
            <a:xfrm>
              <a:off x="2518553" y="2217131"/>
              <a:ext cx="629842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highlight>
                    <a:srgbClr val="FFFF00"/>
                  </a:highlight>
                  <a:latin typeface="Cambria Math" panose="02040503050406030204" pitchFamily="18" charset="0"/>
                  <a:ea typeface="Cambria Math" panose="02040503050406030204" pitchFamily="18" charset="0"/>
                </a:rPr>
                <a:t>Parameter</a:t>
              </a:r>
              <a:r>
                <a:rPr lang="en-US" sz="26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: represents the instance that the method is being executed on 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1560EA2E-81CA-4C66-92C6-9D7F43D6AD19}"/>
                </a:ext>
              </a:extLst>
            </p:cNvPr>
            <p:cNvCxnSpPr>
              <a:cxnSpLocks/>
            </p:cNvCxnSpPr>
            <p:nvPr/>
          </p:nvCxnSpPr>
          <p:spPr>
            <a:xfrm>
              <a:off x="4917645" y="3071557"/>
              <a:ext cx="0" cy="44850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F2B607BE-698B-4367-8D13-0E94FACEDA20}"/>
              </a:ext>
            </a:extLst>
          </p:cNvPr>
          <p:cNvSpPr txBox="1"/>
          <p:nvPr/>
        </p:nvSpPr>
        <p:spPr>
          <a:xfrm>
            <a:off x="4009185" y="6078945"/>
            <a:ext cx="11256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(Demo)</a:t>
            </a:r>
          </a:p>
        </p:txBody>
      </p:sp>
    </p:spTree>
    <p:extLst>
      <p:ext uri="{BB962C8B-B14F-4D97-AF65-F5344CB8AC3E}">
        <p14:creationId xmlns:p14="http://schemas.microsoft.com/office/powerpoint/2010/main" val="1514575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77546-A249-42E7-B0A3-613070744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0AE034-DD58-4DD8-8A53-D0E4F118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Instance Variables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0BBE368-3B03-4211-ADF8-C915A992AF5C}"/>
              </a:ext>
            </a:extLst>
          </p:cNvPr>
          <p:cNvGrpSpPr/>
          <p:nvPr/>
        </p:nvGrpSpPr>
        <p:grpSpPr>
          <a:xfrm>
            <a:off x="348321" y="2305967"/>
            <a:ext cx="8330694" cy="3427333"/>
            <a:chOff x="350641" y="2392065"/>
            <a:chExt cx="8330694" cy="342733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7B6BCA0-01A8-49D4-8A50-11077291AB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3447"/>
            <a:stretch/>
          </p:blipFill>
          <p:spPr>
            <a:xfrm>
              <a:off x="966877" y="2392065"/>
              <a:ext cx="7714458" cy="3427333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E695A56-DADB-4A11-94A1-56E8F972C868}"/>
                </a:ext>
              </a:extLst>
            </p:cNvPr>
            <p:cNvGrpSpPr/>
            <p:nvPr/>
          </p:nvGrpSpPr>
          <p:grpSpPr>
            <a:xfrm>
              <a:off x="350641" y="2906422"/>
              <a:ext cx="2227490" cy="892552"/>
              <a:chOff x="385855" y="1958295"/>
              <a:chExt cx="2227490" cy="892552"/>
            </a:xfrm>
          </p:grpSpPr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64523C32-6D6C-4531-963D-F4C41770EAF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83651" y="1958862"/>
                <a:ext cx="729694" cy="30724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6DE0AA1-D36E-443F-8212-55AC8B1B9231}"/>
                  </a:ext>
                </a:extLst>
              </p:cNvPr>
              <p:cNvSpPr txBox="1"/>
              <p:nvPr/>
            </p:nvSpPr>
            <p:spPr>
              <a:xfrm>
                <a:off x="385855" y="1958295"/>
                <a:ext cx="161301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highlight>
                      <a:srgbClr val="FFFF00"/>
                    </a:highlight>
                    <a:latin typeface="Cambria Math" panose="02040503050406030204" pitchFamily="18" charset="0"/>
                    <a:ea typeface="Cambria Math" panose="02040503050406030204" pitchFamily="18" charset="0"/>
                  </a:rPr>
                  <a:t>Instance variable</a:t>
                </a: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3BE35BC-D862-4C36-A58B-1C33F1419FD2}"/>
              </a:ext>
            </a:extLst>
          </p:cNvPr>
          <p:cNvSpPr txBox="1"/>
          <p:nvPr/>
        </p:nvSpPr>
        <p:spPr>
          <a:xfrm>
            <a:off x="117020" y="1052954"/>
            <a:ext cx="85643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highlight>
                  <a:srgbClr val="FFFF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Instance variables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: Variables that have different values for different instances of the same class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A9713D-ADFD-4358-A2F7-488E1B15343C}"/>
              </a:ext>
            </a:extLst>
          </p:cNvPr>
          <p:cNvSpPr txBox="1"/>
          <p:nvPr/>
        </p:nvSpPr>
        <p:spPr>
          <a:xfrm>
            <a:off x="4009185" y="6093761"/>
            <a:ext cx="11256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(Demo)</a:t>
            </a:r>
          </a:p>
        </p:txBody>
      </p:sp>
    </p:spTree>
    <p:extLst>
      <p:ext uri="{BB962C8B-B14F-4D97-AF65-F5344CB8AC3E}">
        <p14:creationId xmlns:p14="http://schemas.microsoft.com/office/powerpoint/2010/main" val="732060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77546-A249-42E7-B0A3-613070744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0AE034-DD58-4DD8-8A53-D0E4F118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Instance Variables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BE35BC-D862-4C36-A58B-1C33F1419FD2}"/>
              </a:ext>
            </a:extLst>
          </p:cNvPr>
          <p:cNvSpPr txBox="1"/>
          <p:nvPr/>
        </p:nvSpPr>
        <p:spPr>
          <a:xfrm>
            <a:off x="117020" y="1052954"/>
            <a:ext cx="87563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Methods can also be used to do mathematical operations to return values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B32A3B-27F6-4955-A14B-B89DB55EF7D6}"/>
              </a:ext>
            </a:extLst>
          </p:cNvPr>
          <p:cNvGrpSpPr/>
          <p:nvPr/>
        </p:nvGrpSpPr>
        <p:grpSpPr>
          <a:xfrm>
            <a:off x="1844580" y="2142593"/>
            <a:ext cx="5301220" cy="3744327"/>
            <a:chOff x="1877179" y="2142593"/>
            <a:chExt cx="5301220" cy="374432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9888F78-59A8-4D4B-A163-520BAB12CC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3812"/>
            <a:stretch/>
          </p:blipFill>
          <p:spPr>
            <a:xfrm>
              <a:off x="2306221" y="2142593"/>
              <a:ext cx="4872178" cy="3744327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DD19316-19AA-47B2-887D-35AD108B6E3F}"/>
                </a:ext>
              </a:extLst>
            </p:cNvPr>
            <p:cNvGrpSpPr/>
            <p:nvPr/>
          </p:nvGrpSpPr>
          <p:grpSpPr>
            <a:xfrm>
              <a:off x="1877179" y="2768535"/>
              <a:ext cx="2227490" cy="892552"/>
              <a:chOff x="1115550" y="2768535"/>
              <a:chExt cx="2227490" cy="892552"/>
            </a:xfrm>
          </p:grpSpPr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503991A6-F4AB-455E-A5B7-24A44393755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13346" y="2769102"/>
                <a:ext cx="729694" cy="30724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B1723F0-0234-45BF-9D32-72A4F62E466E}"/>
                  </a:ext>
                </a:extLst>
              </p:cNvPr>
              <p:cNvSpPr txBox="1"/>
              <p:nvPr/>
            </p:nvSpPr>
            <p:spPr>
              <a:xfrm>
                <a:off x="1115550" y="2768535"/>
                <a:ext cx="161301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highlight>
                      <a:srgbClr val="FFFF00"/>
                    </a:highlight>
                    <a:latin typeface="Cambria Math" panose="02040503050406030204" pitchFamily="18" charset="0"/>
                    <a:ea typeface="Cambria Math" panose="02040503050406030204" pitchFamily="18" charset="0"/>
                  </a:rPr>
                  <a:t>Instance variable</a:t>
                </a: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8F65FA2-D0A5-46B9-887D-91168F25DF11}"/>
              </a:ext>
            </a:extLst>
          </p:cNvPr>
          <p:cNvSpPr txBox="1"/>
          <p:nvPr/>
        </p:nvSpPr>
        <p:spPr>
          <a:xfrm>
            <a:off x="4009185" y="6085888"/>
            <a:ext cx="11256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(Demo)</a:t>
            </a:r>
          </a:p>
        </p:txBody>
      </p:sp>
    </p:spTree>
    <p:extLst>
      <p:ext uri="{BB962C8B-B14F-4D97-AF65-F5344CB8AC3E}">
        <p14:creationId xmlns:p14="http://schemas.microsoft.com/office/powerpoint/2010/main" val="954497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77546-A249-42E7-B0A3-613070744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0AE034-DD58-4DD8-8A53-D0E4F118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Special Methods: Constructors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9F86AC-1244-4AE8-AB3F-E47852D5F4D1}"/>
              </a:ext>
            </a:extLst>
          </p:cNvPr>
          <p:cNvSpPr txBox="1"/>
          <p:nvPr/>
        </p:nvSpPr>
        <p:spPr>
          <a:xfrm>
            <a:off x="117020" y="1052954"/>
            <a:ext cx="87563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highlight>
                  <a:srgbClr val="FFFF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Constructors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: Used to initialize instance attributes when an object is created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9AFBA33-9443-493E-9A65-27B4916318F9}"/>
              </a:ext>
            </a:extLst>
          </p:cNvPr>
          <p:cNvGrpSpPr/>
          <p:nvPr/>
        </p:nvGrpSpPr>
        <p:grpSpPr>
          <a:xfrm>
            <a:off x="247349" y="2052252"/>
            <a:ext cx="8649301" cy="4008488"/>
            <a:chOff x="309045" y="2276850"/>
            <a:chExt cx="8649301" cy="400848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F49F0DE-BD72-4E9B-B3AD-D09B977E480E}"/>
                </a:ext>
              </a:extLst>
            </p:cNvPr>
            <p:cNvGrpSpPr/>
            <p:nvPr/>
          </p:nvGrpSpPr>
          <p:grpSpPr>
            <a:xfrm>
              <a:off x="309045" y="2276850"/>
              <a:ext cx="6716062" cy="4008488"/>
              <a:chOff x="1137159" y="2353660"/>
              <a:chExt cx="6716062" cy="4008488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E24466B7-48A6-44BC-AA4C-058ADFC37814}"/>
                  </a:ext>
                </a:extLst>
              </p:cNvPr>
              <p:cNvGrpSpPr/>
              <p:nvPr/>
            </p:nvGrpSpPr>
            <p:grpSpPr>
              <a:xfrm>
                <a:off x="1137159" y="2353660"/>
                <a:ext cx="6716062" cy="3217872"/>
                <a:chOff x="808310" y="2014837"/>
                <a:chExt cx="6716062" cy="3217872"/>
              </a:xfrm>
            </p:grpSpPr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404CD5F2-B28C-4338-88B5-0AA171B850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808310" y="2622495"/>
                  <a:ext cx="6716062" cy="2610214"/>
                </a:xfrm>
                <a:prstGeom prst="rect">
                  <a:avLst/>
                </a:prstGeom>
              </p:spPr>
            </p:pic>
            <p:cxnSp>
              <p:nvCxnSpPr>
                <p:cNvPr id="14" name="Straight Arrow Connector 13">
                  <a:extLst>
                    <a:ext uri="{FF2B5EF4-FFF2-40B4-BE49-F238E27FC236}">
                      <a16:creationId xmlns:a16="http://schemas.microsoft.com/office/drawing/2014/main" id="{79426B8C-2DC0-4C65-9B3F-190CEDC002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95925" y="2507280"/>
                  <a:ext cx="0" cy="5637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D8EF69E-9858-4F70-9941-EC1562638CEA}"/>
                    </a:ext>
                  </a:extLst>
                </p:cNvPr>
                <p:cNvSpPr txBox="1"/>
                <p:nvPr/>
              </p:nvSpPr>
              <p:spPr>
                <a:xfrm>
                  <a:off x="3055439" y="2014837"/>
                  <a:ext cx="1880971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dirty="0">
                      <a:highlight>
                        <a:srgbClr val="FFFF00"/>
                      </a:highlight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Constructor</a:t>
                  </a:r>
                </a:p>
              </p:txBody>
            </p:sp>
          </p:grp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5C168CA0-BE79-4C6C-9EA4-1AFAB7064F8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71265" y="5358084"/>
                <a:ext cx="0" cy="51162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534BD04-8805-4B02-80D7-7761427F45A2}"/>
                  </a:ext>
                </a:extLst>
              </p:cNvPr>
              <p:cNvSpPr txBox="1"/>
              <p:nvPr/>
            </p:nvSpPr>
            <p:spPr>
              <a:xfrm>
                <a:off x="2893968" y="5869705"/>
                <a:ext cx="474258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highlight>
                      <a:srgbClr val="FFFF00"/>
                    </a:highlight>
                    <a:latin typeface="Cambria Math" panose="02040503050406030204" pitchFamily="18" charset="0"/>
                    <a:ea typeface="Cambria Math" panose="02040503050406030204" pitchFamily="18" charset="0"/>
                  </a:rPr>
                  <a:t>Initializing instance attributes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07C98A6-39BC-4533-87DD-90D66FEB9425}"/>
                </a:ext>
              </a:extLst>
            </p:cNvPr>
            <p:cNvSpPr txBox="1"/>
            <p:nvPr/>
          </p:nvSpPr>
          <p:spPr>
            <a:xfrm>
              <a:off x="7076501" y="3209393"/>
              <a:ext cx="1881845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highlight>
                    <a:srgbClr val="FFFF00"/>
                  </a:highlight>
                  <a:latin typeface="Cambria Math" panose="02040503050406030204" pitchFamily="18" charset="0"/>
                  <a:ea typeface="Cambria Math" panose="02040503050406030204" pitchFamily="18" charset="0"/>
                </a:rPr>
                <a:t>Attributes initialized within the constructor</a:t>
              </a:r>
            </a:p>
          </p:txBody>
        </p: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F57AE54-85D3-426A-8F19-DB86108B23F5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6084909" y="3831181"/>
            <a:ext cx="92989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ight Brace 29">
            <a:extLst>
              <a:ext uri="{FF2B5EF4-FFF2-40B4-BE49-F238E27FC236}">
                <a16:creationId xmlns:a16="http://schemas.microsoft.com/office/drawing/2014/main" id="{246CDB42-3B2B-4EDD-9B4D-0486691AD760}"/>
              </a:ext>
            </a:extLst>
          </p:cNvPr>
          <p:cNvSpPr/>
          <p:nvPr/>
        </p:nvSpPr>
        <p:spPr>
          <a:xfrm>
            <a:off x="5685745" y="3736240"/>
            <a:ext cx="304246" cy="64051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84F415A-E9B9-4E16-BC6A-04945B7AE20E}"/>
              </a:ext>
            </a:extLst>
          </p:cNvPr>
          <p:cNvSpPr txBox="1"/>
          <p:nvPr/>
        </p:nvSpPr>
        <p:spPr>
          <a:xfrm>
            <a:off x="3932375" y="6143469"/>
            <a:ext cx="11256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(Demo)</a:t>
            </a:r>
          </a:p>
        </p:txBody>
      </p:sp>
    </p:spTree>
    <p:extLst>
      <p:ext uri="{BB962C8B-B14F-4D97-AF65-F5344CB8AC3E}">
        <p14:creationId xmlns:p14="http://schemas.microsoft.com/office/powerpoint/2010/main" val="1216379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1CABC4-37C7-4328-BDAA-8381040AF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095" y="1316725"/>
            <a:ext cx="8026647" cy="222749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77546-A249-42E7-B0A3-613070744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0AE034-DD58-4DD8-8A53-D0E4F118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Topic Outline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A450CF-ECAB-4FCA-9457-57915558A319}"/>
              </a:ext>
            </a:extLst>
          </p:cNvPr>
          <p:cNvSpPr txBox="1"/>
          <p:nvPr/>
        </p:nvSpPr>
        <p:spPr>
          <a:xfrm>
            <a:off x="424877" y="1465593"/>
            <a:ext cx="4676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Class and Objects in Python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A7EAA9-A3E0-4C7D-B6AD-4B2CF8783F34}"/>
              </a:ext>
            </a:extLst>
          </p:cNvPr>
          <p:cNvSpPr txBox="1"/>
          <p:nvPr/>
        </p:nvSpPr>
        <p:spPr>
          <a:xfrm>
            <a:off x="424258" y="2763572"/>
            <a:ext cx="4065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File Handling in Python</a:t>
            </a:r>
          </a:p>
        </p:txBody>
      </p:sp>
    </p:spTree>
    <p:extLst>
      <p:ext uri="{BB962C8B-B14F-4D97-AF65-F5344CB8AC3E}">
        <p14:creationId xmlns:p14="http://schemas.microsoft.com/office/powerpoint/2010/main" val="2366644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77546-A249-42E7-B0A3-613070744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0AE034-DD58-4DD8-8A53-D0E4F118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Discussion Exercise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DE27B3-0C8C-4050-8624-313456A7CB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447"/>
          <a:stretch/>
        </p:blipFill>
        <p:spPr>
          <a:xfrm>
            <a:off x="84853" y="2212953"/>
            <a:ext cx="5424042" cy="24097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AC3E5B-6108-49DE-9816-3E735D0F2C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812"/>
          <a:stretch/>
        </p:blipFill>
        <p:spPr>
          <a:xfrm>
            <a:off x="5681354" y="2212952"/>
            <a:ext cx="3135620" cy="24097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39C4BF-4185-43E9-A5DD-FADA07394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0776" y="4696365"/>
            <a:ext cx="4642448" cy="18042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61FF77-8BD7-4143-AA59-5C47267975E0}"/>
              </a:ext>
            </a:extLst>
          </p:cNvPr>
          <p:cNvSpPr txBox="1"/>
          <p:nvPr/>
        </p:nvSpPr>
        <p:spPr>
          <a:xfrm>
            <a:off x="84853" y="1088133"/>
            <a:ext cx="87563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Can you now write a class such that the dog can say its name and age (in dog years) using constructors?</a:t>
            </a:r>
          </a:p>
        </p:txBody>
      </p:sp>
    </p:spTree>
    <p:extLst>
      <p:ext uri="{BB962C8B-B14F-4D97-AF65-F5344CB8AC3E}">
        <p14:creationId xmlns:p14="http://schemas.microsoft.com/office/powerpoint/2010/main" val="3423532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77546-A249-42E7-B0A3-613070744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0AE034-DD58-4DD8-8A53-D0E4F118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Discussion Exercise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B6D961-DA88-4CE0-91F3-8CB8B34E9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85" y="1812842"/>
            <a:ext cx="8705630" cy="25073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5A6C43-9C65-4EEA-8E75-DF05FD8B8C28}"/>
              </a:ext>
            </a:extLst>
          </p:cNvPr>
          <p:cNvSpPr txBox="1"/>
          <p:nvPr/>
        </p:nvSpPr>
        <p:spPr>
          <a:xfrm>
            <a:off x="84853" y="1088133"/>
            <a:ext cx="87563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Solution: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B0EB47-08CE-499F-91E0-212C9AEC9533}"/>
              </a:ext>
            </a:extLst>
          </p:cNvPr>
          <p:cNvSpPr txBox="1"/>
          <p:nvPr/>
        </p:nvSpPr>
        <p:spPr>
          <a:xfrm>
            <a:off x="3900208" y="5042330"/>
            <a:ext cx="11256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(Demo)</a:t>
            </a:r>
          </a:p>
        </p:txBody>
      </p:sp>
    </p:spTree>
    <p:extLst>
      <p:ext uri="{BB962C8B-B14F-4D97-AF65-F5344CB8AC3E}">
        <p14:creationId xmlns:p14="http://schemas.microsoft.com/office/powerpoint/2010/main" val="1276521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77546-A249-42E7-B0A3-613070744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0AE034-DD58-4DD8-8A53-D0E4F118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Docstrings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860258-9B5F-40DF-AE16-5B830AEC05AA}"/>
              </a:ext>
            </a:extLst>
          </p:cNvPr>
          <p:cNvSpPr txBox="1"/>
          <p:nvPr/>
        </p:nvSpPr>
        <p:spPr>
          <a:xfrm>
            <a:off x="117020" y="1052954"/>
            <a:ext cx="87563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highlight>
                  <a:srgbClr val="FFFF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Docstrings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: A brief comment that explains the purpose of the class and the methods used inside the class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FE7CFE1-8AB6-4DE7-B71B-C694996BE5D9}"/>
              </a:ext>
            </a:extLst>
          </p:cNvPr>
          <p:cNvGrpSpPr/>
          <p:nvPr/>
        </p:nvGrpSpPr>
        <p:grpSpPr>
          <a:xfrm>
            <a:off x="110009" y="2968140"/>
            <a:ext cx="8756340" cy="3019846"/>
            <a:chOff x="117020" y="2256703"/>
            <a:chExt cx="8756340" cy="301984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C86E86B-6DD1-4F1E-BF57-D5A4CEF56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020" y="2256703"/>
              <a:ext cx="8756340" cy="3019846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F8F5E78-C44B-4E3C-BC52-1E868BA7D74D}"/>
                </a:ext>
              </a:extLst>
            </p:cNvPr>
            <p:cNvGrpSpPr/>
            <p:nvPr/>
          </p:nvGrpSpPr>
          <p:grpSpPr>
            <a:xfrm>
              <a:off x="5308706" y="2492735"/>
              <a:ext cx="1905919" cy="1572291"/>
              <a:chOff x="5308706" y="2492735"/>
              <a:chExt cx="1905919" cy="1572291"/>
            </a:xfrm>
          </p:grpSpPr>
          <p:sp>
            <p:nvSpPr>
              <p:cNvPr id="8" name="Explosion: 14 Points 7">
                <a:extLst>
                  <a:ext uri="{FF2B5EF4-FFF2-40B4-BE49-F238E27FC236}">
                    <a16:creationId xmlns:a16="http://schemas.microsoft.com/office/drawing/2014/main" id="{2E934A1D-AF7E-4E71-A1B3-90FF728C32F9}"/>
                  </a:ext>
                </a:extLst>
              </p:cNvPr>
              <p:cNvSpPr/>
              <p:nvPr/>
            </p:nvSpPr>
            <p:spPr>
              <a:xfrm>
                <a:off x="7036931" y="2492735"/>
                <a:ext cx="177694" cy="224828"/>
              </a:xfrm>
              <a:prstGeom prst="irregularSeal2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Explosion: 14 Points 9">
                <a:extLst>
                  <a:ext uri="{FF2B5EF4-FFF2-40B4-BE49-F238E27FC236}">
                    <a16:creationId xmlns:a16="http://schemas.microsoft.com/office/drawing/2014/main" id="{4F0F5F9B-3938-437A-AE81-867B0CDFF331}"/>
                  </a:ext>
                </a:extLst>
              </p:cNvPr>
              <p:cNvSpPr/>
              <p:nvPr/>
            </p:nvSpPr>
            <p:spPr>
              <a:xfrm>
                <a:off x="6384046" y="2827703"/>
                <a:ext cx="177694" cy="224828"/>
              </a:xfrm>
              <a:prstGeom prst="irregularSeal2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Explosion: 14 Points 11">
                <a:extLst>
                  <a:ext uri="{FF2B5EF4-FFF2-40B4-BE49-F238E27FC236}">
                    <a16:creationId xmlns:a16="http://schemas.microsoft.com/office/drawing/2014/main" id="{08EC156B-0577-4A59-B74A-9B65E65331CC}"/>
                  </a:ext>
                </a:extLst>
              </p:cNvPr>
              <p:cNvSpPr/>
              <p:nvPr/>
            </p:nvSpPr>
            <p:spPr>
              <a:xfrm>
                <a:off x="5308706" y="3831308"/>
                <a:ext cx="177694" cy="233718"/>
              </a:xfrm>
              <a:prstGeom prst="irregularSeal2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873F752-DE5D-4D14-84BA-D7A6CBCB4F3D}"/>
              </a:ext>
            </a:extLst>
          </p:cNvPr>
          <p:cNvSpPr txBox="1"/>
          <p:nvPr/>
        </p:nvSpPr>
        <p:spPr>
          <a:xfrm>
            <a:off x="117020" y="2136477"/>
            <a:ext cx="87563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Docstrings are typed between triple quotes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944DBBA-8A9C-41FF-8981-E8C1FE657E2A}"/>
              </a:ext>
            </a:extLst>
          </p:cNvPr>
          <p:cNvGrpSpPr/>
          <p:nvPr/>
        </p:nvGrpSpPr>
        <p:grpSpPr>
          <a:xfrm>
            <a:off x="4341570" y="5426060"/>
            <a:ext cx="3451818" cy="492443"/>
            <a:chOff x="3189420" y="5996142"/>
            <a:chExt cx="3451818" cy="492443"/>
          </a:xfrm>
        </p:grpSpPr>
        <p:sp>
          <p:nvSpPr>
            <p:cNvPr id="20" name="Explosion: 14 Points 19">
              <a:extLst>
                <a:ext uri="{FF2B5EF4-FFF2-40B4-BE49-F238E27FC236}">
                  <a16:creationId xmlns:a16="http://schemas.microsoft.com/office/drawing/2014/main" id="{F96DD95E-708B-4A55-B88C-BDD625D867F5}"/>
                </a:ext>
              </a:extLst>
            </p:cNvPr>
            <p:cNvSpPr/>
            <p:nvPr/>
          </p:nvSpPr>
          <p:spPr>
            <a:xfrm>
              <a:off x="3189420" y="6147557"/>
              <a:ext cx="184705" cy="227353"/>
            </a:xfrm>
            <a:prstGeom prst="irregularSeal2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983334C-10AC-4138-A5AD-B92CA4790DFE}"/>
                </a:ext>
              </a:extLst>
            </p:cNvPr>
            <p:cNvSpPr txBox="1"/>
            <p:nvPr/>
          </p:nvSpPr>
          <p:spPr>
            <a:xfrm>
              <a:off x="3374125" y="5996142"/>
              <a:ext cx="326711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represents docstrings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2395F7B-CAA5-4139-A06A-B9F7205EA713}"/>
              </a:ext>
            </a:extLst>
          </p:cNvPr>
          <p:cNvSpPr txBox="1"/>
          <p:nvPr/>
        </p:nvSpPr>
        <p:spPr>
          <a:xfrm>
            <a:off x="3778755" y="6048944"/>
            <a:ext cx="11256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(Demo)</a:t>
            </a:r>
          </a:p>
        </p:txBody>
      </p:sp>
    </p:spTree>
    <p:extLst>
      <p:ext uri="{BB962C8B-B14F-4D97-AF65-F5344CB8AC3E}">
        <p14:creationId xmlns:p14="http://schemas.microsoft.com/office/powerpoint/2010/main" val="838112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77546-A249-42E7-B0A3-613070744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0AE034-DD58-4DD8-8A53-D0E4F118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Docstrings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73F752-DE5D-4D14-84BA-D7A6CBCB4F3D}"/>
              </a:ext>
            </a:extLst>
          </p:cNvPr>
          <p:cNvSpPr txBox="1"/>
          <p:nvPr/>
        </p:nvSpPr>
        <p:spPr>
          <a:xfrm>
            <a:off x="60634" y="1163105"/>
            <a:ext cx="87563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Docstrings are useful for others to understand your code easily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70E19B-D96B-40F5-815E-DBB0EA1FB84C}"/>
              </a:ext>
            </a:extLst>
          </p:cNvPr>
          <p:cNvSpPr txBox="1"/>
          <p:nvPr/>
        </p:nvSpPr>
        <p:spPr>
          <a:xfrm>
            <a:off x="64243" y="2536448"/>
            <a:ext cx="87563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Using </a:t>
            </a:r>
            <a:r>
              <a:rPr lang="en-US" sz="2600" dirty="0">
                <a:highlight>
                  <a:srgbClr val="FFFF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help(Class name)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 displays the docstrings that explains the user-defined classes and methods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20804E-9548-4318-997A-C39E98ECF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643" y="4081885"/>
            <a:ext cx="4096322" cy="7906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ABFF42-FC85-4EBC-890D-0C34FB7CB4A4}"/>
              </a:ext>
            </a:extLst>
          </p:cNvPr>
          <p:cNvSpPr txBox="1"/>
          <p:nvPr/>
        </p:nvSpPr>
        <p:spPr>
          <a:xfrm>
            <a:off x="3875989" y="5426060"/>
            <a:ext cx="11256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(Demo)</a:t>
            </a:r>
          </a:p>
        </p:txBody>
      </p:sp>
    </p:spTree>
    <p:extLst>
      <p:ext uri="{BB962C8B-B14F-4D97-AF65-F5344CB8AC3E}">
        <p14:creationId xmlns:p14="http://schemas.microsoft.com/office/powerpoint/2010/main" val="948975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1CABC4-37C7-4328-BDAA-8381040AF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095" y="1316725"/>
            <a:ext cx="8026647" cy="222749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77546-A249-42E7-B0A3-613070744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A450CF-ECAB-4FCA-9457-57915558A319}"/>
              </a:ext>
            </a:extLst>
          </p:cNvPr>
          <p:cNvSpPr txBox="1"/>
          <p:nvPr/>
        </p:nvSpPr>
        <p:spPr>
          <a:xfrm>
            <a:off x="2200197" y="3105834"/>
            <a:ext cx="4743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File Handling in Python</a:t>
            </a:r>
          </a:p>
        </p:txBody>
      </p:sp>
    </p:spTree>
    <p:extLst>
      <p:ext uri="{BB962C8B-B14F-4D97-AF65-F5344CB8AC3E}">
        <p14:creationId xmlns:p14="http://schemas.microsoft.com/office/powerpoint/2010/main" val="1232949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77546-A249-42E7-B0A3-613070744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0AE034-DD58-4DD8-8A53-D0E4F118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File Handling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E90706-B739-4DC9-B653-E8CE4C94F5B5}"/>
              </a:ext>
            </a:extLst>
          </p:cNvPr>
          <p:cNvSpPr txBox="1"/>
          <p:nvPr/>
        </p:nvSpPr>
        <p:spPr>
          <a:xfrm>
            <a:off x="60633" y="1078421"/>
            <a:ext cx="81594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highlight>
                  <a:srgbClr val="FFFF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open( )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 function in Python is useful to work with files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9E0376-4D33-4C47-A302-17B8E3A91C14}"/>
              </a:ext>
            </a:extLst>
          </p:cNvPr>
          <p:cNvSpPr txBox="1"/>
          <p:nvPr/>
        </p:nvSpPr>
        <p:spPr>
          <a:xfrm>
            <a:off x="60634" y="2123230"/>
            <a:ext cx="81594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Different modes to open a file: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30B456-BFC6-4F17-9812-0E11FA4757ED}"/>
              </a:ext>
            </a:extLst>
          </p:cNvPr>
          <p:cNvSpPr txBox="1"/>
          <p:nvPr/>
        </p:nvSpPr>
        <p:spPr>
          <a:xfrm>
            <a:off x="781813" y="2837133"/>
            <a:ext cx="46441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“r” – opens a file for reading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CEF55C-2C41-40FE-964C-CF56186008F6}"/>
              </a:ext>
            </a:extLst>
          </p:cNvPr>
          <p:cNvSpPr txBox="1"/>
          <p:nvPr/>
        </p:nvSpPr>
        <p:spPr>
          <a:xfrm>
            <a:off x="781813" y="3749885"/>
            <a:ext cx="49039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“w” – opens a file for writing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2882DB-6B0D-4494-8E46-BEF155C30095}"/>
              </a:ext>
            </a:extLst>
          </p:cNvPr>
          <p:cNvSpPr txBox="1"/>
          <p:nvPr/>
        </p:nvSpPr>
        <p:spPr>
          <a:xfrm>
            <a:off x="769904" y="4662637"/>
            <a:ext cx="80266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“a” – opens a file for appending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7E2D06-D908-423E-8C84-393FC57C2C89}"/>
              </a:ext>
            </a:extLst>
          </p:cNvPr>
          <p:cNvSpPr txBox="1"/>
          <p:nvPr/>
        </p:nvSpPr>
        <p:spPr>
          <a:xfrm>
            <a:off x="783257" y="5575389"/>
            <a:ext cx="51078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“x” – creates a specified file</a:t>
            </a:r>
          </a:p>
        </p:txBody>
      </p:sp>
    </p:spTree>
    <p:extLst>
      <p:ext uri="{BB962C8B-B14F-4D97-AF65-F5344CB8AC3E}">
        <p14:creationId xmlns:p14="http://schemas.microsoft.com/office/powerpoint/2010/main" val="1411062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77546-A249-42E7-B0A3-613070744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0AE034-DD58-4DD8-8A53-D0E4F118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Reading a File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E25BBA7-C924-42DC-A7ED-EB089B9A4D0F}"/>
              </a:ext>
            </a:extLst>
          </p:cNvPr>
          <p:cNvGrpSpPr/>
          <p:nvPr/>
        </p:nvGrpSpPr>
        <p:grpSpPr>
          <a:xfrm>
            <a:off x="731500" y="1623965"/>
            <a:ext cx="8184215" cy="1631621"/>
            <a:chOff x="232235" y="1254816"/>
            <a:chExt cx="8184215" cy="163162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2BF3178-443D-48FA-A2CD-87B3D6DE4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2235" y="1254816"/>
              <a:ext cx="8159856" cy="817459"/>
            </a:xfrm>
            <a:prstGeom prst="rect">
              <a:avLst/>
            </a:prstGeom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7A8CAFF-D98B-4B0E-8358-1275498371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05399" y="1889025"/>
              <a:ext cx="0" cy="51162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91CFCA2-0B86-44A5-9F45-713F38DF8328}"/>
                </a:ext>
              </a:extLst>
            </p:cNvPr>
            <p:cNvSpPr txBox="1"/>
            <p:nvPr/>
          </p:nvSpPr>
          <p:spPr>
            <a:xfrm>
              <a:off x="2281980" y="2393994"/>
              <a:ext cx="164683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highlight>
                    <a:srgbClr val="FFFF00"/>
                  </a:highlight>
                  <a:latin typeface="Cambria Math" panose="02040503050406030204" pitchFamily="18" charset="0"/>
                  <a:ea typeface="Cambria Math" panose="02040503050406030204" pitchFamily="18" charset="0"/>
                </a:rPr>
                <a:t>File object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71E1DFD-0D27-4FE2-B8B2-0E608CF3F5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44044" y="1889025"/>
              <a:ext cx="0" cy="51162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C0A9170-62A0-4F8A-A99C-F0E0627397D2}"/>
                </a:ext>
              </a:extLst>
            </p:cNvPr>
            <p:cNvSpPr txBox="1"/>
            <p:nvPr/>
          </p:nvSpPr>
          <p:spPr>
            <a:xfrm>
              <a:off x="5220625" y="2393994"/>
              <a:ext cx="164683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highlight>
                    <a:srgbClr val="FFFF00"/>
                  </a:highlight>
                  <a:latin typeface="Cambria Math" panose="02040503050406030204" pitchFamily="18" charset="0"/>
                  <a:ea typeface="Cambria Math" panose="02040503050406030204" pitchFamily="18" charset="0"/>
                </a:rPr>
                <a:t>File name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6908B75-EEA9-4E07-BAA2-B97BDAF09C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21135" y="1889025"/>
              <a:ext cx="0" cy="51162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4F20FCF-C442-41B2-AB60-FCFD705F5D43}"/>
                </a:ext>
              </a:extLst>
            </p:cNvPr>
            <p:cNvSpPr txBox="1"/>
            <p:nvPr/>
          </p:nvSpPr>
          <p:spPr>
            <a:xfrm>
              <a:off x="7425820" y="2393994"/>
              <a:ext cx="99063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highlight>
                    <a:srgbClr val="FFFF00"/>
                  </a:highlight>
                  <a:latin typeface="Cambria Math" panose="02040503050406030204" pitchFamily="18" charset="0"/>
                  <a:ea typeface="Cambria Math" panose="02040503050406030204" pitchFamily="18" charset="0"/>
                </a:rPr>
                <a:t>Mode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2229779-31AC-4DAB-ABA7-279FC60BC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01" y="4911825"/>
            <a:ext cx="5912590" cy="7187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6B68A4-9D69-4AC2-88BB-DB60D41D7B20}"/>
              </a:ext>
            </a:extLst>
          </p:cNvPr>
          <p:cNvSpPr txBox="1"/>
          <p:nvPr/>
        </p:nvSpPr>
        <p:spPr>
          <a:xfrm>
            <a:off x="232235" y="1022426"/>
            <a:ext cx="81594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Reading a file named ‘sample.txt’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784784-3411-4BEF-9F99-99EF512A3F0A}"/>
              </a:ext>
            </a:extLst>
          </p:cNvPr>
          <p:cNvSpPr txBox="1"/>
          <p:nvPr/>
        </p:nvSpPr>
        <p:spPr>
          <a:xfrm>
            <a:off x="232235" y="3889860"/>
            <a:ext cx="81594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Printing the contents of the file named ‘sample.txt’ using </a:t>
            </a:r>
            <a:r>
              <a:rPr lang="en-US" sz="2600" dirty="0">
                <a:highlight>
                  <a:srgbClr val="FFFF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read( )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 function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8990E6-182F-48C7-9B19-B38B978DE146}"/>
              </a:ext>
            </a:extLst>
          </p:cNvPr>
          <p:cNvSpPr txBox="1"/>
          <p:nvPr/>
        </p:nvSpPr>
        <p:spPr>
          <a:xfrm>
            <a:off x="3865268" y="5839375"/>
            <a:ext cx="11256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(Demo)</a:t>
            </a:r>
          </a:p>
        </p:txBody>
      </p:sp>
    </p:spTree>
    <p:extLst>
      <p:ext uri="{BB962C8B-B14F-4D97-AF65-F5344CB8AC3E}">
        <p14:creationId xmlns:p14="http://schemas.microsoft.com/office/powerpoint/2010/main" val="39058648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77546-A249-42E7-B0A3-613070744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0AE034-DD58-4DD8-8A53-D0E4F118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Appending a File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6B68A4-9D69-4AC2-88BB-DB60D41D7B20}"/>
              </a:ext>
            </a:extLst>
          </p:cNvPr>
          <p:cNvSpPr txBox="1"/>
          <p:nvPr/>
        </p:nvSpPr>
        <p:spPr>
          <a:xfrm>
            <a:off x="232235" y="1022426"/>
            <a:ext cx="81594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Appending a file named ‘sample.txt’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8990E6-182F-48C7-9B19-B38B978DE146}"/>
              </a:ext>
            </a:extLst>
          </p:cNvPr>
          <p:cNvSpPr txBox="1"/>
          <p:nvPr/>
        </p:nvSpPr>
        <p:spPr>
          <a:xfrm>
            <a:off x="3865268" y="5839375"/>
            <a:ext cx="11256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(Demo)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BEE2401-5408-4984-8D54-0F101E04A435}"/>
              </a:ext>
            </a:extLst>
          </p:cNvPr>
          <p:cNvGrpSpPr/>
          <p:nvPr/>
        </p:nvGrpSpPr>
        <p:grpSpPr>
          <a:xfrm>
            <a:off x="808311" y="1673956"/>
            <a:ext cx="8107404" cy="1581630"/>
            <a:chOff x="808311" y="1673956"/>
            <a:chExt cx="8107404" cy="158163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75E9715-05B5-4D22-A974-7221B0F48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8311" y="1673956"/>
              <a:ext cx="8065050" cy="752270"/>
            </a:xfrm>
            <a:prstGeom prst="rect">
              <a:avLst/>
            </a:prstGeom>
          </p:spPr>
        </p:pic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6A175C2-B555-4B74-886A-8170443915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04664" y="2258174"/>
              <a:ext cx="0" cy="51162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625743B-A43E-4AC2-BD43-F7B5E3CEC05A}"/>
                </a:ext>
              </a:extLst>
            </p:cNvPr>
            <p:cNvSpPr txBox="1"/>
            <p:nvPr/>
          </p:nvSpPr>
          <p:spPr>
            <a:xfrm>
              <a:off x="2781245" y="2763143"/>
              <a:ext cx="164683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highlight>
                    <a:srgbClr val="FFFF00"/>
                  </a:highlight>
                  <a:latin typeface="Cambria Math" panose="02040503050406030204" pitchFamily="18" charset="0"/>
                  <a:ea typeface="Cambria Math" panose="02040503050406030204" pitchFamily="18" charset="0"/>
                </a:rPr>
                <a:t>File object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49A4BA0-DD9F-4466-93D2-9E39A2BD4C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43309" y="2258174"/>
              <a:ext cx="0" cy="51162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BEB5C50-6119-4CD6-BE38-923B95E09174}"/>
                </a:ext>
              </a:extLst>
            </p:cNvPr>
            <p:cNvSpPr txBox="1"/>
            <p:nvPr/>
          </p:nvSpPr>
          <p:spPr>
            <a:xfrm>
              <a:off x="5719890" y="2763143"/>
              <a:ext cx="164683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highlight>
                    <a:srgbClr val="FFFF00"/>
                  </a:highlight>
                  <a:latin typeface="Cambria Math" panose="02040503050406030204" pitchFamily="18" charset="0"/>
                  <a:ea typeface="Cambria Math" panose="02040503050406030204" pitchFamily="18" charset="0"/>
                </a:rPr>
                <a:t>File name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F594722-DE22-4389-9F22-CAB40DC59C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0400" y="2258174"/>
              <a:ext cx="0" cy="51162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236A200-DC78-4238-8CBF-A4447073F11F}"/>
                </a:ext>
              </a:extLst>
            </p:cNvPr>
            <p:cNvSpPr txBox="1"/>
            <p:nvPr/>
          </p:nvSpPr>
          <p:spPr>
            <a:xfrm>
              <a:off x="7925085" y="2756902"/>
              <a:ext cx="99063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highlight>
                    <a:srgbClr val="FFFF00"/>
                  </a:highlight>
                  <a:latin typeface="Cambria Math" panose="02040503050406030204" pitchFamily="18" charset="0"/>
                  <a:ea typeface="Cambria Math" panose="02040503050406030204" pitchFamily="18" charset="0"/>
                </a:rPr>
                <a:t>Mode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D170133-182E-4931-BC56-F7C643DEB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206" y="4952331"/>
            <a:ext cx="8159443" cy="47862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D69A8D7-7C46-4A53-B790-AEE7A36804CC}"/>
              </a:ext>
            </a:extLst>
          </p:cNvPr>
          <p:cNvSpPr txBox="1"/>
          <p:nvPr/>
        </p:nvSpPr>
        <p:spPr>
          <a:xfrm>
            <a:off x="232235" y="4185553"/>
            <a:ext cx="81594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Appending text using the </a:t>
            </a:r>
            <a:r>
              <a:rPr lang="en-US" sz="2600" dirty="0">
                <a:highlight>
                  <a:srgbClr val="FFFF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write( )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 function</a:t>
            </a:r>
          </a:p>
        </p:txBody>
      </p:sp>
    </p:spTree>
    <p:extLst>
      <p:ext uri="{BB962C8B-B14F-4D97-AF65-F5344CB8AC3E}">
        <p14:creationId xmlns:p14="http://schemas.microsoft.com/office/powerpoint/2010/main" val="6849838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77546-A249-42E7-B0A3-613070744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0AE034-DD58-4DD8-8A53-D0E4F118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6B68A4-9D69-4AC2-88BB-DB60D41D7B20}"/>
              </a:ext>
            </a:extLst>
          </p:cNvPr>
          <p:cNvSpPr txBox="1"/>
          <p:nvPr/>
        </p:nvSpPr>
        <p:spPr>
          <a:xfrm>
            <a:off x="232235" y="1278320"/>
            <a:ext cx="8525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Concepts of class and objects in Python are covered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952408-1B2F-43CE-A104-F61157633988}"/>
              </a:ext>
            </a:extLst>
          </p:cNvPr>
          <p:cNvSpPr txBox="1"/>
          <p:nvPr/>
        </p:nvSpPr>
        <p:spPr>
          <a:xfrm>
            <a:off x="232235" y="2821934"/>
            <a:ext cx="8449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Concepts of basic file handling modes in Python are covered</a:t>
            </a:r>
          </a:p>
        </p:txBody>
      </p:sp>
    </p:spTree>
    <p:extLst>
      <p:ext uri="{BB962C8B-B14F-4D97-AF65-F5344CB8AC3E}">
        <p14:creationId xmlns:p14="http://schemas.microsoft.com/office/powerpoint/2010/main" val="3782697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77546-A249-42E7-B0A3-613070744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0AE034-DD58-4DD8-8A53-D0E4F118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Objectives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A450CF-ECAB-4FCA-9457-57915558A319}"/>
              </a:ext>
            </a:extLst>
          </p:cNvPr>
          <p:cNvSpPr txBox="1"/>
          <p:nvPr/>
        </p:nvSpPr>
        <p:spPr>
          <a:xfrm>
            <a:off x="233491" y="1470345"/>
            <a:ext cx="84100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To understand the use of classes and objects to do effective coding in Python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A7EAA9-A3E0-4C7D-B6AD-4B2CF8783F34}"/>
              </a:ext>
            </a:extLst>
          </p:cNvPr>
          <p:cNvSpPr txBox="1"/>
          <p:nvPr/>
        </p:nvSpPr>
        <p:spPr>
          <a:xfrm>
            <a:off x="233490" y="3313785"/>
            <a:ext cx="86398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To understand the basic idea of how to manipulate the data in a file using file handling options in Python</a:t>
            </a:r>
          </a:p>
        </p:txBody>
      </p:sp>
    </p:spTree>
    <p:extLst>
      <p:ext uri="{BB962C8B-B14F-4D97-AF65-F5344CB8AC3E}">
        <p14:creationId xmlns:p14="http://schemas.microsoft.com/office/powerpoint/2010/main" val="807464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77546-A249-42E7-B0A3-613070744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0AE034-DD58-4DD8-8A53-D0E4F118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Computational Thinking Concepts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0E7BA2-4640-4651-B00F-2B196BAD79E3}"/>
              </a:ext>
            </a:extLst>
          </p:cNvPr>
          <p:cNvSpPr txBox="1"/>
          <p:nvPr/>
        </p:nvSpPr>
        <p:spPr>
          <a:xfrm>
            <a:off x="274249" y="1854028"/>
            <a:ext cx="349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Class and Objects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A40B87-B43E-4A28-8288-CF9BC39EF836}"/>
              </a:ext>
            </a:extLst>
          </p:cNvPr>
          <p:cNvSpPr txBox="1"/>
          <p:nvPr/>
        </p:nvSpPr>
        <p:spPr>
          <a:xfrm>
            <a:off x="61217" y="4327619"/>
            <a:ext cx="3919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File handling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07B2EB1C-C51D-4DAE-8FBD-47E26503F1D4}"/>
              </a:ext>
            </a:extLst>
          </p:cNvPr>
          <p:cNvSpPr/>
          <p:nvPr/>
        </p:nvSpPr>
        <p:spPr>
          <a:xfrm>
            <a:off x="4253207" y="1952294"/>
            <a:ext cx="637586" cy="326690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37CF77EE-6AD0-46F9-B136-F6390CAF3833}"/>
              </a:ext>
            </a:extLst>
          </p:cNvPr>
          <p:cNvSpPr/>
          <p:nvPr/>
        </p:nvSpPr>
        <p:spPr>
          <a:xfrm>
            <a:off x="4253207" y="4451852"/>
            <a:ext cx="637586" cy="326690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476C12-657E-44EF-8B2E-C044FAC5635E}"/>
              </a:ext>
            </a:extLst>
          </p:cNvPr>
          <p:cNvSpPr txBox="1"/>
          <p:nvPr/>
        </p:nvSpPr>
        <p:spPr>
          <a:xfrm>
            <a:off x="5628985" y="1330808"/>
            <a:ext cx="2860964" cy="523220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Garamond" panose="02020404030301010803" pitchFamily="18" charset="0"/>
              </a:rPr>
              <a:t>Decomposition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8AFFDC7-D9CE-4ECC-B09F-0339274C93DA}"/>
              </a:ext>
            </a:extLst>
          </p:cNvPr>
          <p:cNvSpPr txBox="1"/>
          <p:nvPr/>
        </p:nvSpPr>
        <p:spPr>
          <a:xfrm>
            <a:off x="5628985" y="4353587"/>
            <a:ext cx="2860964" cy="523220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Garamond" panose="02020404030301010803" pitchFamily="18" charset="0"/>
              </a:rPr>
              <a:t>Decomposition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8F1EF1-B5B6-4906-A30A-032340B1CC69}"/>
              </a:ext>
            </a:extLst>
          </p:cNvPr>
          <p:cNvSpPr txBox="1"/>
          <p:nvPr/>
        </p:nvSpPr>
        <p:spPr>
          <a:xfrm>
            <a:off x="5628985" y="2392249"/>
            <a:ext cx="2860964" cy="523220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Garamond" panose="02020404030301010803" pitchFamily="18" charset="0"/>
              </a:rPr>
              <a:t>Abstraction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512F1DA7-A0BA-409F-9CDB-625D8D667D06}"/>
              </a:ext>
            </a:extLst>
          </p:cNvPr>
          <p:cNvSpPr/>
          <p:nvPr/>
        </p:nvSpPr>
        <p:spPr>
          <a:xfrm rot="10800000">
            <a:off x="5067082" y="1664109"/>
            <a:ext cx="309069" cy="90305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25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1CABC4-37C7-4328-BDAA-8381040AF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095" y="1316725"/>
            <a:ext cx="8026647" cy="222749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77546-A249-42E7-B0A3-613070744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A450CF-ECAB-4FCA-9457-57915558A319}"/>
              </a:ext>
            </a:extLst>
          </p:cNvPr>
          <p:cNvSpPr txBox="1"/>
          <p:nvPr/>
        </p:nvSpPr>
        <p:spPr>
          <a:xfrm>
            <a:off x="1775401" y="3105834"/>
            <a:ext cx="5593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Class and Objects in Python</a:t>
            </a:r>
          </a:p>
        </p:txBody>
      </p:sp>
    </p:spTree>
    <p:extLst>
      <p:ext uri="{BB962C8B-B14F-4D97-AF65-F5344CB8AC3E}">
        <p14:creationId xmlns:p14="http://schemas.microsoft.com/office/powerpoint/2010/main" val="51177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77546-A249-42E7-B0A3-613070744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0AE034-DD58-4DD8-8A53-D0E4F118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Object-Oriented Programming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43F4E1-331F-4934-A051-5EA685179047}"/>
              </a:ext>
            </a:extLst>
          </p:cNvPr>
          <p:cNvSpPr txBox="1"/>
          <p:nvPr/>
        </p:nvSpPr>
        <p:spPr>
          <a:xfrm>
            <a:off x="232235" y="1355130"/>
            <a:ext cx="72179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What is Object-Oriented Programming (OOP)?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38CE09-582B-4E17-A99C-BE29214D9D69}"/>
              </a:ext>
            </a:extLst>
          </p:cNvPr>
          <p:cNvSpPr txBox="1"/>
          <p:nvPr/>
        </p:nvSpPr>
        <p:spPr>
          <a:xfrm>
            <a:off x="923925" y="4005075"/>
            <a:ext cx="653537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Way of thinking and implementing code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FB932B-AD6F-4FB9-8208-A776B4D2CFF7}"/>
              </a:ext>
            </a:extLst>
          </p:cNvPr>
          <p:cNvSpPr txBox="1"/>
          <p:nvPr/>
        </p:nvSpPr>
        <p:spPr>
          <a:xfrm>
            <a:off x="923925" y="2480048"/>
            <a:ext cx="718133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Useful paradigm where </a:t>
            </a:r>
            <a:r>
              <a:rPr lang="en-US" sz="2600" dirty="0">
                <a:highlight>
                  <a:srgbClr val="FFFF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classes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 define concepts and </a:t>
            </a:r>
            <a:r>
              <a:rPr lang="en-US" sz="2600" dirty="0">
                <a:highlight>
                  <a:srgbClr val="FFFF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objects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 are instance of classes</a:t>
            </a:r>
          </a:p>
        </p:txBody>
      </p:sp>
    </p:spTree>
    <p:extLst>
      <p:ext uri="{BB962C8B-B14F-4D97-AF65-F5344CB8AC3E}">
        <p14:creationId xmlns:p14="http://schemas.microsoft.com/office/powerpoint/2010/main" val="68244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77546-A249-42E7-B0A3-613070744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0AE034-DD58-4DD8-8A53-D0E4F118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Object-Oriented Programming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43F4E1-331F-4934-A051-5EA685179047}"/>
              </a:ext>
            </a:extLst>
          </p:cNvPr>
          <p:cNvSpPr txBox="1"/>
          <p:nvPr/>
        </p:nvSpPr>
        <p:spPr>
          <a:xfrm>
            <a:off x="232235" y="1047890"/>
            <a:ext cx="723858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How would you describe an apple to a </a:t>
            </a:r>
            <a:r>
              <a:rPr lang="en-US" sz="2600" dirty="0">
                <a:highlight>
                  <a:srgbClr val="FFFF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person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F6BB22-3A51-438D-A22D-5D587D106262}"/>
              </a:ext>
            </a:extLst>
          </p:cNvPr>
          <p:cNvSpPr txBox="1"/>
          <p:nvPr/>
        </p:nvSpPr>
        <p:spPr>
          <a:xfrm>
            <a:off x="1038740" y="1863265"/>
            <a:ext cx="21146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It is a fruit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713E6A-5210-416F-B2A9-65CD3B784499}"/>
              </a:ext>
            </a:extLst>
          </p:cNvPr>
          <p:cNvSpPr txBox="1"/>
          <p:nvPr/>
        </p:nvSpPr>
        <p:spPr>
          <a:xfrm>
            <a:off x="1038740" y="2677197"/>
            <a:ext cx="37366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It has color and flavor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4EF60F-B5FC-440C-BFEB-88C5AB07DE02}"/>
              </a:ext>
            </a:extLst>
          </p:cNvPr>
          <p:cNvSpPr txBox="1"/>
          <p:nvPr/>
        </p:nvSpPr>
        <p:spPr>
          <a:xfrm>
            <a:off x="225843" y="4193586"/>
            <a:ext cx="76283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How would you describe an apple to a </a:t>
            </a:r>
            <a:r>
              <a:rPr lang="en-US" sz="2600" dirty="0">
                <a:highlight>
                  <a:srgbClr val="FFFF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computer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2749DE-40A7-40A0-8B8C-23D64D6DC7DF}"/>
              </a:ext>
            </a:extLst>
          </p:cNvPr>
          <p:cNvSpPr txBox="1"/>
          <p:nvPr/>
        </p:nvSpPr>
        <p:spPr>
          <a:xfrm>
            <a:off x="1038740" y="5022493"/>
            <a:ext cx="75273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OOP comes in handy to communicate with computers</a:t>
            </a:r>
          </a:p>
        </p:txBody>
      </p:sp>
    </p:spTree>
    <p:extLst>
      <p:ext uri="{BB962C8B-B14F-4D97-AF65-F5344CB8AC3E}">
        <p14:creationId xmlns:p14="http://schemas.microsoft.com/office/powerpoint/2010/main" val="82271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4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77546-A249-42E7-B0A3-613070744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0AE034-DD58-4DD8-8A53-D0E4F118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Object-Oriented Programming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D1691A-7568-4FFF-BF90-9CC84E15C976}"/>
              </a:ext>
            </a:extLst>
          </p:cNvPr>
          <p:cNvSpPr txBox="1"/>
          <p:nvPr/>
        </p:nvSpPr>
        <p:spPr>
          <a:xfrm>
            <a:off x="232235" y="1047890"/>
            <a:ext cx="76283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How would you describe an apple to a </a:t>
            </a:r>
            <a:r>
              <a:rPr lang="en-US" sz="2600" dirty="0">
                <a:highlight>
                  <a:srgbClr val="FFFF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computer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8E2B4A-E5B7-4597-9F83-29BA36821979}"/>
              </a:ext>
            </a:extLst>
          </p:cNvPr>
          <p:cNvSpPr txBox="1"/>
          <p:nvPr/>
        </p:nvSpPr>
        <p:spPr>
          <a:xfrm>
            <a:off x="923926" y="1820352"/>
            <a:ext cx="75273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Define a class called ‘Apple’ that contains the characteristics of an apple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6F23F8-D994-41A5-977E-1A0ADCE1ED8B}"/>
              </a:ext>
            </a:extLst>
          </p:cNvPr>
          <p:cNvSpPr txBox="1"/>
          <p:nvPr/>
        </p:nvSpPr>
        <p:spPr>
          <a:xfrm>
            <a:off x="923926" y="3168726"/>
            <a:ext cx="75273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Define an instance of that ‘Apple’ class called an object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4922C1-9DE3-4426-8990-4211A06B328F}"/>
              </a:ext>
            </a:extLst>
          </p:cNvPr>
          <p:cNvSpPr txBox="1"/>
          <p:nvPr/>
        </p:nvSpPr>
        <p:spPr>
          <a:xfrm>
            <a:off x="232235" y="4897476"/>
            <a:ext cx="86027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You can create many instances and hence, many objects for the ‘Apple’ class</a:t>
            </a:r>
          </a:p>
        </p:txBody>
      </p:sp>
    </p:spTree>
    <p:extLst>
      <p:ext uri="{BB962C8B-B14F-4D97-AF65-F5344CB8AC3E}">
        <p14:creationId xmlns:p14="http://schemas.microsoft.com/office/powerpoint/2010/main" val="4159542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77546-A249-42E7-B0A3-613070744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B18A8D-AB88-4BA3-B436-48639E309B0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0AE034-DD58-4DD8-8A53-D0E4F118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Object-Oriented Programming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D1691A-7568-4FFF-BF90-9CC84E15C976}"/>
              </a:ext>
            </a:extLst>
          </p:cNvPr>
          <p:cNvSpPr txBox="1"/>
          <p:nvPr/>
        </p:nvSpPr>
        <p:spPr>
          <a:xfrm>
            <a:off x="117020" y="1168210"/>
            <a:ext cx="69447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Think of class as a blueprint to build a house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33945F-F9BD-42F6-B58B-E9B1CFF06B8C}"/>
              </a:ext>
            </a:extLst>
          </p:cNvPr>
          <p:cNvSpPr txBox="1"/>
          <p:nvPr/>
        </p:nvSpPr>
        <p:spPr>
          <a:xfrm>
            <a:off x="117020" y="2039216"/>
            <a:ext cx="797959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You can build many houses (objects) using a single blueprint (class)</a:t>
            </a:r>
          </a:p>
        </p:txBody>
      </p:sp>
      <p:pic>
        <p:nvPicPr>
          <p:cNvPr id="1026" name="Picture 2" descr="Everything is an Object in Python | by Myn | Medium">
            <a:extLst>
              <a:ext uri="{FF2B5EF4-FFF2-40B4-BE49-F238E27FC236}">
                <a16:creationId xmlns:a16="http://schemas.microsoft.com/office/drawing/2014/main" id="{3D541393-1B97-4037-A9C5-CDA14B3464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3"/>
          <a:stretch/>
        </p:blipFill>
        <p:spPr bwMode="auto">
          <a:xfrm>
            <a:off x="2472336" y="3030787"/>
            <a:ext cx="4199328" cy="297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DC48C6-29D3-4FDC-B2F5-959993CF027E}"/>
              </a:ext>
            </a:extLst>
          </p:cNvPr>
          <p:cNvGrpSpPr/>
          <p:nvPr/>
        </p:nvGrpSpPr>
        <p:grpSpPr>
          <a:xfrm>
            <a:off x="693095" y="6194160"/>
            <a:ext cx="7951035" cy="320748"/>
            <a:chOff x="643119" y="6142784"/>
            <a:chExt cx="7951035" cy="32074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A1AD2DC-F956-4236-9CAF-FEBB573BCCBE}"/>
                </a:ext>
              </a:extLst>
            </p:cNvPr>
            <p:cNvSpPr txBox="1"/>
            <p:nvPr/>
          </p:nvSpPr>
          <p:spPr>
            <a:xfrm>
              <a:off x="1768435" y="6155755"/>
              <a:ext cx="68257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ambria Math" panose="02040503050406030204" pitchFamily="18" charset="0"/>
                  <a:ea typeface="Cambria Math" panose="02040503050406030204" pitchFamily="18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https://medium.com/@trulymhvu/everything-is-an-object-in-python-29d3aae8de5</a:t>
              </a:r>
              <a:endParaRPr lang="en-US" sz="14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FD453CB-3CF9-4418-B739-907EBF000793}"/>
                </a:ext>
              </a:extLst>
            </p:cNvPr>
            <p:cNvSpPr txBox="1"/>
            <p:nvPr/>
          </p:nvSpPr>
          <p:spPr>
            <a:xfrm>
              <a:off x="643119" y="6142784"/>
              <a:ext cx="13626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Figure Source: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5656716"/>
      </p:ext>
    </p:extLst>
  </p:cSld>
  <p:clrMapOvr>
    <a:masterClrMapping/>
  </p:clrMapOvr>
</p:sld>
</file>

<file path=ppt/theme/theme1.xml><?xml version="1.0" encoding="utf-8"?>
<a:theme xmlns:a="http://schemas.openxmlformats.org/drawingml/2006/main" name="ONR_Theme">
  <a:themeElements>
    <a:clrScheme name="Custom 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E8EDB"/>
      </a:accent1>
      <a:accent2>
        <a:srgbClr val="C90E0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ONR_Theme</Template>
  <TotalTime>124012</TotalTime>
  <Words>876</Words>
  <Application>Microsoft Office PowerPoint</Application>
  <PresentationFormat>On-screen Show (4:3)</PresentationFormat>
  <Paragraphs>166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Agency FB</vt:lpstr>
      <vt:lpstr>Arial</vt:lpstr>
      <vt:lpstr>Calibri</vt:lpstr>
      <vt:lpstr>Cambria Math</vt:lpstr>
      <vt:lpstr>Garamond</vt:lpstr>
      <vt:lpstr>Times New Roman</vt:lpstr>
      <vt:lpstr>Wingdings</vt:lpstr>
      <vt:lpstr>ONR_Theme</vt:lpstr>
      <vt:lpstr>PowerPoint Presentation</vt:lpstr>
      <vt:lpstr>Topic Outline</vt:lpstr>
      <vt:lpstr>Objectives</vt:lpstr>
      <vt:lpstr>Computational Thinking Concepts</vt:lpstr>
      <vt:lpstr>PowerPoint Presentation</vt:lpstr>
      <vt:lpstr>Object-Oriented Programming</vt:lpstr>
      <vt:lpstr>Object-Oriented Programming</vt:lpstr>
      <vt:lpstr>Object-Oriented Programming</vt:lpstr>
      <vt:lpstr>Object-Oriented Programming</vt:lpstr>
      <vt:lpstr>Object-Oriented Programming</vt:lpstr>
      <vt:lpstr>Object-Oriented Programming</vt:lpstr>
      <vt:lpstr>Built-In Classes and Objects</vt:lpstr>
      <vt:lpstr>In-Built Classes and Objects</vt:lpstr>
      <vt:lpstr>User-Defined Classes</vt:lpstr>
      <vt:lpstr>User-Defined Objects</vt:lpstr>
      <vt:lpstr>Methods</vt:lpstr>
      <vt:lpstr>Instance Variables</vt:lpstr>
      <vt:lpstr>Instance Variables</vt:lpstr>
      <vt:lpstr>Special Methods: Constructors</vt:lpstr>
      <vt:lpstr>Discussion Exercise</vt:lpstr>
      <vt:lpstr>Discussion Exercise</vt:lpstr>
      <vt:lpstr>Docstrings</vt:lpstr>
      <vt:lpstr>Docstrings</vt:lpstr>
      <vt:lpstr>PowerPoint Presentation</vt:lpstr>
      <vt:lpstr>File Handling</vt:lpstr>
      <vt:lpstr>Reading a File</vt:lpstr>
      <vt:lpstr>Appending a File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Shad Holt</dc:creator>
  <cp:keywords/>
  <dc:description/>
  <cp:lastModifiedBy>Sundaravadiveludevarajan, D</cp:lastModifiedBy>
  <cp:revision>1777</cp:revision>
  <cp:lastPrinted>2020-07-23T19:00:31Z</cp:lastPrinted>
  <dcterms:created xsi:type="dcterms:W3CDTF">2010-10-19T21:02:23Z</dcterms:created>
  <dcterms:modified xsi:type="dcterms:W3CDTF">2020-08-20T17:56:30Z</dcterms:modified>
  <cp:category/>
</cp:coreProperties>
</file>