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handoutMasterIdLst>
    <p:handoutMasterId r:id="rId35"/>
  </p:handoutMasterIdLst>
  <p:sldIdLst>
    <p:sldId id="773" r:id="rId2"/>
    <p:sldId id="722" r:id="rId3"/>
    <p:sldId id="771" r:id="rId4"/>
    <p:sldId id="772" r:id="rId5"/>
    <p:sldId id="723" r:id="rId6"/>
    <p:sldId id="721" r:id="rId7"/>
    <p:sldId id="748" r:id="rId8"/>
    <p:sldId id="770" r:id="rId9"/>
    <p:sldId id="753" r:id="rId10"/>
    <p:sldId id="754" r:id="rId11"/>
    <p:sldId id="749" r:id="rId12"/>
    <p:sldId id="755" r:id="rId13"/>
    <p:sldId id="750" r:id="rId14"/>
    <p:sldId id="756" r:id="rId15"/>
    <p:sldId id="751" r:id="rId16"/>
    <p:sldId id="757" r:id="rId17"/>
    <p:sldId id="752" r:id="rId18"/>
    <p:sldId id="758" r:id="rId19"/>
    <p:sldId id="725" r:id="rId20"/>
    <p:sldId id="759" r:id="rId21"/>
    <p:sldId id="760" r:id="rId22"/>
    <p:sldId id="761" r:id="rId23"/>
    <p:sldId id="762" r:id="rId24"/>
    <p:sldId id="767" r:id="rId25"/>
    <p:sldId id="763" r:id="rId26"/>
    <p:sldId id="764" r:id="rId27"/>
    <p:sldId id="768" r:id="rId28"/>
    <p:sldId id="765" r:id="rId29"/>
    <p:sldId id="766" r:id="rId30"/>
    <p:sldId id="769" r:id="rId31"/>
    <p:sldId id="774" r:id="rId32"/>
    <p:sldId id="747" r:id="rId33"/>
  </p:sldIdLst>
  <p:sldSz cx="9144000" cy="6858000" type="screen4x3"/>
  <p:notesSz cx="7010400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DFBFA14-EF8A-425A-9B83-202A761E1D81}">
          <p14:sldIdLst>
            <p14:sldId id="773"/>
            <p14:sldId id="722"/>
            <p14:sldId id="771"/>
            <p14:sldId id="772"/>
            <p14:sldId id="723"/>
            <p14:sldId id="721"/>
            <p14:sldId id="748"/>
            <p14:sldId id="770"/>
            <p14:sldId id="753"/>
            <p14:sldId id="754"/>
            <p14:sldId id="749"/>
            <p14:sldId id="755"/>
            <p14:sldId id="750"/>
            <p14:sldId id="756"/>
            <p14:sldId id="751"/>
            <p14:sldId id="757"/>
            <p14:sldId id="752"/>
            <p14:sldId id="758"/>
            <p14:sldId id="725"/>
            <p14:sldId id="759"/>
            <p14:sldId id="760"/>
            <p14:sldId id="761"/>
            <p14:sldId id="762"/>
            <p14:sldId id="767"/>
            <p14:sldId id="763"/>
            <p14:sldId id="764"/>
            <p14:sldId id="768"/>
            <p14:sldId id="765"/>
            <p14:sldId id="766"/>
            <p14:sldId id="769"/>
            <p14:sldId id="774"/>
            <p14:sldId id="74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9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CA0A0C"/>
    <a:srgbClr val="000096"/>
    <a:srgbClr val="000039"/>
    <a:srgbClr val="000054"/>
    <a:srgbClr val="FFDD08"/>
    <a:srgbClr val="000074"/>
    <a:srgbClr val="B10C0C"/>
    <a:srgbClr val="35ADFF"/>
    <a:srgbClr val="EB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69" autoAdjust="0"/>
    <p:restoredTop sz="93277" autoAdjust="0"/>
  </p:normalViewPr>
  <p:slideViewPr>
    <p:cSldViewPr>
      <p:cViewPr varScale="1">
        <p:scale>
          <a:sx n="103" d="100"/>
          <a:sy n="103" d="100"/>
        </p:scale>
        <p:origin x="179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 snapToObjects="1">
      <p:cViewPr varScale="1">
        <p:scale>
          <a:sx n="79" d="100"/>
          <a:sy n="79" d="100"/>
        </p:scale>
        <p:origin x="-2464" y="-104"/>
      </p:cViewPr>
      <p:guideLst>
        <p:guide orient="horz" pos="2909"/>
        <p:guide pos="2208"/>
      </p:guideLst>
    </p:cSldViewPr>
  </p:notesViewPr>
  <p:gridSpacing cx="38405" cy="384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1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3A8D32-36C6-4B09-BCB3-215C06D7D31C}" type="datetimeFigureOut">
              <a:rPr lang="en-US" smtClean="0"/>
              <a:pPr/>
              <a:t>8/20/2020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3169"/>
            <a:ext cx="3037840" cy="461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773169"/>
            <a:ext cx="3037840" cy="461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C474EC-94D2-4C30-A981-A59D4948AB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688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03B070B-BDF4-46F4-8151-05E78C69BB0A}" type="datetimeFigureOut">
              <a:rPr lang="en-US"/>
              <a:pPr>
                <a:defRPr/>
              </a:pPr>
              <a:t>8/20/2020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692150"/>
            <a:ext cx="4616450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8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F0FD1F9-7C04-42FC-9249-3609A85DCB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8547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6975" y="692150"/>
            <a:ext cx="4616450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0FD1F9-7C04-42FC-9249-3609A85DCB89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4910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F0FD1F9-7C04-42FC-9249-3609A85DCB89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834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g"/><Relationship Id="rId4" Type="http://schemas.microsoft.com/office/2007/relationships/hdphoto" Target="../media/hdphoto1.wdp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Texas_Tech_Campus_Entrance.jpg"/>
          <p:cNvPicPr>
            <a:picLocks noChangeAspect="1"/>
          </p:cNvPicPr>
          <p:nvPr userDrawn="1"/>
        </p:nvPicPr>
        <p:blipFill>
          <a:blip r:embed="rId2" cstate="email">
            <a:lum bright="8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91440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 userDrawn="1"/>
        </p:nvSpPr>
        <p:spPr>
          <a:xfrm>
            <a:off x="0" y="5957887"/>
            <a:ext cx="9144000" cy="900113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5938836"/>
            <a:ext cx="9144000" cy="0"/>
          </a:xfrm>
          <a:prstGeom prst="line">
            <a:avLst/>
          </a:prstGeom>
          <a:ln w="38100">
            <a:solidFill>
              <a:srgbClr val="C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0" y="916781"/>
            <a:ext cx="9144000" cy="0"/>
          </a:xfrm>
          <a:prstGeom prst="line">
            <a:avLst/>
          </a:prstGeom>
          <a:ln w="38100">
            <a:solidFill>
              <a:srgbClr val="C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19200"/>
            <a:ext cx="7772400" cy="1600200"/>
          </a:xfrm>
        </p:spPr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71800"/>
            <a:ext cx="6400800" cy="2590800"/>
          </a:xfrm>
        </p:spPr>
        <p:txBody>
          <a:bodyPr>
            <a:noAutofit/>
          </a:bodyPr>
          <a:lstStyle>
            <a:lvl1pPr marL="0" indent="0" algn="ctr">
              <a:buNone/>
              <a:defRPr lang="en-US" sz="900" baseline="0" smtClean="0"/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4" name="Picture 3" descr="C:\Documents and Settings\Shad\Desktop\PNG - transparent background\TTU_DblT_c4C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74095" y="87765"/>
            <a:ext cx="594288" cy="691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7" descr="TTU 2 Title Page_logo"/>
          <p:cNvPicPr>
            <a:picLocks noChangeAspect="1" noChangeArrowheads="1"/>
          </p:cNvPicPr>
          <p:nvPr userDrawn="1"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296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0758" y="87765"/>
            <a:ext cx="622337" cy="735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7629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5957887"/>
            <a:ext cx="9144000" cy="900113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5938836"/>
            <a:ext cx="9144000" cy="0"/>
          </a:xfrm>
          <a:prstGeom prst="line">
            <a:avLst/>
          </a:prstGeom>
          <a:ln w="38100">
            <a:solidFill>
              <a:srgbClr val="C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0" y="916781"/>
            <a:ext cx="9144000" cy="0"/>
          </a:xfrm>
          <a:prstGeom prst="line">
            <a:avLst/>
          </a:prstGeom>
          <a:ln w="38100">
            <a:solidFill>
              <a:srgbClr val="C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19200"/>
            <a:ext cx="7772400" cy="1600200"/>
          </a:xfrm>
        </p:spPr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71800"/>
            <a:ext cx="6400800" cy="2590800"/>
          </a:xfrm>
        </p:spPr>
        <p:txBody>
          <a:bodyPr>
            <a:noAutofit/>
          </a:bodyPr>
          <a:lstStyle>
            <a:lvl1pPr marL="0" indent="0" algn="ctr">
              <a:buNone/>
              <a:defRPr lang="en-US" sz="900" baseline="0" smtClean="0"/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4" name="Picture 3" descr="C:\Documents and Settings\Shad\Desktop\PNG - transparent background\TTU_DblT_c4C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74095" y="87765"/>
            <a:ext cx="594288" cy="691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7" descr="TTU 2 Title Page_logo"/>
          <p:cNvPicPr>
            <a:picLocks noChangeAspect="1" noChangeArrowheads="1"/>
          </p:cNvPicPr>
          <p:nvPr userDrawn="1"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296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0758" y="87765"/>
            <a:ext cx="622337" cy="735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images-1.jpg"/>
          <p:cNvPicPr>
            <a:picLocks noChangeAspect="1"/>
          </p:cNvPicPr>
          <p:nvPr userDrawn="1"/>
        </p:nvPicPr>
        <p:blipFill>
          <a:blip r:embed="rId5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1081"/>
            <a:ext cx="9144000" cy="4915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874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616701"/>
            <a:ext cx="9144000" cy="2413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>
                  <a:lumMod val="9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6616700"/>
            <a:ext cx="9144000" cy="0"/>
          </a:xfrm>
          <a:prstGeom prst="line">
            <a:avLst/>
          </a:prstGeom>
          <a:ln w="38100">
            <a:solidFill>
              <a:srgbClr val="C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12"/>
          <p:cNvSpPr>
            <a:spLocks noChangeArrowheads="1"/>
          </p:cNvSpPr>
          <p:nvPr userDrawn="1"/>
        </p:nvSpPr>
        <p:spPr bwMode="auto">
          <a:xfrm>
            <a:off x="923926" y="6610758"/>
            <a:ext cx="729615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US" sz="1200" dirty="0">
                <a:solidFill>
                  <a:srgbClr val="F2F2F2"/>
                </a:solidFill>
                <a:latin typeface="Times New Roman" pitchFamily="18" charset="0"/>
                <a:cs typeface="Times New Roman" pitchFamily="18" charset="0"/>
              </a:rPr>
              <a:t>Whitacre College of Engineering, Texas Tech University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3095" y="1066800"/>
            <a:ext cx="8026647" cy="54864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489949" y="6626226"/>
            <a:ext cx="654051" cy="241300"/>
          </a:xfrm>
        </p:spPr>
        <p:txBody>
          <a:bodyPr/>
          <a:lstStyle>
            <a:lvl1pPr>
              <a:defRPr>
                <a:solidFill>
                  <a:prstClr val="white">
                    <a:lumMod val="95000"/>
                  </a:prstClr>
                </a:solidFill>
              </a:defRPr>
            </a:lvl1pPr>
          </a:lstStyle>
          <a:p>
            <a:pPr>
              <a:defRPr/>
            </a:pPr>
            <a:fld id="{13B18A8D-AB88-4BA3-B436-48639E309B0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0" y="914400"/>
            <a:ext cx="9144000" cy="0"/>
          </a:xfrm>
          <a:prstGeom prst="line">
            <a:avLst/>
          </a:prstGeom>
          <a:ln w="38100">
            <a:solidFill>
              <a:srgbClr val="C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923926" y="38407"/>
            <a:ext cx="7296151" cy="817460"/>
          </a:xfrm>
        </p:spPr>
        <p:txBody>
          <a:bodyPr/>
          <a:lstStyle>
            <a:lvl1pPr>
              <a:defRPr sz="3600"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9" name="Picture 5" descr="http://www.orgs.ttu.edu/humanfactorssociety/files/TTU_CoatOfArms_4Crvs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724" y="48471"/>
            <a:ext cx="572419" cy="817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C:\Documents and Settings\Shad\Desktop\PNG - transparent background\TTU_DblT_c4C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74095" y="87765"/>
            <a:ext cx="594288" cy="691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9101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762000" y="0"/>
            <a:ext cx="7620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69906" y="1066801"/>
            <a:ext cx="8221695" cy="505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400" y="6172201"/>
            <a:ext cx="8839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smtClean="0">
                <a:solidFill>
                  <a:srgbClr val="595959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553200"/>
            <a:ext cx="9144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CEA15AF2-2A42-4461-B422-F0F9E2946555}" type="datetime1">
              <a:rPr lang="en-US" smtClean="0"/>
              <a:pPr>
                <a:defRPr/>
              </a:pPr>
              <a:t>8/20/2020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24800" y="6553200"/>
            <a:ext cx="12192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C266D7DE-B6B2-4E56-915E-660969AABB3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90" r:id="rId2"/>
    <p:sldLayoutId id="2147483689" r:id="rId3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kern="1200">
          <a:solidFill>
            <a:srgbClr val="F2F2F2"/>
          </a:solidFill>
          <a:latin typeface="Times New Roman" pitchFamily="18" charset="0"/>
          <a:ea typeface="+mj-ea"/>
          <a:cs typeface="Times New Roman" pitchFamily="18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F2F2F2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F2F2F2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F2F2F2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F2F2F2"/>
          </a:solidFill>
          <a:latin typeface="Times New Roman" pitchFamily="18" charset="0"/>
          <a:cs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F2F2F2"/>
          </a:solidFill>
          <a:latin typeface="Times New Roman" pitchFamily="18" charset="0"/>
          <a:cs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F2F2F2"/>
          </a:solidFill>
          <a:latin typeface="Times New Roman" pitchFamily="18" charset="0"/>
          <a:cs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F2F2F2"/>
          </a:solidFill>
          <a:latin typeface="Times New Roman" pitchFamily="18" charset="0"/>
          <a:cs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F2F2F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284163" indent="-284163" algn="l" rtl="0" eaLnBrk="0" fontAlgn="base" hangingPunct="0">
        <a:spcBef>
          <a:spcPct val="20000"/>
        </a:spcBef>
        <a:spcAft>
          <a:spcPct val="0"/>
        </a:spcAft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514350" indent="-284163" algn="l" rtl="0" eaLnBrk="0" fontAlgn="base" hangingPunct="0">
        <a:spcBef>
          <a:spcPct val="20000"/>
        </a:spcBef>
        <a:spcAft>
          <a:spcPct val="0"/>
        </a:spcAft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2pPr>
      <a:lvl3pPr marL="744538" indent="-282575" algn="l" rtl="0" eaLnBrk="0" fontAlgn="base" hangingPunct="0">
        <a:spcBef>
          <a:spcPct val="20000"/>
        </a:spcBef>
        <a:spcAft>
          <a:spcPct val="0"/>
        </a:spcAft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028700" indent="-284163" algn="l" rtl="0" eaLnBrk="0" fontAlgn="base" hangingPunct="0">
        <a:spcBef>
          <a:spcPct val="20000"/>
        </a:spcBef>
        <a:spcAft>
          <a:spcPct val="0"/>
        </a:spcAft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4pPr>
      <a:lvl5pPr marL="1311275" indent="-282575" algn="l" rtl="0" eaLnBrk="0" fontAlgn="base" hangingPunct="0">
        <a:spcBef>
          <a:spcPct val="20000"/>
        </a:spcBef>
        <a:spcAft>
          <a:spcPct val="0"/>
        </a:spcAft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pimylifeup.com/python-arrays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4BF5232C-5DBD-4CB6-9376-50ACDA94FE37}"/>
              </a:ext>
            </a:extLst>
          </p:cNvPr>
          <p:cNvSpPr txBox="1"/>
          <p:nvPr/>
        </p:nvSpPr>
        <p:spPr>
          <a:xfrm>
            <a:off x="185222" y="1093907"/>
            <a:ext cx="8773556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800" b="1" dirty="0">
                <a:solidFill>
                  <a:srgbClr val="B3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ENGR 1330: Computational Thinking with</a:t>
            </a:r>
            <a:br>
              <a:rPr lang="en-US" sz="3800" b="1" dirty="0">
                <a:solidFill>
                  <a:srgbClr val="B3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</a:br>
            <a:r>
              <a:rPr lang="en-US" sz="3800" b="1" dirty="0">
                <a:solidFill>
                  <a:srgbClr val="B3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Data Science</a:t>
            </a:r>
            <a:endParaRPr lang="en-US" sz="3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15975A3-28E6-4C9B-8C15-53428F3033FE}"/>
              </a:ext>
            </a:extLst>
          </p:cNvPr>
          <p:cNvSpPr txBox="1"/>
          <p:nvPr/>
        </p:nvSpPr>
        <p:spPr>
          <a:xfrm>
            <a:off x="2022488" y="4389125"/>
            <a:ext cx="509902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Dinesh S. Devarajan</a:t>
            </a:r>
            <a:br>
              <a:rPr lang="en-US" sz="2800" dirty="0">
                <a:solidFill>
                  <a:srgbClr val="0D0D0D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</a:br>
            <a:r>
              <a:rPr lang="en-US" sz="2800" dirty="0">
                <a:solidFill>
                  <a:srgbClr val="0D0D0D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Whitacre College of Engineering</a:t>
            </a:r>
            <a:br>
              <a:rPr lang="en-US" sz="2800" dirty="0">
                <a:solidFill>
                  <a:srgbClr val="0D0D0D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</a:br>
            <a:r>
              <a:rPr lang="en-US" sz="2800" dirty="0">
                <a:latin typeface="Cambria Math" panose="02040503050406030204" pitchFamily="18" charset="0"/>
                <a:ea typeface="Cambria Math" panose="02040503050406030204" pitchFamily="18" charset="0"/>
                <a:cs typeface="Arial"/>
              </a:rPr>
              <a:t>Texas Tech University</a:t>
            </a:r>
            <a:endParaRPr lang="en-US" sz="28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1FAC73E-FABF-4955-83B7-153AA1A91A58}"/>
              </a:ext>
            </a:extLst>
          </p:cNvPr>
          <p:cNvSpPr txBox="1"/>
          <p:nvPr/>
        </p:nvSpPr>
        <p:spPr>
          <a:xfrm>
            <a:off x="541797" y="2818460"/>
            <a:ext cx="806040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300" b="1" dirty="0">
                <a:solidFill>
                  <a:srgbClr val="B3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Lesson 3: Data Structures and Conditional Statements</a:t>
            </a:r>
            <a:endParaRPr lang="en-US" sz="3300" dirty="0"/>
          </a:p>
        </p:txBody>
      </p:sp>
    </p:spTree>
    <p:extLst>
      <p:ext uri="{BB962C8B-B14F-4D97-AF65-F5344CB8AC3E}">
        <p14:creationId xmlns:p14="http://schemas.microsoft.com/office/powerpoint/2010/main" val="30446982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9077546-A249-42E7-B0A3-61307074484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3B18A8D-AB88-4BA3-B436-48639E309B0B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30AE034-DD58-4DD8-8A53-D0E4F1186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Arrays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C29217F-2614-4206-848A-ECE9306B2EFD}"/>
              </a:ext>
            </a:extLst>
          </p:cNvPr>
          <p:cNvSpPr txBox="1"/>
          <p:nvPr/>
        </p:nvSpPr>
        <p:spPr>
          <a:xfrm>
            <a:off x="247860" y="1062255"/>
            <a:ext cx="843347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>
                <a:latin typeface="Cambria Math" panose="02040503050406030204" pitchFamily="18" charset="0"/>
                <a:ea typeface="Cambria Math" panose="02040503050406030204" pitchFamily="18" charset="0"/>
              </a:rPr>
              <a:t>To use arrays, a library named ‘</a:t>
            </a:r>
            <a:r>
              <a:rPr lang="en-US" sz="2600" dirty="0">
                <a:highlight>
                  <a:srgbClr val="FFFF00"/>
                </a:highlight>
                <a:latin typeface="Cambria Math" panose="02040503050406030204" pitchFamily="18" charset="0"/>
                <a:ea typeface="Cambria Math" panose="02040503050406030204" pitchFamily="18" charset="0"/>
              </a:rPr>
              <a:t>array</a:t>
            </a:r>
            <a:r>
              <a:rPr lang="en-US" sz="2600" dirty="0">
                <a:latin typeface="Cambria Math" panose="02040503050406030204" pitchFamily="18" charset="0"/>
                <a:ea typeface="Cambria Math" panose="02040503050406030204" pitchFamily="18" charset="0"/>
              </a:rPr>
              <a:t>’ must be imported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1E80EC-D909-4E5D-8F79-D8203C77E3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7446" y="2693282"/>
            <a:ext cx="5415105" cy="94785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FA2384B-0ED3-489D-8EE9-9A5E94C7D0B0}"/>
              </a:ext>
            </a:extLst>
          </p:cNvPr>
          <p:cNvSpPr txBox="1"/>
          <p:nvPr/>
        </p:nvSpPr>
        <p:spPr>
          <a:xfrm>
            <a:off x="5879109" y="2200839"/>
            <a:ext cx="88197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highlight>
                  <a:srgbClr val="FFFF00"/>
                </a:highlight>
                <a:latin typeface="Cambria Math" panose="02040503050406030204" pitchFamily="18" charset="0"/>
                <a:ea typeface="Cambria Math" panose="02040503050406030204" pitchFamily="18" charset="0"/>
              </a:rPr>
              <a:t>Alias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29D28BA5-88C1-43C8-9A6C-B5020849D1A8}"/>
              </a:ext>
            </a:extLst>
          </p:cNvPr>
          <p:cNvCxnSpPr/>
          <p:nvPr/>
        </p:nvCxnSpPr>
        <p:spPr>
          <a:xfrm>
            <a:off x="6320096" y="2693282"/>
            <a:ext cx="0" cy="26883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C38A797E-54DF-4BD7-B2DA-53F804A94F90}"/>
              </a:ext>
            </a:extLst>
          </p:cNvPr>
          <p:cNvSpPr txBox="1"/>
          <p:nvPr/>
        </p:nvSpPr>
        <p:spPr>
          <a:xfrm>
            <a:off x="4356464" y="1792725"/>
            <a:ext cx="138257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highlight>
                  <a:srgbClr val="FFFF00"/>
                </a:highlight>
                <a:latin typeface="Cambria Math" panose="02040503050406030204" pitchFamily="18" charset="0"/>
                <a:ea typeface="Cambria Math" panose="02040503050406030204" pitchFamily="18" charset="0"/>
              </a:rPr>
              <a:t>Library name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17049549-1297-4155-BDB3-4F1A0850CDD4}"/>
              </a:ext>
            </a:extLst>
          </p:cNvPr>
          <p:cNvCxnSpPr/>
          <p:nvPr/>
        </p:nvCxnSpPr>
        <p:spPr>
          <a:xfrm>
            <a:off x="4840833" y="2693282"/>
            <a:ext cx="0" cy="26883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CD2CF00A-A5E1-4ADC-AD30-D2F4925F38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692" y="5256084"/>
            <a:ext cx="8192643" cy="72400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BD5E0AF-4268-4EBE-99D1-40EFEBC41FC3}"/>
              </a:ext>
            </a:extLst>
          </p:cNvPr>
          <p:cNvSpPr txBox="1"/>
          <p:nvPr/>
        </p:nvSpPr>
        <p:spPr>
          <a:xfrm>
            <a:off x="247860" y="4178869"/>
            <a:ext cx="843347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>
                <a:latin typeface="Cambria Math" panose="02040503050406030204" pitchFamily="18" charset="0"/>
                <a:ea typeface="Cambria Math" panose="02040503050406030204" pitchFamily="18" charset="0"/>
              </a:rPr>
              <a:t>Creating an array that contains floating numbers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F1FD211-74C4-49AD-88F5-B17B42183D8F}"/>
              </a:ext>
            </a:extLst>
          </p:cNvPr>
          <p:cNvSpPr txBox="1"/>
          <p:nvPr/>
        </p:nvSpPr>
        <p:spPr>
          <a:xfrm>
            <a:off x="3305722" y="6156899"/>
            <a:ext cx="231775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(Demo on arrays)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300223F-0ADD-40A5-AC6F-9834CFB2657D}"/>
              </a:ext>
            </a:extLst>
          </p:cNvPr>
          <p:cNvSpPr txBox="1"/>
          <p:nvPr/>
        </p:nvSpPr>
        <p:spPr>
          <a:xfrm>
            <a:off x="4290321" y="4775414"/>
            <a:ext cx="163365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highlight>
                  <a:srgbClr val="FFFF00"/>
                </a:highlight>
                <a:latin typeface="Cambria Math" panose="02040503050406030204" pitchFamily="18" charset="0"/>
                <a:ea typeface="Cambria Math" panose="02040503050406030204" pitchFamily="18" charset="0"/>
              </a:rPr>
              <a:t>Type code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256D3BFC-5C98-4EEE-A0B0-9F9BF0949D73}"/>
              </a:ext>
            </a:extLst>
          </p:cNvPr>
          <p:cNvCxnSpPr/>
          <p:nvPr/>
        </p:nvCxnSpPr>
        <p:spPr>
          <a:xfrm>
            <a:off x="5047752" y="5240074"/>
            <a:ext cx="0" cy="26883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78828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9077546-A249-42E7-B0A3-61307074484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3B18A8D-AB88-4BA3-B436-48639E309B0B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30AE034-DD58-4DD8-8A53-D0E4F1186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Lists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9BE1F03-F6DE-47FD-A237-9C65DA5AD3EF}"/>
              </a:ext>
            </a:extLst>
          </p:cNvPr>
          <p:cNvSpPr txBox="1"/>
          <p:nvPr/>
        </p:nvSpPr>
        <p:spPr>
          <a:xfrm>
            <a:off x="99038" y="1070512"/>
            <a:ext cx="871793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>
                <a:highlight>
                  <a:srgbClr val="FFFF00"/>
                </a:highlight>
                <a:latin typeface="Cambria Math" panose="02040503050406030204" pitchFamily="18" charset="0"/>
                <a:ea typeface="Cambria Math" panose="02040503050406030204" pitchFamily="18" charset="0"/>
              </a:rPr>
              <a:t>Lists</a:t>
            </a:r>
            <a:r>
              <a:rPr lang="en-US" sz="2600" dirty="0">
                <a:latin typeface="Cambria Math" panose="02040503050406030204" pitchFamily="18" charset="0"/>
                <a:ea typeface="Cambria Math" panose="02040503050406030204" pitchFamily="18" charset="0"/>
              </a:rPr>
              <a:t>: Can be used to store elements of different data types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72D6C85-6B31-4DA9-BCD1-BCBE459147B3}"/>
              </a:ext>
            </a:extLst>
          </p:cNvPr>
          <p:cNvSpPr txBox="1"/>
          <p:nvPr/>
        </p:nvSpPr>
        <p:spPr>
          <a:xfrm>
            <a:off x="849497" y="3422096"/>
            <a:ext cx="797025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600" dirty="0">
                <a:latin typeface="Cambria Math" panose="02040503050406030204" pitchFamily="18" charset="0"/>
                <a:ea typeface="Cambria Math" panose="02040503050406030204" pitchFamily="18" charset="0"/>
              </a:rPr>
              <a:t>Ordered: Elements in a list can be indexed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EF57891-FB2D-4A2E-9A66-0831CD98DAD8}"/>
              </a:ext>
            </a:extLst>
          </p:cNvPr>
          <p:cNvSpPr txBox="1"/>
          <p:nvPr/>
        </p:nvSpPr>
        <p:spPr>
          <a:xfrm>
            <a:off x="849496" y="4445785"/>
            <a:ext cx="797025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600" dirty="0">
                <a:latin typeface="Cambria Math" panose="02040503050406030204" pitchFamily="18" charset="0"/>
                <a:ea typeface="Cambria Math" panose="02040503050406030204" pitchFamily="18" charset="0"/>
              </a:rPr>
              <a:t>Mutable: Elements in a list can be altered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B6F4A21-8F2D-4958-BCED-73D990BB5A8A}"/>
              </a:ext>
            </a:extLst>
          </p:cNvPr>
          <p:cNvSpPr txBox="1"/>
          <p:nvPr/>
        </p:nvSpPr>
        <p:spPr>
          <a:xfrm>
            <a:off x="99038" y="2666176"/>
            <a:ext cx="797025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>
                <a:latin typeface="Cambria Math" panose="02040503050406030204" pitchFamily="18" charset="0"/>
                <a:ea typeface="Cambria Math" panose="02040503050406030204" pitchFamily="18" charset="0"/>
              </a:rPr>
              <a:t>Properties: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E0ADBBE-AA82-4B95-9E56-20E25B03EAF6}"/>
              </a:ext>
            </a:extLst>
          </p:cNvPr>
          <p:cNvSpPr txBox="1"/>
          <p:nvPr/>
        </p:nvSpPr>
        <p:spPr>
          <a:xfrm>
            <a:off x="99038" y="5579063"/>
            <a:ext cx="871793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Mathematical operations must be applied to each element of the list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6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12058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9077546-A249-42E7-B0A3-61307074484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3B18A8D-AB88-4BA3-B436-48639E309B0B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30AE034-DD58-4DD8-8A53-D0E4F1186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Lists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DF44B8-D030-4669-8049-11C0BFCB8C8E}"/>
              </a:ext>
            </a:extLst>
          </p:cNvPr>
          <p:cNvSpPr txBox="1"/>
          <p:nvPr/>
        </p:nvSpPr>
        <p:spPr>
          <a:xfrm>
            <a:off x="99039" y="1248474"/>
            <a:ext cx="871793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>
                <a:latin typeface="Cambria Math" panose="02040503050406030204" pitchFamily="18" charset="0"/>
                <a:ea typeface="Cambria Math" panose="02040503050406030204" pitchFamily="18" charset="0"/>
              </a:rPr>
              <a:t>Elements of a list are enclosed in square brackets [ ]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CCFF420-79E8-47CD-B59D-5A41CB3AC3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39" y="3005877"/>
            <a:ext cx="8834955" cy="201693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3E17398-77A6-434A-8F04-1536666B7291}"/>
              </a:ext>
            </a:extLst>
          </p:cNvPr>
          <p:cNvSpPr txBox="1"/>
          <p:nvPr/>
        </p:nvSpPr>
        <p:spPr>
          <a:xfrm>
            <a:off x="5687653" y="5194962"/>
            <a:ext cx="253433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highlight>
                  <a:srgbClr val="FFFF00"/>
                </a:highlight>
                <a:latin typeface="Cambria Math" panose="02040503050406030204" pitchFamily="18" charset="0"/>
                <a:ea typeface="Cambria Math" panose="02040503050406030204" pitchFamily="18" charset="0"/>
              </a:rPr>
              <a:t>Nested list: Lists within a list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483EA35-F69F-4BBD-A0C6-5C99F886FF56}"/>
              </a:ext>
            </a:extLst>
          </p:cNvPr>
          <p:cNvCxnSpPr>
            <a:cxnSpLocks/>
          </p:cNvCxnSpPr>
          <p:nvPr/>
        </p:nvCxnSpPr>
        <p:spPr>
          <a:xfrm flipH="1" flipV="1">
            <a:off x="6110129" y="4887724"/>
            <a:ext cx="535741" cy="30723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8FA530B9-FCF2-43C9-84A5-39465C9F9F5D}"/>
              </a:ext>
            </a:extLst>
          </p:cNvPr>
          <p:cNvSpPr txBox="1"/>
          <p:nvPr/>
        </p:nvSpPr>
        <p:spPr>
          <a:xfrm>
            <a:off x="99039" y="2351215"/>
            <a:ext cx="843347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>
                <a:latin typeface="Cambria Math" panose="02040503050406030204" pitchFamily="18" charset="0"/>
                <a:ea typeface="Cambria Math" panose="02040503050406030204" pitchFamily="18" charset="0"/>
              </a:rPr>
              <a:t>Creating lists that contains different data types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F1F2A77-938F-4D89-8C7C-7E5B85BA3E59}"/>
              </a:ext>
            </a:extLst>
          </p:cNvPr>
          <p:cNvSpPr txBox="1"/>
          <p:nvPr/>
        </p:nvSpPr>
        <p:spPr>
          <a:xfrm>
            <a:off x="3289693" y="6195339"/>
            <a:ext cx="205216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(Demo on lists)</a:t>
            </a:r>
          </a:p>
        </p:txBody>
      </p:sp>
    </p:spTree>
    <p:extLst>
      <p:ext uri="{BB962C8B-B14F-4D97-AF65-F5344CB8AC3E}">
        <p14:creationId xmlns:p14="http://schemas.microsoft.com/office/powerpoint/2010/main" val="16317053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9077546-A249-42E7-B0A3-61307074484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3B18A8D-AB88-4BA3-B436-48639E309B0B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30AE034-DD58-4DD8-8A53-D0E4F1186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Tuples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27679A9-52DF-4AED-89A2-FD0A090B2842}"/>
              </a:ext>
            </a:extLst>
          </p:cNvPr>
          <p:cNvSpPr txBox="1"/>
          <p:nvPr/>
        </p:nvSpPr>
        <p:spPr>
          <a:xfrm>
            <a:off x="99038" y="1070512"/>
            <a:ext cx="871793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>
                <a:highlight>
                  <a:srgbClr val="FFFF00"/>
                </a:highlight>
                <a:latin typeface="Cambria Math" panose="02040503050406030204" pitchFamily="18" charset="0"/>
                <a:ea typeface="Cambria Math" panose="02040503050406030204" pitchFamily="18" charset="0"/>
              </a:rPr>
              <a:t>Tuples</a:t>
            </a:r>
            <a:r>
              <a:rPr lang="en-US" sz="2600" dirty="0">
                <a:latin typeface="Cambria Math" panose="02040503050406030204" pitchFamily="18" charset="0"/>
                <a:ea typeface="Cambria Math" panose="02040503050406030204" pitchFamily="18" charset="0"/>
              </a:rPr>
              <a:t>: Can be used to store elements of different data types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C3DA0AF-55DF-4947-9CBB-2AE5BC779CFA}"/>
              </a:ext>
            </a:extLst>
          </p:cNvPr>
          <p:cNvSpPr txBox="1"/>
          <p:nvPr/>
        </p:nvSpPr>
        <p:spPr>
          <a:xfrm>
            <a:off x="849497" y="3422096"/>
            <a:ext cx="797025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600" dirty="0">
                <a:latin typeface="Cambria Math" panose="02040503050406030204" pitchFamily="18" charset="0"/>
                <a:ea typeface="Cambria Math" panose="02040503050406030204" pitchFamily="18" charset="0"/>
              </a:rPr>
              <a:t>Ordered: Elements in a tuple can be indexed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BCA242A-9695-476C-A32E-D3E9FC1BD44D}"/>
              </a:ext>
            </a:extLst>
          </p:cNvPr>
          <p:cNvSpPr txBox="1"/>
          <p:nvPr/>
        </p:nvSpPr>
        <p:spPr>
          <a:xfrm>
            <a:off x="849496" y="4445785"/>
            <a:ext cx="797025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600" dirty="0">
                <a:latin typeface="Cambria Math" panose="02040503050406030204" pitchFamily="18" charset="0"/>
                <a:ea typeface="Cambria Math" panose="02040503050406030204" pitchFamily="18" charset="0"/>
              </a:rPr>
              <a:t>Immutable: Elements in a tuple cannot be altered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77D687E-736D-4A20-A7C4-FA0476166508}"/>
              </a:ext>
            </a:extLst>
          </p:cNvPr>
          <p:cNvSpPr txBox="1"/>
          <p:nvPr/>
        </p:nvSpPr>
        <p:spPr>
          <a:xfrm>
            <a:off x="99038" y="2666176"/>
            <a:ext cx="797025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>
                <a:latin typeface="Cambria Math" panose="02040503050406030204" pitchFamily="18" charset="0"/>
                <a:ea typeface="Cambria Math" panose="02040503050406030204" pitchFamily="18" charset="0"/>
              </a:rPr>
              <a:t>Properties: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A3641B5-7FDC-455A-A035-32F669FFBD22}"/>
              </a:ext>
            </a:extLst>
          </p:cNvPr>
          <p:cNvSpPr txBox="1"/>
          <p:nvPr/>
        </p:nvSpPr>
        <p:spPr>
          <a:xfrm>
            <a:off x="99038" y="5656490"/>
            <a:ext cx="858229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>
                <a:latin typeface="Cambria Math" panose="02040503050406030204" pitchFamily="18" charset="0"/>
                <a:ea typeface="Cambria Math" panose="02040503050406030204" pitchFamily="18" charset="0"/>
              </a:rPr>
              <a:t>Tuples are memory efficient because of their immutable property</a:t>
            </a:r>
          </a:p>
        </p:txBody>
      </p:sp>
    </p:spTree>
    <p:extLst>
      <p:ext uri="{BB962C8B-B14F-4D97-AF65-F5344CB8AC3E}">
        <p14:creationId xmlns:p14="http://schemas.microsoft.com/office/powerpoint/2010/main" val="33767627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9077546-A249-42E7-B0A3-61307074484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3B18A8D-AB88-4BA3-B436-48639E309B0B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30AE034-DD58-4DD8-8A53-D0E4F1186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Tuples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8AAEAC-C070-43AA-B71C-8E2AD08F91D4}"/>
              </a:ext>
            </a:extLst>
          </p:cNvPr>
          <p:cNvSpPr txBox="1"/>
          <p:nvPr/>
        </p:nvSpPr>
        <p:spPr>
          <a:xfrm>
            <a:off x="99039" y="1248474"/>
            <a:ext cx="871793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>
                <a:latin typeface="Cambria Math" panose="02040503050406030204" pitchFamily="18" charset="0"/>
                <a:ea typeface="Cambria Math" panose="02040503050406030204" pitchFamily="18" charset="0"/>
              </a:rPr>
              <a:t>Elements of a tuple are enclosed in round brackets ( 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176ACE-2E9D-47C8-AC0F-7521BFA75B4B}"/>
              </a:ext>
            </a:extLst>
          </p:cNvPr>
          <p:cNvSpPr txBox="1"/>
          <p:nvPr/>
        </p:nvSpPr>
        <p:spPr>
          <a:xfrm>
            <a:off x="99039" y="2351215"/>
            <a:ext cx="843347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>
                <a:latin typeface="Cambria Math" panose="02040503050406030204" pitchFamily="18" charset="0"/>
                <a:ea typeface="Cambria Math" panose="02040503050406030204" pitchFamily="18" charset="0"/>
              </a:rPr>
              <a:t>Creating tuples that contains different data types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4615A55-1A4B-4CC8-83A6-98462476C1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995" y="3099045"/>
            <a:ext cx="8608979" cy="183059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94E5015-9629-4077-BA69-4B98EEFF4AA1}"/>
              </a:ext>
            </a:extLst>
          </p:cNvPr>
          <p:cNvSpPr txBox="1"/>
          <p:nvPr/>
        </p:nvSpPr>
        <p:spPr>
          <a:xfrm>
            <a:off x="5756409" y="5083259"/>
            <a:ext cx="318763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highlight>
                  <a:srgbClr val="FFFF00"/>
                </a:highlight>
                <a:latin typeface="Cambria Math" panose="02040503050406030204" pitchFamily="18" charset="0"/>
                <a:ea typeface="Cambria Math" panose="02040503050406030204" pitchFamily="18" charset="0"/>
              </a:rPr>
              <a:t>Nested tuple: Tuples within a tuple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ADCA5F3-4B5D-421E-AC97-850EA45E39E1}"/>
              </a:ext>
            </a:extLst>
          </p:cNvPr>
          <p:cNvCxnSpPr>
            <a:cxnSpLocks/>
          </p:cNvCxnSpPr>
          <p:nvPr/>
        </p:nvCxnSpPr>
        <p:spPr>
          <a:xfrm flipH="1" flipV="1">
            <a:off x="6178885" y="4776021"/>
            <a:ext cx="537670" cy="30723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CEA21E1B-C5B6-4E75-A74E-1405587F1FAD}"/>
              </a:ext>
            </a:extLst>
          </p:cNvPr>
          <p:cNvSpPr txBox="1"/>
          <p:nvPr/>
        </p:nvSpPr>
        <p:spPr>
          <a:xfrm>
            <a:off x="3306889" y="6182477"/>
            <a:ext cx="230223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(Demo on tuples)</a:t>
            </a:r>
          </a:p>
        </p:txBody>
      </p:sp>
    </p:spTree>
    <p:extLst>
      <p:ext uri="{BB962C8B-B14F-4D97-AF65-F5344CB8AC3E}">
        <p14:creationId xmlns:p14="http://schemas.microsoft.com/office/powerpoint/2010/main" val="16208821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9077546-A249-42E7-B0A3-61307074484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3B18A8D-AB88-4BA3-B436-48639E309B0B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30AE034-DD58-4DD8-8A53-D0E4F1186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Sets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CB857A5-C23F-4B4E-AB5E-13A03C809830}"/>
              </a:ext>
            </a:extLst>
          </p:cNvPr>
          <p:cNvSpPr txBox="1"/>
          <p:nvPr/>
        </p:nvSpPr>
        <p:spPr>
          <a:xfrm>
            <a:off x="99038" y="1070512"/>
            <a:ext cx="871793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>
                <a:highlight>
                  <a:srgbClr val="FFFF00"/>
                </a:highlight>
                <a:latin typeface="Cambria Math" panose="02040503050406030204" pitchFamily="18" charset="0"/>
                <a:ea typeface="Cambria Math" panose="02040503050406030204" pitchFamily="18" charset="0"/>
              </a:rPr>
              <a:t>Sets</a:t>
            </a:r>
            <a:r>
              <a:rPr lang="en-US" sz="2600" dirty="0">
                <a:latin typeface="Cambria Math" panose="02040503050406030204" pitchFamily="18" charset="0"/>
                <a:ea typeface="Cambria Math" panose="02040503050406030204" pitchFamily="18" charset="0"/>
              </a:rPr>
              <a:t>: Can be used to store elements of different data types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0AF72A-ECA1-43A6-AB96-3665EE6E0A6D}"/>
              </a:ext>
            </a:extLst>
          </p:cNvPr>
          <p:cNvSpPr txBox="1"/>
          <p:nvPr/>
        </p:nvSpPr>
        <p:spPr>
          <a:xfrm>
            <a:off x="849497" y="3422096"/>
            <a:ext cx="797025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600" dirty="0">
                <a:latin typeface="Cambria Math" panose="02040503050406030204" pitchFamily="18" charset="0"/>
                <a:ea typeface="Cambria Math" panose="02040503050406030204" pitchFamily="18" charset="0"/>
              </a:rPr>
              <a:t>Unordered: Elements in a set cannot be indexed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10460BB-11FC-470C-93E0-AA46912E4676}"/>
              </a:ext>
            </a:extLst>
          </p:cNvPr>
          <p:cNvSpPr txBox="1"/>
          <p:nvPr/>
        </p:nvSpPr>
        <p:spPr>
          <a:xfrm>
            <a:off x="849496" y="4445785"/>
            <a:ext cx="797025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600" dirty="0">
                <a:latin typeface="Cambria Math" panose="02040503050406030204" pitchFamily="18" charset="0"/>
                <a:ea typeface="Cambria Math" panose="02040503050406030204" pitchFamily="18" charset="0"/>
              </a:rPr>
              <a:t>Mutable: Elements in a set can be altered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2C464AF-0964-471C-BFE3-2C78B517FF4A}"/>
              </a:ext>
            </a:extLst>
          </p:cNvPr>
          <p:cNvSpPr txBox="1"/>
          <p:nvPr/>
        </p:nvSpPr>
        <p:spPr>
          <a:xfrm>
            <a:off x="99038" y="2666176"/>
            <a:ext cx="797025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>
                <a:latin typeface="Cambria Math" panose="02040503050406030204" pitchFamily="18" charset="0"/>
                <a:ea typeface="Cambria Math" panose="02040503050406030204" pitchFamily="18" charset="0"/>
              </a:rPr>
              <a:t>Properties: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AB21AF9-B97E-4EF5-B768-EBC06AD3F023}"/>
              </a:ext>
            </a:extLst>
          </p:cNvPr>
          <p:cNvSpPr txBox="1"/>
          <p:nvPr/>
        </p:nvSpPr>
        <p:spPr>
          <a:xfrm>
            <a:off x="846714" y="5469474"/>
            <a:ext cx="797025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600" dirty="0">
                <a:latin typeface="Cambria Math" panose="02040503050406030204" pitchFamily="18" charset="0"/>
                <a:ea typeface="Cambria Math" panose="02040503050406030204" pitchFamily="18" charset="0"/>
              </a:rPr>
              <a:t>Non-repetition: Elements in a set are unique</a:t>
            </a:r>
          </a:p>
        </p:txBody>
      </p:sp>
    </p:spTree>
    <p:extLst>
      <p:ext uri="{BB962C8B-B14F-4D97-AF65-F5344CB8AC3E}">
        <p14:creationId xmlns:p14="http://schemas.microsoft.com/office/powerpoint/2010/main" val="10137566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9077546-A249-42E7-B0A3-61307074484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3B18A8D-AB88-4BA3-B436-48639E309B0B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30AE034-DD58-4DD8-8A53-D0E4F1186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Sets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B40891-DA7A-4A32-8A4B-8F8E359F7FC5}"/>
              </a:ext>
            </a:extLst>
          </p:cNvPr>
          <p:cNvSpPr txBox="1"/>
          <p:nvPr/>
        </p:nvSpPr>
        <p:spPr>
          <a:xfrm>
            <a:off x="99039" y="1248474"/>
            <a:ext cx="871793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>
                <a:latin typeface="Cambria Math" panose="02040503050406030204" pitchFamily="18" charset="0"/>
                <a:ea typeface="Cambria Math" panose="02040503050406030204" pitchFamily="18" charset="0"/>
              </a:rPr>
              <a:t>Elements of a set are enclosed in curly brackets { }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B9EDEF-E8C5-43B7-9D11-6C961C2F3846}"/>
              </a:ext>
            </a:extLst>
          </p:cNvPr>
          <p:cNvSpPr txBox="1"/>
          <p:nvPr/>
        </p:nvSpPr>
        <p:spPr>
          <a:xfrm>
            <a:off x="99039" y="2529760"/>
            <a:ext cx="843347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>
                <a:latin typeface="Cambria Math" panose="02040503050406030204" pitchFamily="18" charset="0"/>
                <a:ea typeface="Cambria Math" panose="02040503050406030204" pitchFamily="18" charset="0"/>
              </a:rPr>
              <a:t>Creating sets that contains different data types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4371FF0-2369-407B-BA6D-03D4AB028C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194" y="3223495"/>
            <a:ext cx="7624883" cy="1482616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F3301603-0006-4973-AB7F-1F551A47153B}"/>
              </a:ext>
            </a:extLst>
          </p:cNvPr>
          <p:cNvSpPr txBox="1"/>
          <p:nvPr/>
        </p:nvSpPr>
        <p:spPr>
          <a:xfrm>
            <a:off x="109401" y="5494954"/>
            <a:ext cx="843347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>
                <a:latin typeface="Cambria Math" panose="02040503050406030204" pitchFamily="18" charset="0"/>
                <a:ea typeface="Cambria Math" panose="02040503050406030204" pitchFamily="18" charset="0"/>
              </a:rPr>
              <a:t>Sets cannot be nested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4AAD44E-AFF4-4565-B3BC-3EF484BDD186}"/>
              </a:ext>
            </a:extLst>
          </p:cNvPr>
          <p:cNvSpPr txBox="1"/>
          <p:nvPr/>
        </p:nvSpPr>
        <p:spPr>
          <a:xfrm>
            <a:off x="3390369" y="6195339"/>
            <a:ext cx="203453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(Demo on sets)</a:t>
            </a:r>
          </a:p>
        </p:txBody>
      </p:sp>
    </p:spTree>
    <p:extLst>
      <p:ext uri="{BB962C8B-B14F-4D97-AF65-F5344CB8AC3E}">
        <p14:creationId xmlns:p14="http://schemas.microsoft.com/office/powerpoint/2010/main" val="18419721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9077546-A249-42E7-B0A3-61307074484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3B18A8D-AB88-4BA3-B436-48639E309B0B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30AE034-DD58-4DD8-8A53-D0E4F1186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Dictionaries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49F414B-DE06-4A6E-88DC-4BD9F0BCE8A7}"/>
              </a:ext>
            </a:extLst>
          </p:cNvPr>
          <p:cNvSpPr txBox="1"/>
          <p:nvPr/>
        </p:nvSpPr>
        <p:spPr>
          <a:xfrm>
            <a:off x="0" y="2401223"/>
            <a:ext cx="702429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>
                <a:latin typeface="Cambria Math" panose="02040503050406030204" pitchFamily="18" charset="0"/>
                <a:ea typeface="Cambria Math" panose="02040503050406030204" pitchFamily="18" charset="0"/>
              </a:rPr>
              <a:t>Each element in a dictionary have unique key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542D906-4772-47A5-A5DC-14DB082CB988}"/>
              </a:ext>
            </a:extLst>
          </p:cNvPr>
          <p:cNvSpPr txBox="1"/>
          <p:nvPr/>
        </p:nvSpPr>
        <p:spPr>
          <a:xfrm>
            <a:off x="0" y="1033470"/>
            <a:ext cx="871793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>
                <a:highlight>
                  <a:srgbClr val="FFFF00"/>
                </a:highlight>
                <a:latin typeface="Cambria Math" panose="02040503050406030204" pitchFamily="18" charset="0"/>
                <a:ea typeface="Cambria Math" panose="02040503050406030204" pitchFamily="18" charset="0"/>
              </a:rPr>
              <a:t>Dictionaries</a:t>
            </a:r>
            <a:r>
              <a:rPr lang="en-US" sz="2600" dirty="0">
                <a:latin typeface="Cambria Math" panose="02040503050406030204" pitchFamily="18" charset="0"/>
                <a:ea typeface="Cambria Math" panose="02040503050406030204" pitchFamily="18" charset="0"/>
              </a:rPr>
              <a:t>: Can be used to store elements of different data types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4233843-5D88-4BF0-B58B-304A4183EA95}"/>
              </a:ext>
            </a:extLst>
          </p:cNvPr>
          <p:cNvSpPr txBox="1"/>
          <p:nvPr/>
        </p:nvSpPr>
        <p:spPr>
          <a:xfrm>
            <a:off x="428083" y="3976362"/>
            <a:ext cx="838889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600" dirty="0">
                <a:latin typeface="Cambria Math" panose="02040503050406030204" pitchFamily="18" charset="0"/>
                <a:ea typeface="Cambria Math" panose="02040503050406030204" pitchFamily="18" charset="0"/>
              </a:rPr>
              <a:t>Unordered: Elements in a dictionary cannot be indexed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BB53AC3-F672-4B9F-8074-F3ADB1E29969}"/>
              </a:ext>
            </a:extLst>
          </p:cNvPr>
          <p:cNvSpPr txBox="1"/>
          <p:nvPr/>
        </p:nvSpPr>
        <p:spPr>
          <a:xfrm>
            <a:off x="428083" y="4827555"/>
            <a:ext cx="879092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600" dirty="0">
                <a:latin typeface="Cambria Math" panose="02040503050406030204" pitchFamily="18" charset="0"/>
                <a:ea typeface="Cambria Math" panose="02040503050406030204" pitchFamily="18" charset="0"/>
              </a:rPr>
              <a:t>Mutable elements: Elements in a dictionary can be altered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91558B3-9A32-47D8-A877-386648A4F8F8}"/>
              </a:ext>
            </a:extLst>
          </p:cNvPr>
          <p:cNvSpPr txBox="1"/>
          <p:nvPr/>
        </p:nvSpPr>
        <p:spPr>
          <a:xfrm>
            <a:off x="0" y="3371391"/>
            <a:ext cx="797025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>
                <a:latin typeface="Cambria Math" panose="02040503050406030204" pitchFamily="18" charset="0"/>
                <a:ea typeface="Cambria Math" panose="02040503050406030204" pitchFamily="18" charset="0"/>
              </a:rPr>
              <a:t>Properties: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CA561E1-7C7F-4F77-BCF9-9E7DD11BCC1C}"/>
              </a:ext>
            </a:extLst>
          </p:cNvPr>
          <p:cNvSpPr txBox="1"/>
          <p:nvPr/>
        </p:nvSpPr>
        <p:spPr>
          <a:xfrm>
            <a:off x="428083" y="5678748"/>
            <a:ext cx="838889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600" dirty="0">
                <a:latin typeface="Cambria Math" panose="02040503050406030204" pitchFamily="18" charset="0"/>
                <a:ea typeface="Cambria Math" panose="02040503050406030204" pitchFamily="18" charset="0"/>
              </a:rPr>
              <a:t>Immutable keys: Keys in a dictionary cannot be altered</a:t>
            </a:r>
          </a:p>
        </p:txBody>
      </p:sp>
    </p:spTree>
    <p:extLst>
      <p:ext uri="{BB962C8B-B14F-4D97-AF65-F5344CB8AC3E}">
        <p14:creationId xmlns:p14="http://schemas.microsoft.com/office/powerpoint/2010/main" val="8745625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9077546-A249-42E7-B0A3-61307074484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3B18A8D-AB88-4BA3-B436-48639E309B0B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30AE034-DD58-4DD8-8A53-D0E4F1186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Dictionaries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AC39FC-DB22-4851-AACD-200205AC11A9}"/>
              </a:ext>
            </a:extLst>
          </p:cNvPr>
          <p:cNvSpPr txBox="1"/>
          <p:nvPr/>
        </p:nvSpPr>
        <p:spPr>
          <a:xfrm>
            <a:off x="99039" y="1248474"/>
            <a:ext cx="871793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>
                <a:latin typeface="Cambria Math" panose="02040503050406030204" pitchFamily="18" charset="0"/>
                <a:ea typeface="Cambria Math" panose="02040503050406030204" pitchFamily="18" charset="0"/>
              </a:rPr>
              <a:t>Key-Element pairs of a dictionary are enclosed in curly brackets { }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D7E6668-EA01-42FC-9D6D-294311088C16}"/>
              </a:ext>
            </a:extLst>
          </p:cNvPr>
          <p:cNvSpPr txBox="1"/>
          <p:nvPr/>
        </p:nvSpPr>
        <p:spPr>
          <a:xfrm>
            <a:off x="99039" y="2737710"/>
            <a:ext cx="843347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>
                <a:latin typeface="Cambria Math" panose="02040503050406030204" pitchFamily="18" charset="0"/>
                <a:ea typeface="Cambria Math" panose="02040503050406030204" pitchFamily="18" charset="0"/>
              </a:rPr>
              <a:t>Creating dictionaries that contains different data types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9A8FE3C-0A0E-43E9-98F2-2CC747B173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231" y="3361228"/>
            <a:ext cx="7973538" cy="178142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6993B0A-B55A-46DE-9F7A-3A7C71F73C2E}"/>
              </a:ext>
            </a:extLst>
          </p:cNvPr>
          <p:cNvSpPr txBox="1"/>
          <p:nvPr/>
        </p:nvSpPr>
        <p:spPr>
          <a:xfrm>
            <a:off x="3476576" y="5338955"/>
            <a:ext cx="441838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highlight>
                  <a:srgbClr val="FFFF00"/>
                </a:highlight>
                <a:latin typeface="Cambria Math" panose="02040503050406030204" pitchFamily="18" charset="0"/>
                <a:ea typeface="Cambria Math" panose="02040503050406030204" pitchFamily="18" charset="0"/>
              </a:rPr>
              <a:t>Nested dictionary: Dictionary within a dictionary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4E6D421-05C1-4E36-9763-473C1AC8BB9B}"/>
              </a:ext>
            </a:extLst>
          </p:cNvPr>
          <p:cNvCxnSpPr>
            <a:cxnSpLocks/>
          </p:cNvCxnSpPr>
          <p:nvPr/>
        </p:nvCxnSpPr>
        <p:spPr>
          <a:xfrm flipH="1" flipV="1">
            <a:off x="5148096" y="5035622"/>
            <a:ext cx="537670" cy="30723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FF41637B-F57B-412F-9102-FA357D4BE864}"/>
              </a:ext>
            </a:extLst>
          </p:cNvPr>
          <p:cNvSpPr txBox="1"/>
          <p:nvPr/>
        </p:nvSpPr>
        <p:spPr>
          <a:xfrm>
            <a:off x="3076237" y="6195339"/>
            <a:ext cx="299152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(Demo on dictionaries)</a:t>
            </a:r>
          </a:p>
        </p:txBody>
      </p:sp>
    </p:spTree>
    <p:extLst>
      <p:ext uri="{BB962C8B-B14F-4D97-AF65-F5344CB8AC3E}">
        <p14:creationId xmlns:p14="http://schemas.microsoft.com/office/powerpoint/2010/main" val="11099220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A1CABC4-37C7-4328-BDAA-8381040AF1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3095" y="1316725"/>
            <a:ext cx="8026647" cy="222749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9077546-A249-42E7-B0A3-61307074484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3B18A8D-AB88-4BA3-B436-48639E309B0B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CA450CF-ECAB-4FCA-9457-57915558A319}"/>
              </a:ext>
            </a:extLst>
          </p:cNvPr>
          <p:cNvSpPr txBox="1"/>
          <p:nvPr/>
        </p:nvSpPr>
        <p:spPr>
          <a:xfrm>
            <a:off x="1241216" y="3221049"/>
            <a:ext cx="66615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Conditional Statements in Python</a:t>
            </a:r>
          </a:p>
        </p:txBody>
      </p:sp>
    </p:spTree>
    <p:extLst>
      <p:ext uri="{BB962C8B-B14F-4D97-AF65-F5344CB8AC3E}">
        <p14:creationId xmlns:p14="http://schemas.microsoft.com/office/powerpoint/2010/main" val="12329492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A1CABC4-37C7-4328-BDAA-8381040AF1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3095" y="1316725"/>
            <a:ext cx="8026647" cy="222749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9077546-A249-42E7-B0A3-61307074484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3B18A8D-AB88-4BA3-B436-48639E309B0B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30AE034-DD58-4DD8-8A53-D0E4F1186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Topic Outline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CA450CF-ECAB-4FCA-9457-57915558A319}"/>
              </a:ext>
            </a:extLst>
          </p:cNvPr>
          <p:cNvSpPr txBox="1"/>
          <p:nvPr/>
        </p:nvSpPr>
        <p:spPr>
          <a:xfrm>
            <a:off x="424877" y="1465593"/>
            <a:ext cx="44129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Data Structures in Python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3A7EAA9-A3E0-4C7D-B6AD-4B2CF8783F34}"/>
              </a:ext>
            </a:extLst>
          </p:cNvPr>
          <p:cNvSpPr txBox="1"/>
          <p:nvPr/>
        </p:nvSpPr>
        <p:spPr>
          <a:xfrm>
            <a:off x="424258" y="2763572"/>
            <a:ext cx="55980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Conditional Statements in Python</a:t>
            </a:r>
          </a:p>
        </p:txBody>
      </p:sp>
    </p:spTree>
    <p:extLst>
      <p:ext uri="{BB962C8B-B14F-4D97-AF65-F5344CB8AC3E}">
        <p14:creationId xmlns:p14="http://schemas.microsoft.com/office/powerpoint/2010/main" val="23666447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9077546-A249-42E7-B0A3-61307074484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3B18A8D-AB88-4BA3-B436-48639E309B0B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30AE034-DD58-4DD8-8A53-D0E4F1186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Conditional Statements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1C914D5-C784-4883-A907-F1120AD1215E}"/>
              </a:ext>
            </a:extLst>
          </p:cNvPr>
          <p:cNvSpPr txBox="1"/>
          <p:nvPr/>
        </p:nvSpPr>
        <p:spPr>
          <a:xfrm>
            <a:off x="99039" y="1248474"/>
            <a:ext cx="871793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>
                <a:latin typeface="Cambria Math" panose="02040503050406030204" pitchFamily="18" charset="0"/>
                <a:ea typeface="Cambria Math" panose="02040503050406030204" pitchFamily="18" charset="0"/>
              </a:rPr>
              <a:t>Decision making via conditional statements is an important step in algorithm design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EDD903E-E519-47BF-BE02-74A53531223D}"/>
              </a:ext>
            </a:extLst>
          </p:cNvPr>
          <p:cNvSpPr txBox="1"/>
          <p:nvPr/>
        </p:nvSpPr>
        <p:spPr>
          <a:xfrm>
            <a:off x="94451" y="2843095"/>
            <a:ext cx="871793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>
                <a:latin typeface="Cambria Math" panose="02040503050406030204" pitchFamily="18" charset="0"/>
                <a:ea typeface="Cambria Math" panose="02040503050406030204" pitchFamily="18" charset="0"/>
              </a:rPr>
              <a:t>Controls the flow of execution of a program</a:t>
            </a:r>
          </a:p>
        </p:txBody>
      </p:sp>
    </p:spTree>
    <p:extLst>
      <p:ext uri="{BB962C8B-B14F-4D97-AF65-F5344CB8AC3E}">
        <p14:creationId xmlns:p14="http://schemas.microsoft.com/office/powerpoint/2010/main" val="30079060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9077546-A249-42E7-B0A3-61307074484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3B18A8D-AB88-4BA3-B436-48639E309B0B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30AE034-DD58-4DD8-8A53-D0E4F1186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Conditional Statements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1C914D5-C784-4883-A907-F1120AD1215E}"/>
              </a:ext>
            </a:extLst>
          </p:cNvPr>
          <p:cNvSpPr txBox="1"/>
          <p:nvPr/>
        </p:nvSpPr>
        <p:spPr>
          <a:xfrm>
            <a:off x="99039" y="1248474"/>
            <a:ext cx="871793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>
                <a:latin typeface="Cambria Math" panose="02040503050406030204" pitchFamily="18" charset="0"/>
                <a:ea typeface="Cambria Math" panose="02040503050406030204" pitchFamily="18" charset="0"/>
              </a:rPr>
              <a:t>Conditional statements in Python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A32FCB6-7172-4D72-B9B3-08F0E90736FC}"/>
              </a:ext>
            </a:extLst>
          </p:cNvPr>
          <p:cNvSpPr txBox="1"/>
          <p:nvPr/>
        </p:nvSpPr>
        <p:spPr>
          <a:xfrm>
            <a:off x="923926" y="1988717"/>
            <a:ext cx="771900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600" dirty="0">
                <a:latin typeface="Cambria Math" panose="02040503050406030204" pitchFamily="18" charset="0"/>
                <a:ea typeface="Cambria Math" panose="02040503050406030204" pitchFamily="18" charset="0"/>
              </a:rPr>
              <a:t>if statement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AA5D4F9-01BB-4A93-94B4-C9C460A8CD68}"/>
              </a:ext>
            </a:extLst>
          </p:cNvPr>
          <p:cNvSpPr txBox="1"/>
          <p:nvPr/>
        </p:nvSpPr>
        <p:spPr>
          <a:xfrm>
            <a:off x="919957" y="2998573"/>
            <a:ext cx="771900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600" dirty="0">
                <a:latin typeface="Cambria Math" panose="02040503050406030204" pitchFamily="18" charset="0"/>
                <a:ea typeface="Cambria Math" panose="02040503050406030204" pitchFamily="18" charset="0"/>
              </a:rPr>
              <a:t>if....else statements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1EDCBD6-E105-4FEF-A3BA-A827A1E2A576}"/>
              </a:ext>
            </a:extLst>
          </p:cNvPr>
          <p:cNvSpPr txBox="1"/>
          <p:nvPr/>
        </p:nvSpPr>
        <p:spPr>
          <a:xfrm>
            <a:off x="925989" y="4008429"/>
            <a:ext cx="771900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600" dirty="0">
                <a:latin typeface="Cambria Math" panose="02040503050406030204" pitchFamily="18" charset="0"/>
                <a:ea typeface="Cambria Math" panose="02040503050406030204" pitchFamily="18" charset="0"/>
              </a:rPr>
              <a:t>if....elif....else statements</a:t>
            </a:r>
          </a:p>
        </p:txBody>
      </p:sp>
    </p:spTree>
    <p:extLst>
      <p:ext uri="{BB962C8B-B14F-4D97-AF65-F5344CB8AC3E}">
        <p14:creationId xmlns:p14="http://schemas.microsoft.com/office/powerpoint/2010/main" val="14283427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9077546-A249-42E7-B0A3-61307074484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3B18A8D-AB88-4BA3-B436-48639E309B0B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30AE034-DD58-4DD8-8A53-D0E4F1186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if Statement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ADD9352-A9FF-4B3E-96AF-48A1AFC969C6}"/>
              </a:ext>
            </a:extLst>
          </p:cNvPr>
          <p:cNvGrpSpPr/>
          <p:nvPr/>
        </p:nvGrpSpPr>
        <p:grpSpPr>
          <a:xfrm>
            <a:off x="2920585" y="2194314"/>
            <a:ext cx="3817091" cy="3665019"/>
            <a:chOff x="1866639" y="2324261"/>
            <a:chExt cx="3817091" cy="3665019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74F2FB58-71D5-4277-9B6D-020F355817B3}"/>
                </a:ext>
              </a:extLst>
            </p:cNvPr>
            <p:cNvGrpSpPr/>
            <p:nvPr/>
          </p:nvGrpSpPr>
          <p:grpSpPr>
            <a:xfrm>
              <a:off x="1866639" y="2324261"/>
              <a:ext cx="3817091" cy="3665019"/>
              <a:chOff x="1866639" y="2324261"/>
              <a:chExt cx="3817091" cy="3665019"/>
            </a:xfrm>
          </p:grpSpPr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1D730372-3B65-4BAE-B787-AB3C0409CA73}"/>
                  </a:ext>
                </a:extLst>
              </p:cNvPr>
              <p:cNvGrpSpPr/>
              <p:nvPr/>
            </p:nvGrpSpPr>
            <p:grpSpPr>
              <a:xfrm>
                <a:off x="1866639" y="2324261"/>
                <a:ext cx="3817091" cy="3665019"/>
                <a:chOff x="2293359" y="2255691"/>
                <a:chExt cx="3817091" cy="3665019"/>
              </a:xfrm>
            </p:grpSpPr>
            <p:grpSp>
              <p:nvGrpSpPr>
                <p:cNvPr id="20" name="Group 19">
                  <a:extLst>
                    <a:ext uri="{FF2B5EF4-FFF2-40B4-BE49-F238E27FC236}">
                      <a16:creationId xmlns:a16="http://schemas.microsoft.com/office/drawing/2014/main" id="{B2C99BB2-CDCD-4FCD-B534-DB6FE194953F}"/>
                    </a:ext>
                  </a:extLst>
                </p:cNvPr>
                <p:cNvGrpSpPr/>
                <p:nvPr/>
              </p:nvGrpSpPr>
              <p:grpSpPr>
                <a:xfrm>
                  <a:off x="2834699" y="5363361"/>
                  <a:ext cx="822662" cy="557349"/>
                  <a:chOff x="3478854" y="2550169"/>
                  <a:chExt cx="822662" cy="557349"/>
                </a:xfrm>
              </p:grpSpPr>
              <p:sp>
                <p:nvSpPr>
                  <p:cNvPr id="36" name="Rectangle: Rounded Corners 35">
                    <a:extLst>
                      <a:ext uri="{FF2B5EF4-FFF2-40B4-BE49-F238E27FC236}">
                        <a16:creationId xmlns:a16="http://schemas.microsoft.com/office/drawing/2014/main" id="{2553A9CB-C08A-4E61-965A-CDD3A4809BEB}"/>
                      </a:ext>
                    </a:extLst>
                  </p:cNvPr>
                  <p:cNvSpPr/>
                  <p:nvPr/>
                </p:nvSpPr>
                <p:spPr>
                  <a:xfrm>
                    <a:off x="3478854" y="2550169"/>
                    <a:ext cx="822662" cy="557349"/>
                  </a:xfrm>
                  <a:prstGeom prst="roundRect">
                    <a:avLst/>
                  </a:prstGeom>
                  <a:no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" name="TextBox 36">
                    <a:extLst>
                      <a:ext uri="{FF2B5EF4-FFF2-40B4-BE49-F238E27FC236}">
                        <a16:creationId xmlns:a16="http://schemas.microsoft.com/office/drawing/2014/main" id="{91FFC3A9-8FE4-46D3-BF60-914CC5E9CD43}"/>
                      </a:ext>
                    </a:extLst>
                  </p:cNvPr>
                  <p:cNvSpPr txBox="1"/>
                  <p:nvPr/>
                </p:nvSpPr>
                <p:spPr>
                  <a:xfrm>
                    <a:off x="3509055" y="2581976"/>
                    <a:ext cx="762260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2400" b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a:t>Stop</a:t>
                    </a:r>
                  </a:p>
                </p:txBody>
              </p:sp>
            </p:grpSp>
            <p:grpSp>
              <p:nvGrpSpPr>
                <p:cNvPr id="21" name="Group 20">
                  <a:extLst>
                    <a:ext uri="{FF2B5EF4-FFF2-40B4-BE49-F238E27FC236}">
                      <a16:creationId xmlns:a16="http://schemas.microsoft.com/office/drawing/2014/main" id="{8137D35C-73D0-46C3-B2F7-F23BA5687F46}"/>
                    </a:ext>
                  </a:extLst>
                </p:cNvPr>
                <p:cNvGrpSpPr/>
                <p:nvPr/>
              </p:nvGrpSpPr>
              <p:grpSpPr>
                <a:xfrm>
                  <a:off x="2839273" y="2255691"/>
                  <a:ext cx="822662" cy="557349"/>
                  <a:chOff x="3483428" y="2515289"/>
                  <a:chExt cx="822662" cy="557349"/>
                </a:xfrm>
              </p:grpSpPr>
              <p:sp>
                <p:nvSpPr>
                  <p:cNvPr id="34" name="Rectangle: Rounded Corners 33">
                    <a:extLst>
                      <a:ext uri="{FF2B5EF4-FFF2-40B4-BE49-F238E27FC236}">
                        <a16:creationId xmlns:a16="http://schemas.microsoft.com/office/drawing/2014/main" id="{8FD6BB82-66E9-4CE1-9B55-FE91CFA414C0}"/>
                      </a:ext>
                    </a:extLst>
                  </p:cNvPr>
                  <p:cNvSpPr/>
                  <p:nvPr/>
                </p:nvSpPr>
                <p:spPr>
                  <a:xfrm>
                    <a:off x="3483428" y="2515289"/>
                    <a:ext cx="822662" cy="557349"/>
                  </a:xfrm>
                  <a:prstGeom prst="roundRect">
                    <a:avLst/>
                  </a:prstGeom>
                  <a:no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" name="TextBox 34">
                    <a:extLst>
                      <a:ext uri="{FF2B5EF4-FFF2-40B4-BE49-F238E27FC236}">
                        <a16:creationId xmlns:a16="http://schemas.microsoft.com/office/drawing/2014/main" id="{D39AC1ED-195C-41E3-B5F9-48552E0FF07B}"/>
                      </a:ext>
                    </a:extLst>
                  </p:cNvPr>
                  <p:cNvSpPr txBox="1"/>
                  <p:nvPr/>
                </p:nvSpPr>
                <p:spPr>
                  <a:xfrm>
                    <a:off x="3483429" y="2563132"/>
                    <a:ext cx="822661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400" b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a:t>Start</a:t>
                    </a:r>
                  </a:p>
                </p:txBody>
              </p:sp>
            </p:grpSp>
            <p:grpSp>
              <p:nvGrpSpPr>
                <p:cNvPr id="22" name="Group 21">
                  <a:extLst>
                    <a:ext uri="{FF2B5EF4-FFF2-40B4-BE49-F238E27FC236}">
                      <a16:creationId xmlns:a16="http://schemas.microsoft.com/office/drawing/2014/main" id="{D75C73FF-7FE5-4CA1-B340-3ED12EAC9713}"/>
                    </a:ext>
                  </a:extLst>
                </p:cNvPr>
                <p:cNvGrpSpPr/>
                <p:nvPr/>
              </p:nvGrpSpPr>
              <p:grpSpPr>
                <a:xfrm>
                  <a:off x="2333010" y="3398669"/>
                  <a:ext cx="1826041" cy="1345474"/>
                  <a:chOff x="2510392" y="3574815"/>
                  <a:chExt cx="1826041" cy="1345474"/>
                </a:xfrm>
              </p:grpSpPr>
              <p:sp>
                <p:nvSpPr>
                  <p:cNvPr id="32" name="Diamond 31">
                    <a:extLst>
                      <a:ext uri="{FF2B5EF4-FFF2-40B4-BE49-F238E27FC236}">
                        <a16:creationId xmlns:a16="http://schemas.microsoft.com/office/drawing/2014/main" id="{EC4B5FCE-9373-4D51-84D1-625B177D1C4C}"/>
                      </a:ext>
                    </a:extLst>
                  </p:cNvPr>
                  <p:cNvSpPr/>
                  <p:nvPr/>
                </p:nvSpPr>
                <p:spPr>
                  <a:xfrm>
                    <a:off x="2510392" y="3574815"/>
                    <a:ext cx="1826041" cy="1345474"/>
                  </a:xfrm>
                  <a:prstGeom prst="diamond">
                    <a:avLst/>
                  </a:prstGeom>
                  <a:solidFill>
                    <a:schemeClr val="bg1"/>
                  </a:solidFill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3" name="TextBox 32">
                    <a:extLst>
                      <a:ext uri="{FF2B5EF4-FFF2-40B4-BE49-F238E27FC236}">
                        <a16:creationId xmlns:a16="http://schemas.microsoft.com/office/drawing/2014/main" id="{757CD965-D2E2-4702-9924-174834664570}"/>
                      </a:ext>
                    </a:extLst>
                  </p:cNvPr>
                  <p:cNvSpPr txBox="1"/>
                  <p:nvPr/>
                </p:nvSpPr>
                <p:spPr>
                  <a:xfrm>
                    <a:off x="2596679" y="4009676"/>
                    <a:ext cx="1654620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2400" b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a:t>if condition</a:t>
                    </a:r>
                  </a:p>
                </p:txBody>
              </p:sp>
            </p:grpSp>
            <p:cxnSp>
              <p:nvCxnSpPr>
                <p:cNvPr id="23" name="Straight Arrow Connector 22">
                  <a:extLst>
                    <a:ext uri="{FF2B5EF4-FFF2-40B4-BE49-F238E27FC236}">
                      <a16:creationId xmlns:a16="http://schemas.microsoft.com/office/drawing/2014/main" id="{6949BAAD-E92A-4CC4-BEF1-F5C09DA41D0E}"/>
                    </a:ext>
                  </a:extLst>
                </p:cNvPr>
                <p:cNvCxnSpPr>
                  <a:cxnSpLocks/>
                  <a:stCxn id="34" idx="2"/>
                  <a:endCxn id="32" idx="0"/>
                </p:cNvCxnSpPr>
                <p:nvPr/>
              </p:nvCxnSpPr>
              <p:spPr>
                <a:xfrm flipH="1">
                  <a:off x="3246031" y="2813040"/>
                  <a:ext cx="4573" cy="585629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Arrow Connector 23">
                  <a:extLst>
                    <a:ext uri="{FF2B5EF4-FFF2-40B4-BE49-F238E27FC236}">
                      <a16:creationId xmlns:a16="http://schemas.microsoft.com/office/drawing/2014/main" id="{C83D21E1-4C4E-4F5F-8DC0-9EBDC4BBE17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250604" y="4744143"/>
                  <a:ext cx="0" cy="619218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4">
                  <a:extLst>
                    <a:ext uri="{FF2B5EF4-FFF2-40B4-BE49-F238E27FC236}">
                      <a16:creationId xmlns:a16="http://schemas.microsoft.com/office/drawing/2014/main" id="{EE02510E-E869-4440-8D4E-CD24C53E6B4E}"/>
                    </a:ext>
                  </a:extLst>
                </p:cNvPr>
                <p:cNvCxnSpPr>
                  <a:cxnSpLocks/>
                  <a:stCxn id="32" idx="3"/>
                </p:cNvCxnSpPr>
                <p:nvPr/>
              </p:nvCxnSpPr>
              <p:spPr>
                <a:xfrm flipV="1">
                  <a:off x="4159051" y="4070430"/>
                  <a:ext cx="1038374" cy="976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Arrow Connector 25">
                  <a:extLst>
                    <a:ext uri="{FF2B5EF4-FFF2-40B4-BE49-F238E27FC236}">
                      <a16:creationId xmlns:a16="http://schemas.microsoft.com/office/drawing/2014/main" id="{6284CD44-5ACE-4E6C-BBED-21134BA6AF9B}"/>
                    </a:ext>
                  </a:extLst>
                </p:cNvPr>
                <p:cNvCxnSpPr/>
                <p:nvPr/>
              </p:nvCxnSpPr>
              <p:spPr>
                <a:xfrm>
                  <a:off x="5187124" y="4070430"/>
                  <a:ext cx="0" cy="532052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7" name="Group 26">
                  <a:extLst>
                    <a:ext uri="{FF2B5EF4-FFF2-40B4-BE49-F238E27FC236}">
                      <a16:creationId xmlns:a16="http://schemas.microsoft.com/office/drawing/2014/main" id="{534224A4-ED75-4516-8EAA-F6F596B5D3E4}"/>
                    </a:ext>
                  </a:extLst>
                </p:cNvPr>
                <p:cNvGrpSpPr/>
                <p:nvPr/>
              </p:nvGrpSpPr>
              <p:grpSpPr>
                <a:xfrm>
                  <a:off x="4284400" y="4602483"/>
                  <a:ext cx="1826050" cy="531076"/>
                  <a:chOff x="3245363" y="2516776"/>
                  <a:chExt cx="2652546" cy="531076"/>
                </a:xfrm>
              </p:grpSpPr>
              <p:sp>
                <p:nvSpPr>
                  <p:cNvPr id="30" name="Rectangle: Rounded Corners 29">
                    <a:extLst>
                      <a:ext uri="{FF2B5EF4-FFF2-40B4-BE49-F238E27FC236}">
                        <a16:creationId xmlns:a16="http://schemas.microsoft.com/office/drawing/2014/main" id="{2348972C-3FB1-4D9E-A542-75312A554487}"/>
                      </a:ext>
                    </a:extLst>
                  </p:cNvPr>
                  <p:cNvSpPr/>
                  <p:nvPr/>
                </p:nvSpPr>
                <p:spPr>
                  <a:xfrm>
                    <a:off x="3396340" y="2516776"/>
                    <a:ext cx="2350593" cy="531076"/>
                  </a:xfrm>
                  <a:prstGeom prst="roundRect">
                    <a:avLst/>
                  </a:prstGeom>
                  <a:no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1" name="TextBox 30">
                    <a:extLst>
                      <a:ext uri="{FF2B5EF4-FFF2-40B4-BE49-F238E27FC236}">
                        <a16:creationId xmlns:a16="http://schemas.microsoft.com/office/drawing/2014/main" id="{532014AA-C37B-4238-A432-8FB4A861F499}"/>
                      </a:ext>
                    </a:extLst>
                  </p:cNvPr>
                  <p:cNvSpPr txBox="1"/>
                  <p:nvPr/>
                </p:nvSpPr>
                <p:spPr>
                  <a:xfrm>
                    <a:off x="3245363" y="2564618"/>
                    <a:ext cx="2652546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2400" b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a:t>Body of if</a:t>
                    </a:r>
                  </a:p>
                </p:txBody>
              </p:sp>
            </p:grpSp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D6B1E110-E6FF-4F5C-A2B9-7F2F1FDE820F}"/>
                    </a:ext>
                  </a:extLst>
                </p:cNvPr>
                <p:cNvSpPr txBox="1"/>
                <p:nvPr/>
              </p:nvSpPr>
              <p:spPr>
                <a:xfrm>
                  <a:off x="4179242" y="3584843"/>
                  <a:ext cx="792909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True</a:t>
                  </a:r>
                </a:p>
              </p:txBody>
            </p:sp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255F2CB0-823D-4B5D-BB31-5765C24A521D}"/>
                    </a:ext>
                  </a:extLst>
                </p:cNvPr>
                <p:cNvSpPr txBox="1"/>
                <p:nvPr/>
              </p:nvSpPr>
              <p:spPr>
                <a:xfrm>
                  <a:off x="2293359" y="4752376"/>
                  <a:ext cx="84260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False</a:t>
                  </a:r>
                </a:p>
              </p:txBody>
            </p:sp>
          </p:grp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69CAF559-9FD3-4A50-BF94-3C388958ACA9}"/>
                  </a:ext>
                </a:extLst>
              </p:cNvPr>
              <p:cNvCxnSpPr>
                <a:cxnSpLocks/>
                <a:stCxn id="36" idx="3"/>
              </p:cNvCxnSpPr>
              <p:nvPr/>
            </p:nvCxnSpPr>
            <p:spPr>
              <a:xfrm>
                <a:off x="3230641" y="5710606"/>
                <a:ext cx="1540064" cy="2"/>
              </a:xfrm>
              <a:prstGeom prst="line">
                <a:avLst/>
              </a:prstGeom>
              <a:ln w="28575">
                <a:solidFill>
                  <a:schemeClr val="tx1"/>
                </a:solidFill>
                <a:head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0DE05E68-86E0-4A66-9DB2-DBC30899DD40}"/>
                </a:ext>
              </a:extLst>
            </p:cNvPr>
            <p:cNvCxnSpPr>
              <a:cxnSpLocks/>
            </p:cNvCxnSpPr>
            <p:nvPr/>
          </p:nvCxnSpPr>
          <p:spPr>
            <a:xfrm>
              <a:off x="4760404" y="5198715"/>
              <a:ext cx="0" cy="51189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69A90660-9F8E-47BA-892A-5C20C4905625}"/>
              </a:ext>
            </a:extLst>
          </p:cNvPr>
          <p:cNvSpPr txBox="1"/>
          <p:nvPr/>
        </p:nvSpPr>
        <p:spPr>
          <a:xfrm>
            <a:off x="99039" y="1248474"/>
            <a:ext cx="871793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>
                <a:highlight>
                  <a:srgbClr val="FFFF00"/>
                </a:highlight>
                <a:latin typeface="Cambria Math" panose="02040503050406030204" pitchFamily="18" charset="0"/>
                <a:ea typeface="Cambria Math" panose="02040503050406030204" pitchFamily="18" charset="0"/>
              </a:rPr>
              <a:t>if</a:t>
            </a:r>
            <a:r>
              <a:rPr lang="en-US" sz="2600" dirty="0">
                <a:latin typeface="Cambria Math" panose="02040503050406030204" pitchFamily="18" charset="0"/>
                <a:ea typeface="Cambria Math" panose="02040503050406030204" pitchFamily="18" charset="0"/>
              </a:rPr>
              <a:t>: To check if a condition is true or not</a:t>
            </a:r>
          </a:p>
        </p:txBody>
      </p:sp>
    </p:spTree>
    <p:extLst>
      <p:ext uri="{BB962C8B-B14F-4D97-AF65-F5344CB8AC3E}">
        <p14:creationId xmlns:p14="http://schemas.microsoft.com/office/powerpoint/2010/main" val="14386481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9077546-A249-42E7-B0A3-61307074484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3B18A8D-AB88-4BA3-B436-48639E309B0B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30AE034-DD58-4DD8-8A53-D0E4F1186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if Statement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9A90660-9F8E-47BA-892A-5C20C4905625}"/>
              </a:ext>
            </a:extLst>
          </p:cNvPr>
          <p:cNvSpPr txBox="1"/>
          <p:nvPr/>
        </p:nvSpPr>
        <p:spPr>
          <a:xfrm>
            <a:off x="99039" y="1248474"/>
            <a:ext cx="871793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>
                <a:latin typeface="Cambria Math" panose="02040503050406030204" pitchFamily="18" charset="0"/>
                <a:ea typeface="Cambria Math" panose="02040503050406030204" pitchFamily="18" charset="0"/>
              </a:rPr>
              <a:t>Implementation in Python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283507F-C9B0-4EB7-A542-0904B52D0908}"/>
              </a:ext>
            </a:extLst>
          </p:cNvPr>
          <p:cNvSpPr txBox="1"/>
          <p:nvPr/>
        </p:nvSpPr>
        <p:spPr>
          <a:xfrm>
            <a:off x="3151015" y="1948900"/>
            <a:ext cx="241951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1"/>
              </a:buClr>
              <a:buSzPct val="70000"/>
            </a:pPr>
            <a:r>
              <a:rPr lang="en-US" sz="2600" b="1" dirty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if &lt;condition&gt;: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82E8EAF-83F5-4368-A6CD-3E1845E0BC7E}"/>
              </a:ext>
            </a:extLst>
          </p:cNvPr>
          <p:cNvSpPr txBox="1"/>
          <p:nvPr/>
        </p:nvSpPr>
        <p:spPr>
          <a:xfrm>
            <a:off x="3688685" y="2479410"/>
            <a:ext cx="222749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1"/>
              </a:buClr>
              <a:buSzPct val="70000"/>
            </a:pPr>
            <a:r>
              <a:rPr lang="en-US" sz="2600" b="1" dirty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&lt;statements&gt;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967FEF8-261D-4324-81DE-AA5C3A76AA6F}"/>
              </a:ext>
            </a:extLst>
          </p:cNvPr>
          <p:cNvSpPr txBox="1"/>
          <p:nvPr/>
        </p:nvSpPr>
        <p:spPr>
          <a:xfrm>
            <a:off x="99038" y="3684407"/>
            <a:ext cx="871793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>
                <a:latin typeface="Cambria Math" panose="02040503050406030204" pitchFamily="18" charset="0"/>
                <a:ea typeface="Cambria Math" panose="02040503050406030204" pitchFamily="18" charset="0"/>
              </a:rPr>
              <a:t>Indentation is required for statements inside the body of ‘if’ statement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E91AB73-5514-4DA0-8A3A-A15C2C83296D}"/>
              </a:ext>
            </a:extLst>
          </p:cNvPr>
          <p:cNvSpPr txBox="1"/>
          <p:nvPr/>
        </p:nvSpPr>
        <p:spPr>
          <a:xfrm>
            <a:off x="99141" y="5363304"/>
            <a:ext cx="871793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>
                <a:latin typeface="Cambria Math" panose="02040503050406030204" pitchFamily="18" charset="0"/>
                <a:ea typeface="Cambria Math" panose="02040503050406030204" pitchFamily="18" charset="0"/>
              </a:rPr>
              <a:t>Statements intended by four spaces</a:t>
            </a:r>
          </a:p>
        </p:txBody>
      </p:sp>
    </p:spTree>
    <p:extLst>
      <p:ext uri="{BB962C8B-B14F-4D97-AF65-F5344CB8AC3E}">
        <p14:creationId xmlns:p14="http://schemas.microsoft.com/office/powerpoint/2010/main" val="29648260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9077546-A249-42E7-B0A3-61307074484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3B18A8D-AB88-4BA3-B436-48639E309B0B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30AE034-DD58-4DD8-8A53-D0E4F1186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Discussion Exercise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D7F9418-C5B3-4D61-866A-B1DE8992C4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5245"/>
          <a:stretch/>
        </p:blipFill>
        <p:spPr>
          <a:xfrm>
            <a:off x="1990236" y="4427530"/>
            <a:ext cx="4563112" cy="107534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7BE77CB-E363-4664-A41A-C862A4C2EA97}"/>
              </a:ext>
            </a:extLst>
          </p:cNvPr>
          <p:cNvSpPr txBox="1"/>
          <p:nvPr/>
        </p:nvSpPr>
        <p:spPr>
          <a:xfrm>
            <a:off x="99039" y="1248474"/>
            <a:ext cx="871793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>
                <a:latin typeface="Cambria Math" panose="02040503050406030204" pitchFamily="18" charset="0"/>
                <a:ea typeface="Cambria Math" panose="02040503050406030204" pitchFamily="18" charset="0"/>
              </a:rPr>
              <a:t>What would be the outputs for the below two ‘if’ statements?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18899C5-BA3B-4B95-BA61-4399E75B2A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4079" y="2593571"/>
            <a:ext cx="4315427" cy="100979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D2BD4D5-3670-4140-B32A-7426CAD12749}"/>
              </a:ext>
            </a:extLst>
          </p:cNvPr>
          <p:cNvSpPr txBox="1"/>
          <p:nvPr/>
        </p:nvSpPr>
        <p:spPr>
          <a:xfrm>
            <a:off x="3895191" y="5884015"/>
            <a:ext cx="112562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(Demo)</a:t>
            </a:r>
          </a:p>
        </p:txBody>
      </p:sp>
    </p:spTree>
    <p:extLst>
      <p:ext uri="{BB962C8B-B14F-4D97-AF65-F5344CB8AC3E}">
        <p14:creationId xmlns:p14="http://schemas.microsoft.com/office/powerpoint/2010/main" val="11230506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9077546-A249-42E7-B0A3-61307074484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3B18A8D-AB88-4BA3-B436-48639E309B0B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30AE034-DD58-4DD8-8A53-D0E4F1186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if....else Statements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9A90660-9F8E-47BA-892A-5C20C4905625}"/>
              </a:ext>
            </a:extLst>
          </p:cNvPr>
          <p:cNvSpPr txBox="1"/>
          <p:nvPr/>
        </p:nvSpPr>
        <p:spPr>
          <a:xfrm>
            <a:off x="84966" y="1062534"/>
            <a:ext cx="871793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>
                <a:highlight>
                  <a:srgbClr val="FFFF00"/>
                </a:highlight>
                <a:latin typeface="Cambria Math" panose="02040503050406030204" pitchFamily="18" charset="0"/>
                <a:ea typeface="Cambria Math" panose="02040503050406030204" pitchFamily="18" charset="0"/>
              </a:rPr>
              <a:t>if....else</a:t>
            </a:r>
            <a:r>
              <a:rPr lang="en-US" sz="2600" dirty="0">
                <a:latin typeface="Cambria Math" panose="02040503050406030204" pitchFamily="18" charset="0"/>
                <a:ea typeface="Cambria Math" panose="02040503050406030204" pitchFamily="18" charset="0"/>
              </a:rPr>
              <a:t>: Program proceeds to ‘else’ block only if the condition associated with ‘if’ block fails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28DDA7A4-6643-4F09-B5E8-7E09B2F96E46}"/>
              </a:ext>
            </a:extLst>
          </p:cNvPr>
          <p:cNvGrpSpPr/>
          <p:nvPr/>
        </p:nvGrpSpPr>
        <p:grpSpPr>
          <a:xfrm>
            <a:off x="2843775" y="2084825"/>
            <a:ext cx="3939277" cy="4201722"/>
            <a:chOff x="1595460" y="2134431"/>
            <a:chExt cx="4395872" cy="4881752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E19CB52F-AEFA-4047-857F-EF37CCD119FE}"/>
                </a:ext>
              </a:extLst>
            </p:cNvPr>
            <p:cNvGrpSpPr/>
            <p:nvPr/>
          </p:nvGrpSpPr>
          <p:grpSpPr>
            <a:xfrm>
              <a:off x="1595460" y="2134431"/>
              <a:ext cx="4395872" cy="4603077"/>
              <a:chOff x="1764394" y="2343437"/>
              <a:chExt cx="4395872" cy="4603077"/>
            </a:xfrm>
          </p:grpSpPr>
          <p:grpSp>
            <p:nvGrpSpPr>
              <p:cNvPr id="48" name="Group 47">
                <a:extLst>
                  <a:ext uri="{FF2B5EF4-FFF2-40B4-BE49-F238E27FC236}">
                    <a16:creationId xmlns:a16="http://schemas.microsoft.com/office/drawing/2014/main" id="{DC3250D3-F5DF-42B7-9001-A8754D03FC5D}"/>
                  </a:ext>
                </a:extLst>
              </p:cNvPr>
              <p:cNvGrpSpPr/>
              <p:nvPr/>
            </p:nvGrpSpPr>
            <p:grpSpPr>
              <a:xfrm>
                <a:off x="1764394" y="2343437"/>
                <a:ext cx="4395872" cy="4603077"/>
                <a:chOff x="1764394" y="2343437"/>
                <a:chExt cx="4395872" cy="4603077"/>
              </a:xfrm>
            </p:grpSpPr>
            <p:grpSp>
              <p:nvGrpSpPr>
                <p:cNvPr id="50" name="Group 49">
                  <a:extLst>
                    <a:ext uri="{FF2B5EF4-FFF2-40B4-BE49-F238E27FC236}">
                      <a16:creationId xmlns:a16="http://schemas.microsoft.com/office/drawing/2014/main" id="{95EF758B-6744-437B-8C6B-605FA183BEDC}"/>
                    </a:ext>
                  </a:extLst>
                </p:cNvPr>
                <p:cNvGrpSpPr/>
                <p:nvPr/>
              </p:nvGrpSpPr>
              <p:grpSpPr>
                <a:xfrm>
                  <a:off x="1764394" y="2343437"/>
                  <a:ext cx="4395872" cy="3718397"/>
                  <a:chOff x="2191114" y="2274867"/>
                  <a:chExt cx="4395872" cy="3718397"/>
                </a:xfrm>
              </p:grpSpPr>
              <p:grpSp>
                <p:nvGrpSpPr>
                  <p:cNvPr id="52" name="Group 51">
                    <a:extLst>
                      <a:ext uri="{FF2B5EF4-FFF2-40B4-BE49-F238E27FC236}">
                        <a16:creationId xmlns:a16="http://schemas.microsoft.com/office/drawing/2014/main" id="{A5309D54-585C-4EC8-A8DC-9D8980784FC1}"/>
                      </a:ext>
                    </a:extLst>
                  </p:cNvPr>
                  <p:cNvGrpSpPr/>
                  <p:nvPr/>
                </p:nvGrpSpPr>
                <p:grpSpPr>
                  <a:xfrm>
                    <a:off x="2439836" y="5435915"/>
                    <a:ext cx="1582943" cy="557349"/>
                    <a:chOff x="3083991" y="2622723"/>
                    <a:chExt cx="1582943" cy="557349"/>
                  </a:xfrm>
                </p:grpSpPr>
                <p:sp>
                  <p:nvSpPr>
                    <p:cNvPr id="68" name="Rectangle: Rounded Corners 67">
                      <a:extLst>
                        <a:ext uri="{FF2B5EF4-FFF2-40B4-BE49-F238E27FC236}">
                          <a16:creationId xmlns:a16="http://schemas.microsoft.com/office/drawing/2014/main" id="{28C25978-A8E0-43B4-835A-189F057F3CF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132396" y="2622723"/>
                      <a:ext cx="1534538" cy="557349"/>
                    </a:xfrm>
                    <a:prstGeom prst="roundRect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9" name="TextBox 68">
                      <a:extLst>
                        <a:ext uri="{FF2B5EF4-FFF2-40B4-BE49-F238E27FC236}">
                          <a16:creationId xmlns:a16="http://schemas.microsoft.com/office/drawing/2014/main" id="{678747D6-478D-4507-A5BC-9DC0295C000C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083991" y="2632336"/>
                      <a:ext cx="1404808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sz="2400" b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Body of if</a:t>
                      </a:r>
                    </a:p>
                  </p:txBody>
                </p:sp>
              </p:grpSp>
              <p:grpSp>
                <p:nvGrpSpPr>
                  <p:cNvPr id="53" name="Group 52">
                    <a:extLst>
                      <a:ext uri="{FF2B5EF4-FFF2-40B4-BE49-F238E27FC236}">
                        <a16:creationId xmlns:a16="http://schemas.microsoft.com/office/drawing/2014/main" id="{40CC3D7F-A5BF-46E3-BA2C-7B67F9A9212B}"/>
                      </a:ext>
                    </a:extLst>
                  </p:cNvPr>
                  <p:cNvGrpSpPr/>
                  <p:nvPr/>
                </p:nvGrpSpPr>
                <p:grpSpPr>
                  <a:xfrm>
                    <a:off x="2827250" y="2274867"/>
                    <a:ext cx="854497" cy="557349"/>
                    <a:chOff x="3471405" y="2534465"/>
                    <a:chExt cx="854497" cy="557349"/>
                  </a:xfrm>
                </p:grpSpPr>
                <p:sp>
                  <p:nvSpPr>
                    <p:cNvPr id="66" name="Rectangle: Rounded Corners 65">
                      <a:extLst>
                        <a:ext uri="{FF2B5EF4-FFF2-40B4-BE49-F238E27FC236}">
                          <a16:creationId xmlns:a16="http://schemas.microsoft.com/office/drawing/2014/main" id="{D9D5A90A-7FEF-4073-95FA-608937CCEFB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503240" y="2534465"/>
                      <a:ext cx="822662" cy="557349"/>
                    </a:xfrm>
                    <a:prstGeom prst="roundRect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7" name="TextBox 66">
                      <a:extLst>
                        <a:ext uri="{FF2B5EF4-FFF2-40B4-BE49-F238E27FC236}">
                          <a16:creationId xmlns:a16="http://schemas.microsoft.com/office/drawing/2014/main" id="{A2E1654C-DF64-4E7A-BCB7-7DCB3F6FB663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471405" y="2534465"/>
                      <a:ext cx="822661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sz="2400" b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Start</a:t>
                      </a:r>
                    </a:p>
                  </p:txBody>
                </p:sp>
              </p:grpSp>
              <p:grpSp>
                <p:nvGrpSpPr>
                  <p:cNvPr id="54" name="Group 53">
                    <a:extLst>
                      <a:ext uri="{FF2B5EF4-FFF2-40B4-BE49-F238E27FC236}">
                        <a16:creationId xmlns:a16="http://schemas.microsoft.com/office/drawing/2014/main" id="{501B18A3-265F-44CB-A6BE-E25BEB21D246}"/>
                      </a:ext>
                    </a:extLst>
                  </p:cNvPr>
                  <p:cNvGrpSpPr/>
                  <p:nvPr/>
                </p:nvGrpSpPr>
                <p:grpSpPr>
                  <a:xfrm>
                    <a:off x="2191114" y="3320374"/>
                    <a:ext cx="2132940" cy="1509535"/>
                    <a:chOff x="2368496" y="3496520"/>
                    <a:chExt cx="2132940" cy="1509535"/>
                  </a:xfrm>
                </p:grpSpPr>
                <p:sp>
                  <p:nvSpPr>
                    <p:cNvPr id="64" name="Diamond 63">
                      <a:extLst>
                        <a:ext uri="{FF2B5EF4-FFF2-40B4-BE49-F238E27FC236}">
                          <a16:creationId xmlns:a16="http://schemas.microsoft.com/office/drawing/2014/main" id="{1744AA44-58B7-4187-BC6B-DD4F980F536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368496" y="3496520"/>
                      <a:ext cx="2132940" cy="1509535"/>
                    </a:xfrm>
                    <a:prstGeom prst="diamond">
                      <a:avLst/>
                    </a:prstGeom>
                    <a:solidFill>
                      <a:schemeClr val="bg1"/>
                    </a:solidFill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65" name="TextBox 64">
                      <a:extLst>
                        <a:ext uri="{FF2B5EF4-FFF2-40B4-BE49-F238E27FC236}">
                          <a16:creationId xmlns:a16="http://schemas.microsoft.com/office/drawing/2014/main" id="{9314443A-87F4-4122-BD0F-FF6162A2F7EF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528614" y="3982245"/>
                      <a:ext cx="1862503" cy="536383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sz="2400" b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if condition</a:t>
                      </a:r>
                    </a:p>
                  </p:txBody>
                </p:sp>
              </p:grpSp>
              <p:cxnSp>
                <p:nvCxnSpPr>
                  <p:cNvPr id="55" name="Straight Arrow Connector 54">
                    <a:extLst>
                      <a:ext uri="{FF2B5EF4-FFF2-40B4-BE49-F238E27FC236}">
                        <a16:creationId xmlns:a16="http://schemas.microsoft.com/office/drawing/2014/main" id="{DDC8B851-7CF2-42D6-944C-3B11E76A8663}"/>
                      </a:ext>
                    </a:extLst>
                  </p:cNvPr>
                  <p:cNvCxnSpPr>
                    <a:cxnSpLocks/>
                    <a:stCxn id="66" idx="2"/>
                  </p:cNvCxnSpPr>
                  <p:nvPr/>
                </p:nvCxnSpPr>
                <p:spPr>
                  <a:xfrm flipH="1">
                    <a:off x="3268779" y="2832217"/>
                    <a:ext cx="1636" cy="496235"/>
                  </a:xfrm>
                  <a:prstGeom prst="straightConnector1">
                    <a:avLst/>
                  </a:prstGeom>
                  <a:ln w="28575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6" name="Straight Arrow Connector 55">
                    <a:extLst>
                      <a:ext uri="{FF2B5EF4-FFF2-40B4-BE49-F238E27FC236}">
                        <a16:creationId xmlns:a16="http://schemas.microsoft.com/office/drawing/2014/main" id="{4ED6A83E-EC2D-410D-BFDE-C6B44A9F2375}"/>
                      </a:ext>
                    </a:extLst>
                  </p:cNvPr>
                  <p:cNvCxnSpPr>
                    <a:cxnSpLocks/>
                    <a:stCxn id="64" idx="2"/>
                    <a:endCxn id="68" idx="0"/>
                  </p:cNvCxnSpPr>
                  <p:nvPr/>
                </p:nvCxnSpPr>
                <p:spPr>
                  <a:xfrm flipH="1">
                    <a:off x="3255510" y="4829909"/>
                    <a:ext cx="2074" cy="606006"/>
                  </a:xfrm>
                  <a:prstGeom prst="straightConnector1">
                    <a:avLst/>
                  </a:prstGeom>
                  <a:ln w="28575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7" name="Straight Connector 56">
                    <a:extLst>
                      <a:ext uri="{FF2B5EF4-FFF2-40B4-BE49-F238E27FC236}">
                        <a16:creationId xmlns:a16="http://schemas.microsoft.com/office/drawing/2014/main" id="{D0FC06BE-A893-4E02-8A88-72E1FC864F36}"/>
                      </a:ext>
                    </a:extLst>
                  </p:cNvPr>
                  <p:cNvCxnSpPr>
                    <a:cxnSpLocks/>
                    <a:stCxn id="64" idx="3"/>
                  </p:cNvCxnSpPr>
                  <p:nvPr/>
                </p:nvCxnSpPr>
                <p:spPr>
                  <a:xfrm flipV="1">
                    <a:off x="4324054" y="4067178"/>
                    <a:ext cx="1175355" cy="7963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8" name="Straight Arrow Connector 57">
                    <a:extLst>
                      <a:ext uri="{FF2B5EF4-FFF2-40B4-BE49-F238E27FC236}">
                        <a16:creationId xmlns:a16="http://schemas.microsoft.com/office/drawing/2014/main" id="{5A65324D-5959-4C9D-B729-A25C2A1E036E}"/>
                      </a:ext>
                    </a:extLst>
                  </p:cNvPr>
                  <p:cNvCxnSpPr>
                    <a:cxnSpLocks/>
                    <a:endCxn id="62" idx="0"/>
                  </p:cNvCxnSpPr>
                  <p:nvPr/>
                </p:nvCxnSpPr>
                <p:spPr>
                  <a:xfrm>
                    <a:off x="5491779" y="4062929"/>
                    <a:ext cx="3813" cy="1345474"/>
                  </a:xfrm>
                  <a:prstGeom prst="straightConnector1">
                    <a:avLst/>
                  </a:prstGeom>
                  <a:ln w="28575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59" name="Group 58">
                    <a:extLst>
                      <a:ext uri="{FF2B5EF4-FFF2-40B4-BE49-F238E27FC236}">
                        <a16:creationId xmlns:a16="http://schemas.microsoft.com/office/drawing/2014/main" id="{021A8419-9B16-4AD1-A610-D75875F532E1}"/>
                      </a:ext>
                    </a:extLst>
                  </p:cNvPr>
                  <p:cNvGrpSpPr/>
                  <p:nvPr/>
                </p:nvGrpSpPr>
                <p:grpSpPr>
                  <a:xfrm>
                    <a:off x="4404109" y="5404847"/>
                    <a:ext cx="2182877" cy="575207"/>
                    <a:chOff x="3419253" y="3319140"/>
                    <a:chExt cx="3170878" cy="575207"/>
                  </a:xfrm>
                </p:grpSpPr>
                <p:sp>
                  <p:nvSpPr>
                    <p:cNvPr id="62" name="Rectangle: Rounded Corners 61">
                      <a:extLst>
                        <a:ext uri="{FF2B5EF4-FFF2-40B4-BE49-F238E27FC236}">
                          <a16:creationId xmlns:a16="http://schemas.microsoft.com/office/drawing/2014/main" id="{F24E2C51-7EB0-4213-ACEF-43B19A89F59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527818" y="3322695"/>
                      <a:ext cx="2953875" cy="571652"/>
                    </a:xfrm>
                    <a:prstGeom prst="roundRect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3" name="TextBox 62">
                      <a:extLst>
                        <a:ext uri="{FF2B5EF4-FFF2-40B4-BE49-F238E27FC236}">
                          <a16:creationId xmlns:a16="http://schemas.microsoft.com/office/drawing/2014/main" id="{EB369FAD-214E-4368-81EA-8C97344B9F0C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419253" y="3319140"/>
                      <a:ext cx="3170878" cy="536383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US" sz="2400" b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Body of else</a:t>
                      </a:r>
                    </a:p>
                  </p:txBody>
                </p:sp>
              </p:grpSp>
              <p:sp>
                <p:nvSpPr>
                  <p:cNvPr id="60" name="TextBox 59">
                    <a:extLst>
                      <a:ext uri="{FF2B5EF4-FFF2-40B4-BE49-F238E27FC236}">
                        <a16:creationId xmlns:a16="http://schemas.microsoft.com/office/drawing/2014/main" id="{FC034E4E-FE09-4577-8633-DF9EE417DB0A}"/>
                      </a:ext>
                    </a:extLst>
                  </p:cNvPr>
                  <p:cNvSpPr txBox="1"/>
                  <p:nvPr/>
                </p:nvSpPr>
                <p:spPr>
                  <a:xfrm>
                    <a:off x="4428297" y="3594801"/>
                    <a:ext cx="842603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2400" b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a:t>False</a:t>
                    </a:r>
                  </a:p>
                </p:txBody>
              </p:sp>
              <p:sp>
                <p:nvSpPr>
                  <p:cNvPr id="61" name="TextBox 60">
                    <a:extLst>
                      <a:ext uri="{FF2B5EF4-FFF2-40B4-BE49-F238E27FC236}">
                        <a16:creationId xmlns:a16="http://schemas.microsoft.com/office/drawing/2014/main" id="{337D4297-46AA-4ADF-A555-B29403F0B5A3}"/>
                      </a:ext>
                    </a:extLst>
                  </p:cNvPr>
                  <p:cNvSpPr txBox="1"/>
                  <p:nvPr/>
                </p:nvSpPr>
                <p:spPr>
                  <a:xfrm>
                    <a:off x="2260729" y="4742192"/>
                    <a:ext cx="792909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2400" b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a:t>True</a:t>
                    </a:r>
                  </a:p>
                </p:txBody>
              </p:sp>
            </p:grpSp>
            <p:cxnSp>
              <p:nvCxnSpPr>
                <p:cNvPr id="51" name="Straight Connector 50">
                  <a:extLst>
                    <a:ext uri="{FF2B5EF4-FFF2-40B4-BE49-F238E27FC236}">
                      <a16:creationId xmlns:a16="http://schemas.microsoft.com/office/drawing/2014/main" id="{F8EE3764-A6A7-43D5-81AC-22DDC9F8A0DF}"/>
                    </a:ext>
                  </a:extLst>
                </p:cNvPr>
                <p:cNvCxnSpPr>
                  <a:cxnSpLocks/>
                  <a:stCxn id="45" idx="3"/>
                </p:cNvCxnSpPr>
                <p:nvPr/>
              </p:nvCxnSpPr>
              <p:spPr>
                <a:xfrm flipV="1">
                  <a:off x="3240120" y="6932481"/>
                  <a:ext cx="1828707" cy="14033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  <a:head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DE48F1AB-2B20-4993-A6CE-5B497B8EEA5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068827" y="6048623"/>
                <a:ext cx="0" cy="89706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660082C5-BC77-47A3-A1EA-422F4125A0CF}"/>
                </a:ext>
              </a:extLst>
            </p:cNvPr>
            <p:cNvSpPr/>
            <p:nvPr/>
          </p:nvSpPr>
          <p:spPr>
            <a:xfrm>
              <a:off x="2248524" y="6458834"/>
              <a:ext cx="822662" cy="557349"/>
            </a:xfrm>
            <a:prstGeom prst="round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0968BE45-F551-40E1-B846-80EF29CC3472}"/>
                </a:ext>
              </a:extLst>
            </p:cNvPr>
            <p:cNvSpPr txBox="1"/>
            <p:nvPr/>
          </p:nvSpPr>
          <p:spPr>
            <a:xfrm>
              <a:off x="2248524" y="6458834"/>
              <a:ext cx="7622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Stop</a:t>
              </a:r>
            </a:p>
          </p:txBody>
        </p: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0D5E2A2B-58FD-464E-AD5A-B354CDF050F7}"/>
                </a:ext>
              </a:extLst>
            </p:cNvPr>
            <p:cNvCxnSpPr>
              <a:cxnSpLocks/>
            </p:cNvCxnSpPr>
            <p:nvPr/>
          </p:nvCxnSpPr>
          <p:spPr>
            <a:xfrm>
              <a:off x="2659856" y="5839617"/>
              <a:ext cx="0" cy="61921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904643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9077546-A249-42E7-B0A3-61307074484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3B18A8D-AB88-4BA3-B436-48639E309B0B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30AE034-DD58-4DD8-8A53-D0E4F1186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if....else Statements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9A90660-9F8E-47BA-892A-5C20C4905625}"/>
              </a:ext>
            </a:extLst>
          </p:cNvPr>
          <p:cNvSpPr txBox="1"/>
          <p:nvPr/>
        </p:nvSpPr>
        <p:spPr>
          <a:xfrm>
            <a:off x="99039" y="1248474"/>
            <a:ext cx="871793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>
                <a:latin typeface="Cambria Math" panose="02040503050406030204" pitchFamily="18" charset="0"/>
                <a:ea typeface="Cambria Math" panose="02040503050406030204" pitchFamily="18" charset="0"/>
              </a:rPr>
              <a:t>Implementation in Python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E91AB73-5514-4DA0-8A3A-A15C2C83296D}"/>
              </a:ext>
            </a:extLst>
          </p:cNvPr>
          <p:cNvSpPr txBox="1"/>
          <p:nvPr/>
        </p:nvSpPr>
        <p:spPr>
          <a:xfrm>
            <a:off x="99039" y="4870862"/>
            <a:ext cx="871793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>
                <a:highlight>
                  <a:srgbClr val="FFFF00"/>
                </a:highlight>
                <a:latin typeface="Cambria Math" panose="02040503050406030204" pitchFamily="18" charset="0"/>
                <a:ea typeface="Cambria Math" panose="02040503050406030204" pitchFamily="18" charset="0"/>
              </a:rPr>
              <a:t>Note</a:t>
            </a:r>
            <a:r>
              <a:rPr lang="en-US" sz="2600" dirty="0">
                <a:latin typeface="Cambria Math" panose="02040503050406030204" pitchFamily="18" charset="0"/>
                <a:ea typeface="Cambria Math" panose="02040503050406030204" pitchFamily="18" charset="0"/>
              </a:rPr>
              <a:t>: if and else are two separate blocks of code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2680FD6-0D69-4CB5-B9CB-16AFD41FB119}"/>
              </a:ext>
            </a:extLst>
          </p:cNvPr>
          <p:cNvSpPr txBox="1"/>
          <p:nvPr/>
        </p:nvSpPr>
        <p:spPr>
          <a:xfrm>
            <a:off x="3674048" y="2405113"/>
            <a:ext cx="220372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1"/>
              </a:buClr>
              <a:buSzPct val="70000"/>
            </a:pPr>
            <a:r>
              <a:rPr lang="en-US" sz="2600" b="1" dirty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&lt;statements&gt;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78F7EF9-96B3-405A-90D4-3F8A2937061F}"/>
              </a:ext>
            </a:extLst>
          </p:cNvPr>
          <p:cNvSpPr txBox="1"/>
          <p:nvPr/>
        </p:nvSpPr>
        <p:spPr>
          <a:xfrm>
            <a:off x="2997395" y="1902691"/>
            <a:ext cx="234270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1"/>
              </a:buClr>
              <a:buSzPct val="70000"/>
            </a:pPr>
            <a:r>
              <a:rPr lang="en-US" sz="2600" b="1" dirty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if &lt;condition&gt;: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706594D-4387-4FBF-B5F0-3372DB451236}"/>
              </a:ext>
            </a:extLst>
          </p:cNvPr>
          <p:cNvSpPr txBox="1"/>
          <p:nvPr/>
        </p:nvSpPr>
        <p:spPr>
          <a:xfrm>
            <a:off x="3680735" y="3443631"/>
            <a:ext cx="220372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1"/>
              </a:buClr>
              <a:buSzPct val="70000"/>
            </a:pPr>
            <a:r>
              <a:rPr lang="en-US" sz="2600" b="1" dirty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&lt;statements&gt;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D939926-4174-4D7A-966E-3F064DF0CC96}"/>
              </a:ext>
            </a:extLst>
          </p:cNvPr>
          <p:cNvSpPr txBox="1"/>
          <p:nvPr/>
        </p:nvSpPr>
        <p:spPr>
          <a:xfrm>
            <a:off x="2997395" y="3004123"/>
            <a:ext cx="260270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1"/>
              </a:buClr>
              <a:buSzPct val="70000"/>
            </a:pPr>
            <a:r>
              <a:rPr lang="en-US" sz="2600" b="1" dirty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else:</a:t>
            </a:r>
          </a:p>
        </p:txBody>
      </p:sp>
    </p:spTree>
    <p:extLst>
      <p:ext uri="{BB962C8B-B14F-4D97-AF65-F5344CB8AC3E}">
        <p14:creationId xmlns:p14="http://schemas.microsoft.com/office/powerpoint/2010/main" val="17860933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9077546-A249-42E7-B0A3-61307074484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3B18A8D-AB88-4BA3-B436-48639E309B0B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30AE034-DD58-4DD8-8A53-D0E4F1186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Discussion Exercise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558202B-1759-4734-82E0-19BF854715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526" y="2852925"/>
            <a:ext cx="7944959" cy="171473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F01559F-1FE3-4F23-8506-22BB0326254B}"/>
              </a:ext>
            </a:extLst>
          </p:cNvPr>
          <p:cNvSpPr txBox="1"/>
          <p:nvPr/>
        </p:nvSpPr>
        <p:spPr>
          <a:xfrm>
            <a:off x="99039" y="1248474"/>
            <a:ext cx="871793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>
                <a:latin typeface="Cambria Math" panose="02040503050406030204" pitchFamily="18" charset="0"/>
                <a:ea typeface="Cambria Math" panose="02040503050406030204" pitchFamily="18" charset="0"/>
              </a:rPr>
              <a:t>What would be the output for the below ‘if....else’ statements?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5ECA00-7B4C-42A1-9293-BA96671F3A88}"/>
              </a:ext>
            </a:extLst>
          </p:cNvPr>
          <p:cNvSpPr txBox="1"/>
          <p:nvPr/>
        </p:nvSpPr>
        <p:spPr>
          <a:xfrm>
            <a:off x="3895190" y="5273712"/>
            <a:ext cx="112562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(Demo)</a:t>
            </a:r>
          </a:p>
        </p:txBody>
      </p:sp>
    </p:spTree>
    <p:extLst>
      <p:ext uri="{BB962C8B-B14F-4D97-AF65-F5344CB8AC3E}">
        <p14:creationId xmlns:p14="http://schemas.microsoft.com/office/powerpoint/2010/main" val="23317463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9077546-A249-42E7-B0A3-61307074484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3B18A8D-AB88-4BA3-B436-48639E309B0B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30AE034-DD58-4DD8-8A53-D0E4F1186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if....elif....else Statements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8D28622-3DCD-481C-8DF9-6302CB2FA919}"/>
              </a:ext>
            </a:extLst>
          </p:cNvPr>
          <p:cNvGrpSpPr/>
          <p:nvPr/>
        </p:nvGrpSpPr>
        <p:grpSpPr>
          <a:xfrm>
            <a:off x="1883650" y="1739180"/>
            <a:ext cx="5925964" cy="4771928"/>
            <a:chOff x="1242129" y="2039737"/>
            <a:chExt cx="5925964" cy="4771928"/>
          </a:xfrm>
        </p:grpSpPr>
        <p:sp>
          <p:nvSpPr>
            <p:cNvPr id="74" name="Rectangle: Rounded Corners 73">
              <a:extLst>
                <a:ext uri="{FF2B5EF4-FFF2-40B4-BE49-F238E27FC236}">
                  <a16:creationId xmlns:a16="http://schemas.microsoft.com/office/drawing/2014/main" id="{2A596CD9-0CCE-4E00-9ACD-B7E202D83042}"/>
                </a:ext>
              </a:extLst>
            </p:cNvPr>
            <p:cNvSpPr/>
            <p:nvPr/>
          </p:nvSpPr>
          <p:spPr>
            <a:xfrm>
              <a:off x="3411232" y="5747370"/>
              <a:ext cx="1611086" cy="492020"/>
            </a:xfrm>
            <a:prstGeom prst="round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A1D620C5-5967-4607-9E75-A5F153E13E5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136749" y="4937562"/>
              <a:ext cx="1053272" cy="685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EBCD6C12-70BF-4251-AC80-28BD308C15F5}"/>
                </a:ext>
              </a:extLst>
            </p:cNvPr>
            <p:cNvGrpSpPr/>
            <p:nvPr/>
          </p:nvGrpSpPr>
          <p:grpSpPr>
            <a:xfrm>
              <a:off x="1242129" y="2039737"/>
              <a:ext cx="5925964" cy="4771928"/>
              <a:chOff x="1242129" y="2039737"/>
              <a:chExt cx="5925964" cy="4771928"/>
            </a:xfrm>
          </p:grpSpPr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92DC3F87-1B83-4A93-9E09-FFE4891AB898}"/>
                  </a:ext>
                </a:extLst>
              </p:cNvPr>
              <p:cNvSpPr txBox="1"/>
              <p:nvPr/>
            </p:nvSpPr>
            <p:spPr>
              <a:xfrm>
                <a:off x="4267514" y="5256872"/>
                <a:ext cx="710550" cy="3973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True</a:t>
                </a:r>
              </a:p>
            </p:txBody>
          </p:sp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8DE9D254-31F0-4685-BCCF-EF61904B4026}"/>
                  </a:ext>
                </a:extLst>
              </p:cNvPr>
              <p:cNvSpPr txBox="1"/>
              <p:nvPr/>
            </p:nvSpPr>
            <p:spPr>
              <a:xfrm>
                <a:off x="5211949" y="6317904"/>
                <a:ext cx="1956144" cy="461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Body of else</a:t>
                </a:r>
              </a:p>
            </p:txBody>
          </p:sp>
          <p:grpSp>
            <p:nvGrpSpPr>
              <p:cNvPr id="79" name="Group 78">
                <a:extLst>
                  <a:ext uri="{FF2B5EF4-FFF2-40B4-BE49-F238E27FC236}">
                    <a16:creationId xmlns:a16="http://schemas.microsoft.com/office/drawing/2014/main" id="{A75AF83D-FF66-4AA8-B155-6FFEE38C6BD3}"/>
                  </a:ext>
                </a:extLst>
              </p:cNvPr>
              <p:cNvGrpSpPr/>
              <p:nvPr/>
            </p:nvGrpSpPr>
            <p:grpSpPr>
              <a:xfrm>
                <a:off x="1242129" y="2039737"/>
                <a:ext cx="5753435" cy="4771928"/>
                <a:chOff x="1242129" y="2039737"/>
                <a:chExt cx="5753435" cy="4771928"/>
              </a:xfrm>
            </p:grpSpPr>
            <p:grpSp>
              <p:nvGrpSpPr>
                <p:cNvPr id="80" name="Group 79">
                  <a:extLst>
                    <a:ext uri="{FF2B5EF4-FFF2-40B4-BE49-F238E27FC236}">
                      <a16:creationId xmlns:a16="http://schemas.microsoft.com/office/drawing/2014/main" id="{2FEC8D0F-BEA9-4A07-A432-38C6828D63B1}"/>
                    </a:ext>
                  </a:extLst>
                </p:cNvPr>
                <p:cNvGrpSpPr/>
                <p:nvPr/>
              </p:nvGrpSpPr>
              <p:grpSpPr>
                <a:xfrm>
                  <a:off x="1242129" y="2039737"/>
                  <a:ext cx="4142349" cy="4739030"/>
                  <a:chOff x="1563332" y="2151137"/>
                  <a:chExt cx="4622482" cy="5506022"/>
                </a:xfrm>
              </p:grpSpPr>
              <p:grpSp>
                <p:nvGrpSpPr>
                  <p:cNvPr id="86" name="Group 85">
                    <a:extLst>
                      <a:ext uri="{FF2B5EF4-FFF2-40B4-BE49-F238E27FC236}">
                        <a16:creationId xmlns:a16="http://schemas.microsoft.com/office/drawing/2014/main" id="{965A2FDD-A1C6-44A3-BEB2-0F9B175C21B8}"/>
                      </a:ext>
                    </a:extLst>
                  </p:cNvPr>
                  <p:cNvGrpSpPr/>
                  <p:nvPr/>
                </p:nvGrpSpPr>
                <p:grpSpPr>
                  <a:xfrm>
                    <a:off x="1563332" y="2151137"/>
                    <a:ext cx="4622482" cy="5258419"/>
                    <a:chOff x="1732266" y="2360143"/>
                    <a:chExt cx="4622482" cy="5258419"/>
                  </a:xfrm>
                </p:grpSpPr>
                <p:grpSp>
                  <p:nvGrpSpPr>
                    <p:cNvPr id="90" name="Group 89">
                      <a:extLst>
                        <a:ext uri="{FF2B5EF4-FFF2-40B4-BE49-F238E27FC236}">
                          <a16:creationId xmlns:a16="http://schemas.microsoft.com/office/drawing/2014/main" id="{C3359AAE-E61A-4BBD-953F-511DE8AB172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732266" y="2360143"/>
                      <a:ext cx="4622482" cy="5258419"/>
                      <a:chOff x="1732266" y="2360143"/>
                      <a:chExt cx="4622482" cy="5258419"/>
                    </a:xfrm>
                  </p:grpSpPr>
                  <p:grpSp>
                    <p:nvGrpSpPr>
                      <p:cNvPr id="92" name="Group 91">
                        <a:extLst>
                          <a:ext uri="{FF2B5EF4-FFF2-40B4-BE49-F238E27FC236}">
                            <a16:creationId xmlns:a16="http://schemas.microsoft.com/office/drawing/2014/main" id="{BF93DAE6-679F-433C-937D-BEBF16758115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732266" y="2360143"/>
                        <a:ext cx="4428000" cy="3711304"/>
                        <a:chOff x="2158986" y="2291573"/>
                        <a:chExt cx="4428000" cy="3711304"/>
                      </a:xfrm>
                    </p:grpSpPr>
                    <p:grpSp>
                      <p:nvGrpSpPr>
                        <p:cNvPr id="94" name="Group 93">
                          <a:extLst>
                            <a:ext uri="{FF2B5EF4-FFF2-40B4-BE49-F238E27FC236}">
                              <a16:creationId xmlns:a16="http://schemas.microsoft.com/office/drawing/2014/main" id="{F41F92FC-2FF6-4550-892E-D5E9CE5651E9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2439835" y="5445528"/>
                          <a:ext cx="1552889" cy="557349"/>
                          <a:chOff x="3083990" y="2632336"/>
                          <a:chExt cx="1552889" cy="557349"/>
                        </a:xfrm>
                      </p:grpSpPr>
                      <p:sp>
                        <p:nvSpPr>
                          <p:cNvPr id="110" name="Rectangle: Rounded Corners 109">
                            <a:extLst>
                              <a:ext uri="{FF2B5EF4-FFF2-40B4-BE49-F238E27FC236}">
                                <a16:creationId xmlns:a16="http://schemas.microsoft.com/office/drawing/2014/main" id="{57409886-AC01-4C9C-AFBD-053FD6E7EB64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3102341" y="2632336"/>
                            <a:ext cx="1534538" cy="557349"/>
                          </a:xfrm>
                          <a:prstGeom prst="roundRect">
                            <a:avLst/>
                          </a:prstGeom>
                          <a:noFill/>
                          <a:ln w="28575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  <p:sp>
                        <p:nvSpPr>
                          <p:cNvPr id="111" name="TextBox 110">
                            <a:extLst>
                              <a:ext uri="{FF2B5EF4-FFF2-40B4-BE49-F238E27FC236}">
                                <a16:creationId xmlns:a16="http://schemas.microsoft.com/office/drawing/2014/main" id="{02EC33BC-ADDC-4F7F-B57C-4093E7A6280A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3083990" y="2632336"/>
                            <a:ext cx="1404808" cy="461665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none" rtlCol="0">
                            <a:spAutoFit/>
                          </a:bodyPr>
                          <a:lstStyle/>
                          <a:p>
                            <a:r>
                              <a:rPr lang="en-US" sz="2400" b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a:t>Body of if</a:t>
                            </a:r>
                          </a:p>
                        </p:txBody>
                      </p:sp>
                    </p:grpSp>
                    <p:grpSp>
                      <p:nvGrpSpPr>
                        <p:cNvPr id="95" name="Group 94">
                          <a:extLst>
                            <a:ext uri="{FF2B5EF4-FFF2-40B4-BE49-F238E27FC236}">
                              <a16:creationId xmlns:a16="http://schemas.microsoft.com/office/drawing/2014/main" id="{E7EA280D-163D-4A6A-B7FE-63BC5E76F51E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2783924" y="2291573"/>
                          <a:ext cx="854497" cy="557349"/>
                          <a:chOff x="3428079" y="2551171"/>
                          <a:chExt cx="854497" cy="557349"/>
                        </a:xfrm>
                      </p:grpSpPr>
                      <p:sp>
                        <p:nvSpPr>
                          <p:cNvPr id="108" name="Rectangle: Rounded Corners 107">
                            <a:extLst>
                              <a:ext uri="{FF2B5EF4-FFF2-40B4-BE49-F238E27FC236}">
                                <a16:creationId xmlns:a16="http://schemas.microsoft.com/office/drawing/2014/main" id="{E5073DBB-C64C-4F56-A69F-ECB377830A01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3459914" y="2551171"/>
                            <a:ext cx="822662" cy="557349"/>
                          </a:xfrm>
                          <a:prstGeom prst="roundRect">
                            <a:avLst/>
                          </a:prstGeom>
                          <a:noFill/>
                          <a:ln w="28575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  <p:sp>
                        <p:nvSpPr>
                          <p:cNvPr id="109" name="TextBox 108">
                            <a:extLst>
                              <a:ext uri="{FF2B5EF4-FFF2-40B4-BE49-F238E27FC236}">
                                <a16:creationId xmlns:a16="http://schemas.microsoft.com/office/drawing/2014/main" id="{66CB90AD-DCF0-41A3-8985-2D66C1D6D71A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3428079" y="2551171"/>
                            <a:ext cx="822661" cy="461665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none" rtlCol="0">
                            <a:spAutoFit/>
                          </a:bodyPr>
                          <a:lstStyle/>
                          <a:p>
                            <a:r>
                              <a:rPr lang="en-US" sz="2400" b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a:t>Start</a:t>
                            </a:r>
                          </a:p>
                        </p:txBody>
                      </p:sp>
                    </p:grpSp>
                    <p:grpSp>
                      <p:nvGrpSpPr>
                        <p:cNvPr id="96" name="Group 95">
                          <a:extLst>
                            <a:ext uri="{FF2B5EF4-FFF2-40B4-BE49-F238E27FC236}">
                              <a16:creationId xmlns:a16="http://schemas.microsoft.com/office/drawing/2014/main" id="{890C2347-7B36-4E26-9676-46DAC1CF2066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2158986" y="3330890"/>
                          <a:ext cx="2132940" cy="1509535"/>
                          <a:chOff x="2336368" y="3507036"/>
                          <a:chExt cx="2132940" cy="1509535"/>
                        </a:xfrm>
                      </p:grpSpPr>
                      <p:sp>
                        <p:nvSpPr>
                          <p:cNvPr id="106" name="Diamond 105">
                            <a:extLst>
                              <a:ext uri="{FF2B5EF4-FFF2-40B4-BE49-F238E27FC236}">
                                <a16:creationId xmlns:a16="http://schemas.microsoft.com/office/drawing/2014/main" id="{9C0960CC-5714-4240-A0B5-4DFC2216E2C5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2336368" y="3507036"/>
                            <a:ext cx="2132940" cy="1509535"/>
                          </a:xfrm>
                          <a:prstGeom prst="diamond">
                            <a:avLst/>
                          </a:prstGeom>
                          <a:solidFill>
                            <a:schemeClr val="bg1"/>
                          </a:solidFill>
                          <a:ln w="28575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 dirty="0"/>
                          </a:p>
                        </p:txBody>
                      </p:sp>
                      <p:sp>
                        <p:nvSpPr>
                          <p:cNvPr id="107" name="TextBox 106">
                            <a:extLst>
                              <a:ext uri="{FF2B5EF4-FFF2-40B4-BE49-F238E27FC236}">
                                <a16:creationId xmlns:a16="http://schemas.microsoft.com/office/drawing/2014/main" id="{3694E710-C3DE-432C-9361-F8534214121C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2528614" y="3982245"/>
                            <a:ext cx="1862503" cy="536383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none" rtlCol="0">
                            <a:spAutoFit/>
                          </a:bodyPr>
                          <a:lstStyle/>
                          <a:p>
                            <a:r>
                              <a:rPr lang="en-US" sz="2400" b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a:t>if condition</a:t>
                            </a:r>
                          </a:p>
                        </p:txBody>
                      </p:sp>
                    </p:grpSp>
                    <p:cxnSp>
                      <p:nvCxnSpPr>
                        <p:cNvPr id="97" name="Straight Arrow Connector 96">
                          <a:extLst>
                            <a:ext uri="{FF2B5EF4-FFF2-40B4-BE49-F238E27FC236}">
                              <a16:creationId xmlns:a16="http://schemas.microsoft.com/office/drawing/2014/main" id="{111F506A-B20D-4E5C-9B34-EAA308CAB6E0}"/>
                            </a:ext>
                          </a:extLst>
                        </p:cNvPr>
                        <p:cNvCxnSpPr>
                          <a:cxnSpLocks/>
                          <a:stCxn id="108" idx="2"/>
                        </p:cNvCxnSpPr>
                        <p:nvPr/>
                      </p:nvCxnSpPr>
                      <p:spPr>
                        <a:xfrm flipH="1">
                          <a:off x="3225453" y="2848923"/>
                          <a:ext cx="1636" cy="496235"/>
                        </a:xfrm>
                        <a:prstGeom prst="straightConnector1">
                          <a:avLst/>
                        </a:prstGeom>
                        <a:ln w="28575">
                          <a:solidFill>
                            <a:schemeClr val="tx1"/>
                          </a:solidFill>
                          <a:tailEnd type="triangle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98" name="Straight Arrow Connector 97">
                          <a:extLst>
                            <a:ext uri="{FF2B5EF4-FFF2-40B4-BE49-F238E27FC236}">
                              <a16:creationId xmlns:a16="http://schemas.microsoft.com/office/drawing/2014/main" id="{3987AEE2-9489-4DA3-A692-6A44D8E0FF01}"/>
                            </a:ext>
                          </a:extLst>
                        </p:cNvPr>
                        <p:cNvCxnSpPr>
                          <a:cxnSpLocks/>
                          <a:stCxn id="106" idx="2"/>
                          <a:endCxn id="110" idx="0"/>
                        </p:cNvCxnSpPr>
                        <p:nvPr/>
                      </p:nvCxnSpPr>
                      <p:spPr>
                        <a:xfrm flipH="1">
                          <a:off x="3225455" y="4840425"/>
                          <a:ext cx="1" cy="605103"/>
                        </a:xfrm>
                        <a:prstGeom prst="straightConnector1">
                          <a:avLst/>
                        </a:prstGeom>
                        <a:ln w="28575">
                          <a:solidFill>
                            <a:schemeClr val="tx1"/>
                          </a:solidFill>
                          <a:tailEnd type="triangle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99" name="Straight Connector 98">
                          <a:extLst>
                            <a:ext uri="{FF2B5EF4-FFF2-40B4-BE49-F238E27FC236}">
                              <a16:creationId xmlns:a16="http://schemas.microsoft.com/office/drawing/2014/main" id="{3A2A4239-B50E-4969-A28F-00A05B45ADD8}"/>
                            </a:ext>
                          </a:extLst>
                        </p:cNvPr>
                        <p:cNvCxnSpPr>
                          <a:cxnSpLocks/>
                          <a:stCxn id="106" idx="3"/>
                        </p:cNvCxnSpPr>
                        <p:nvPr/>
                      </p:nvCxnSpPr>
                      <p:spPr>
                        <a:xfrm flipV="1">
                          <a:off x="4291926" y="4071031"/>
                          <a:ext cx="1201758" cy="14626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00" name="Straight Arrow Connector 99">
                          <a:extLst>
                            <a:ext uri="{FF2B5EF4-FFF2-40B4-BE49-F238E27FC236}">
                              <a16:creationId xmlns:a16="http://schemas.microsoft.com/office/drawing/2014/main" id="{D938BA51-25C9-49EF-8CF0-FE11230AACEE}"/>
                            </a:ext>
                          </a:extLst>
                        </p:cNvPr>
                        <p:cNvCxnSpPr>
                          <a:cxnSpLocks/>
                          <a:endCxn id="104" idx="0"/>
                        </p:cNvCxnSpPr>
                        <p:nvPr/>
                      </p:nvCxnSpPr>
                      <p:spPr>
                        <a:xfrm>
                          <a:off x="5491779" y="4062929"/>
                          <a:ext cx="3813" cy="1345474"/>
                        </a:xfrm>
                        <a:prstGeom prst="straightConnector1">
                          <a:avLst/>
                        </a:prstGeom>
                        <a:ln w="28575">
                          <a:solidFill>
                            <a:schemeClr val="tx1"/>
                          </a:solidFill>
                          <a:tailEnd type="triangle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grpSp>
                      <p:nvGrpSpPr>
                        <p:cNvPr id="101" name="Group 100">
                          <a:extLst>
                            <a:ext uri="{FF2B5EF4-FFF2-40B4-BE49-F238E27FC236}">
                              <a16:creationId xmlns:a16="http://schemas.microsoft.com/office/drawing/2014/main" id="{2E3C36F3-6FF2-497C-A58A-09E567441E3F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4404109" y="5404847"/>
                          <a:ext cx="2182877" cy="575207"/>
                          <a:chOff x="3419253" y="3319140"/>
                          <a:chExt cx="3170878" cy="575207"/>
                        </a:xfrm>
                      </p:grpSpPr>
                      <p:sp>
                        <p:nvSpPr>
                          <p:cNvPr id="104" name="Rectangle: Rounded Corners 103">
                            <a:extLst>
                              <a:ext uri="{FF2B5EF4-FFF2-40B4-BE49-F238E27FC236}">
                                <a16:creationId xmlns:a16="http://schemas.microsoft.com/office/drawing/2014/main" id="{1777DDE2-D3A7-4C5E-BB26-135139414922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3527818" y="3322695"/>
                            <a:ext cx="2953875" cy="571652"/>
                          </a:xfrm>
                          <a:prstGeom prst="roundRect">
                            <a:avLst/>
                          </a:prstGeom>
                          <a:noFill/>
                          <a:ln w="28575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  <p:sp>
                        <p:nvSpPr>
                          <p:cNvPr id="105" name="TextBox 104">
                            <a:extLst>
                              <a:ext uri="{FF2B5EF4-FFF2-40B4-BE49-F238E27FC236}">
                                <a16:creationId xmlns:a16="http://schemas.microsoft.com/office/drawing/2014/main" id="{3EF9A2CE-C5A4-478C-A13E-EEE2F568DDAB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3419253" y="3319140"/>
                            <a:ext cx="3170878" cy="536383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square" rtlCol="0">
                            <a:spAutoFit/>
                          </a:bodyPr>
                          <a:lstStyle/>
                          <a:p>
                            <a:pPr algn="ctr"/>
                            <a:r>
                              <a:rPr lang="en-US" sz="2400" b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a:t>elif condition</a:t>
                            </a:r>
                          </a:p>
                        </p:txBody>
                      </p:sp>
                    </p:grpSp>
                    <p:sp>
                      <p:nvSpPr>
                        <p:cNvPr id="102" name="TextBox 101">
                          <a:extLst>
                            <a:ext uri="{FF2B5EF4-FFF2-40B4-BE49-F238E27FC236}">
                              <a16:creationId xmlns:a16="http://schemas.microsoft.com/office/drawing/2014/main" id="{6B1C1FCF-B9C4-4770-BA2A-9083FCD591D0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4404109" y="3592860"/>
                          <a:ext cx="842603" cy="461665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lang="en-US" sz="2400" b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False</a:t>
                          </a:r>
                        </a:p>
                      </p:txBody>
                    </p:sp>
                    <p:sp>
                      <p:nvSpPr>
                        <p:cNvPr id="103" name="TextBox 102">
                          <a:extLst>
                            <a:ext uri="{FF2B5EF4-FFF2-40B4-BE49-F238E27FC236}">
                              <a16:creationId xmlns:a16="http://schemas.microsoft.com/office/drawing/2014/main" id="{660FE884-07EC-45F7-AE91-2A1107FEB851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2260729" y="4742192"/>
                          <a:ext cx="792909" cy="461665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lang="en-US" sz="2400" b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True</a:t>
                          </a:r>
                        </a:p>
                      </p:txBody>
                    </p:sp>
                  </p:grpSp>
                  <p:cxnSp>
                    <p:nvCxnSpPr>
                      <p:cNvPr id="93" name="Straight Connector 92">
                        <a:extLst>
                          <a:ext uri="{FF2B5EF4-FFF2-40B4-BE49-F238E27FC236}">
                            <a16:creationId xmlns:a16="http://schemas.microsoft.com/office/drawing/2014/main" id="{B4BAC1E0-ACE2-477D-AB09-9FFFBBAC9736}"/>
                          </a:ext>
                        </a:extLst>
                      </p:cNvPr>
                      <p:cNvCxnSpPr>
                        <a:cxnSpLocks/>
                        <a:stCxn id="87" idx="3"/>
                        <a:endCxn id="84" idx="1"/>
                      </p:cNvCxnSpPr>
                      <p:nvPr/>
                    </p:nvCxnSpPr>
                    <p:spPr>
                      <a:xfrm>
                        <a:off x="3223191" y="7587491"/>
                        <a:ext cx="3131557" cy="31071"/>
                      </a:xfrm>
                      <a:prstGeom prst="line">
                        <a:avLst/>
                      </a:prstGeom>
                      <a:ln w="28575">
                        <a:solidFill>
                          <a:schemeClr val="tx1"/>
                        </a:solidFill>
                        <a:head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91" name="Straight Connector 90">
                      <a:extLst>
                        <a:ext uri="{FF2B5EF4-FFF2-40B4-BE49-F238E27FC236}">
                          <a16:creationId xmlns:a16="http://schemas.microsoft.com/office/drawing/2014/main" id="{4D537216-999D-4045-8E48-A5E6EA2B56EC}"/>
                        </a:ext>
                      </a:extLst>
                    </p:cNvPr>
                    <p:cNvCxnSpPr>
                      <a:cxnSpLocks/>
                      <a:endCxn id="81" idx="0"/>
                    </p:cNvCxnSpPr>
                    <p:nvPr/>
                  </p:nvCxnSpPr>
                  <p:spPr>
                    <a:xfrm flipH="1">
                      <a:off x="5051698" y="6046245"/>
                      <a:ext cx="7238" cy="640359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  <a:headEnd type="none"/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87" name="Rectangle: Rounded Corners 86">
                    <a:extLst>
                      <a:ext uri="{FF2B5EF4-FFF2-40B4-BE49-F238E27FC236}">
                        <a16:creationId xmlns:a16="http://schemas.microsoft.com/office/drawing/2014/main" id="{BC0AADB3-693C-44C6-A117-3A5660424A7F}"/>
                      </a:ext>
                    </a:extLst>
                  </p:cNvPr>
                  <p:cNvSpPr/>
                  <p:nvPr/>
                </p:nvSpPr>
                <p:spPr>
                  <a:xfrm>
                    <a:off x="2231595" y="7099810"/>
                    <a:ext cx="822662" cy="557349"/>
                  </a:xfrm>
                  <a:prstGeom prst="roundRect">
                    <a:avLst/>
                  </a:prstGeom>
                  <a:no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8" name="TextBox 87">
                    <a:extLst>
                      <a:ext uri="{FF2B5EF4-FFF2-40B4-BE49-F238E27FC236}">
                        <a16:creationId xmlns:a16="http://schemas.microsoft.com/office/drawing/2014/main" id="{3E490486-DA8E-461B-9B12-F6C316E23766}"/>
                      </a:ext>
                    </a:extLst>
                  </p:cNvPr>
                  <p:cNvSpPr txBox="1"/>
                  <p:nvPr/>
                </p:nvSpPr>
                <p:spPr>
                  <a:xfrm>
                    <a:off x="2248671" y="7100169"/>
                    <a:ext cx="762260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2400" b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a:t>Stop</a:t>
                    </a:r>
                  </a:p>
                </p:txBody>
              </p:sp>
              <p:cxnSp>
                <p:nvCxnSpPr>
                  <p:cNvPr id="89" name="Straight Arrow Connector 88">
                    <a:extLst>
                      <a:ext uri="{FF2B5EF4-FFF2-40B4-BE49-F238E27FC236}">
                        <a16:creationId xmlns:a16="http://schemas.microsoft.com/office/drawing/2014/main" id="{918471C6-6138-48B3-82A1-D48671A16B45}"/>
                      </a:ext>
                    </a:extLst>
                  </p:cNvPr>
                  <p:cNvCxnSpPr>
                    <a:cxnSpLocks/>
                    <a:stCxn id="110" idx="2"/>
                    <a:endCxn id="88" idx="0"/>
                  </p:cNvCxnSpPr>
                  <p:nvPr/>
                </p:nvCxnSpPr>
                <p:spPr>
                  <a:xfrm>
                    <a:off x="2629802" y="5862441"/>
                    <a:ext cx="0" cy="1237728"/>
                  </a:xfrm>
                  <a:prstGeom prst="straightConnector1">
                    <a:avLst/>
                  </a:prstGeom>
                  <a:ln w="28575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81" name="TextBox 80">
                  <a:extLst>
                    <a:ext uri="{FF2B5EF4-FFF2-40B4-BE49-F238E27FC236}">
                      <a16:creationId xmlns:a16="http://schemas.microsoft.com/office/drawing/2014/main" id="{01CF5C67-2F14-438C-A37D-60418DA5925F}"/>
                    </a:ext>
                  </a:extLst>
                </p:cNvPr>
                <p:cNvSpPr txBox="1"/>
                <p:nvPr/>
              </p:nvSpPr>
              <p:spPr>
                <a:xfrm>
                  <a:off x="3238703" y="5763520"/>
                  <a:ext cx="1956144" cy="46166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400" b="1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Body of elif</a:t>
                  </a:r>
                </a:p>
              </p:txBody>
            </p:sp>
            <p:cxnSp>
              <p:nvCxnSpPr>
                <p:cNvPr id="82" name="Straight Arrow Connector 81">
                  <a:extLst>
                    <a:ext uri="{FF2B5EF4-FFF2-40B4-BE49-F238E27FC236}">
                      <a16:creationId xmlns:a16="http://schemas.microsoft.com/office/drawing/2014/main" id="{597B33F6-C69B-43B7-9BDD-CA19DADD4CB2}"/>
                    </a:ext>
                  </a:extLst>
                </p:cNvPr>
                <p:cNvCxnSpPr>
                  <a:cxnSpLocks/>
                  <a:endCxn id="84" idx="0"/>
                </p:cNvCxnSpPr>
                <p:nvPr/>
              </p:nvCxnSpPr>
              <p:spPr>
                <a:xfrm>
                  <a:off x="6183183" y="4933905"/>
                  <a:ext cx="6838" cy="1385740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1F3F97DB-1230-4E5C-B17F-5EBA0ECF6C59}"/>
                    </a:ext>
                  </a:extLst>
                </p:cNvPr>
                <p:cNvSpPr txBox="1"/>
                <p:nvPr/>
              </p:nvSpPr>
              <p:spPr>
                <a:xfrm>
                  <a:off x="5215309" y="4532132"/>
                  <a:ext cx="755083" cy="39735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False</a:t>
                  </a:r>
                </a:p>
              </p:txBody>
            </p:sp>
            <p:sp>
              <p:nvSpPr>
                <p:cNvPr id="84" name="Rectangle: Rounded Corners 83">
                  <a:extLst>
                    <a:ext uri="{FF2B5EF4-FFF2-40B4-BE49-F238E27FC236}">
                      <a16:creationId xmlns:a16="http://schemas.microsoft.com/office/drawing/2014/main" id="{89C72AB2-B62E-4298-8752-C735D8C71C3C}"/>
                    </a:ext>
                  </a:extLst>
                </p:cNvPr>
                <p:cNvSpPr/>
                <p:nvPr/>
              </p:nvSpPr>
              <p:spPr>
                <a:xfrm>
                  <a:off x="5384478" y="6319645"/>
                  <a:ext cx="1611086" cy="492020"/>
                </a:xfrm>
                <a:prstGeom prst="roundRect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85" name="Straight Arrow Connector 84">
                  <a:extLst>
                    <a:ext uri="{FF2B5EF4-FFF2-40B4-BE49-F238E27FC236}">
                      <a16:creationId xmlns:a16="http://schemas.microsoft.com/office/drawing/2014/main" id="{725456DD-A37A-4DE7-A7A7-C360C915E73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216775" y="6239390"/>
                  <a:ext cx="0" cy="326265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8131D36E-C906-45D0-92F6-5DFD6747F268}"/>
              </a:ext>
            </a:extLst>
          </p:cNvPr>
          <p:cNvSpPr txBox="1"/>
          <p:nvPr/>
        </p:nvSpPr>
        <p:spPr>
          <a:xfrm>
            <a:off x="99039" y="951914"/>
            <a:ext cx="871793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>
                <a:highlight>
                  <a:srgbClr val="FFFF00"/>
                </a:highlight>
                <a:latin typeface="Cambria Math" panose="02040503050406030204" pitchFamily="18" charset="0"/>
                <a:ea typeface="Cambria Math" panose="02040503050406030204" pitchFamily="18" charset="0"/>
              </a:rPr>
              <a:t>if....elif....else</a:t>
            </a:r>
            <a:r>
              <a:rPr lang="en-US" sz="2600" dirty="0">
                <a:latin typeface="Cambria Math" panose="02040503050406030204" pitchFamily="18" charset="0"/>
                <a:ea typeface="Cambria Math" panose="02040503050406030204" pitchFamily="18" charset="0"/>
              </a:rPr>
              <a:t>: Used for evaluating multiple conditions</a:t>
            </a:r>
          </a:p>
        </p:txBody>
      </p:sp>
    </p:spTree>
    <p:extLst>
      <p:ext uri="{BB962C8B-B14F-4D97-AF65-F5344CB8AC3E}">
        <p14:creationId xmlns:p14="http://schemas.microsoft.com/office/powerpoint/2010/main" val="10180177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9077546-A249-42E7-B0A3-61307074484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3B18A8D-AB88-4BA3-B436-48639E309B0B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30AE034-DD58-4DD8-8A53-D0E4F1186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if....elif....else Statements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9CBA17D-C91E-405F-B99B-2AAD037EECEB}"/>
              </a:ext>
            </a:extLst>
          </p:cNvPr>
          <p:cNvSpPr txBox="1"/>
          <p:nvPr/>
        </p:nvSpPr>
        <p:spPr>
          <a:xfrm>
            <a:off x="99039" y="1248474"/>
            <a:ext cx="871793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>
                <a:latin typeface="Cambria Math" panose="02040503050406030204" pitchFamily="18" charset="0"/>
                <a:ea typeface="Cambria Math" panose="02040503050406030204" pitchFamily="18" charset="0"/>
              </a:rPr>
              <a:t>Implementation in Python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9E4C78-EE60-4BE2-BF99-7FCC6AE5FD0D}"/>
              </a:ext>
            </a:extLst>
          </p:cNvPr>
          <p:cNvSpPr txBox="1"/>
          <p:nvPr/>
        </p:nvSpPr>
        <p:spPr>
          <a:xfrm>
            <a:off x="3674048" y="2405113"/>
            <a:ext cx="220372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1"/>
              </a:buClr>
              <a:buSzPct val="70000"/>
            </a:pPr>
            <a:r>
              <a:rPr lang="en-US" sz="2600" b="1" dirty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&lt;statements&gt;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1E65619-ECA8-494D-9A0B-73D3737E560C}"/>
              </a:ext>
            </a:extLst>
          </p:cNvPr>
          <p:cNvSpPr txBox="1"/>
          <p:nvPr/>
        </p:nvSpPr>
        <p:spPr>
          <a:xfrm>
            <a:off x="2997395" y="1902691"/>
            <a:ext cx="234270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1"/>
              </a:buClr>
              <a:buSzPct val="70000"/>
            </a:pPr>
            <a:r>
              <a:rPr lang="en-US" sz="2600" b="1" dirty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if &lt;condition&gt;: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41DABFF-4474-4A3C-B4A2-CD7477477081}"/>
              </a:ext>
            </a:extLst>
          </p:cNvPr>
          <p:cNvSpPr txBox="1"/>
          <p:nvPr/>
        </p:nvSpPr>
        <p:spPr>
          <a:xfrm>
            <a:off x="3680734" y="3490531"/>
            <a:ext cx="220372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1"/>
              </a:buClr>
              <a:buSzPct val="70000"/>
            </a:pPr>
            <a:r>
              <a:rPr lang="en-US" sz="2600" b="1" dirty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&lt;statements&gt;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04F05E7-3581-43FA-B96E-9CDF015E9321}"/>
              </a:ext>
            </a:extLst>
          </p:cNvPr>
          <p:cNvSpPr txBox="1"/>
          <p:nvPr/>
        </p:nvSpPr>
        <p:spPr>
          <a:xfrm>
            <a:off x="2997394" y="3004123"/>
            <a:ext cx="264994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1"/>
              </a:buClr>
              <a:buSzPct val="70000"/>
            </a:pPr>
            <a:r>
              <a:rPr lang="en-US" sz="2600" b="1" dirty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elif &lt;condition&gt;: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F9B52DD-A747-40B6-9D4B-3E1155360E65}"/>
              </a:ext>
            </a:extLst>
          </p:cNvPr>
          <p:cNvSpPr txBox="1"/>
          <p:nvPr/>
        </p:nvSpPr>
        <p:spPr>
          <a:xfrm>
            <a:off x="3680734" y="4445662"/>
            <a:ext cx="220372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1"/>
              </a:buClr>
              <a:buSzPct val="70000"/>
            </a:pPr>
            <a:r>
              <a:rPr lang="en-US" sz="2600" b="1" dirty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&lt;statements&gt;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BAC041B-0E4E-43CA-9F97-64AB7B2F742E}"/>
              </a:ext>
            </a:extLst>
          </p:cNvPr>
          <p:cNvSpPr txBox="1"/>
          <p:nvPr/>
        </p:nvSpPr>
        <p:spPr>
          <a:xfrm>
            <a:off x="2997394" y="4000300"/>
            <a:ext cx="260270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1"/>
              </a:buClr>
              <a:buSzPct val="70000"/>
            </a:pPr>
            <a:r>
              <a:rPr lang="en-US" sz="2600" b="1" dirty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else: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73913E3-2562-453D-97C5-308818A6CE96}"/>
              </a:ext>
            </a:extLst>
          </p:cNvPr>
          <p:cNvSpPr txBox="1"/>
          <p:nvPr/>
        </p:nvSpPr>
        <p:spPr>
          <a:xfrm>
            <a:off x="99038" y="5494954"/>
            <a:ext cx="871793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>
                <a:highlight>
                  <a:srgbClr val="FFFF00"/>
                </a:highlight>
                <a:latin typeface="Cambria Math" panose="02040503050406030204" pitchFamily="18" charset="0"/>
                <a:ea typeface="Cambria Math" panose="02040503050406030204" pitchFamily="18" charset="0"/>
              </a:rPr>
              <a:t>Note</a:t>
            </a:r>
            <a:r>
              <a:rPr lang="en-US" sz="2600" dirty="0">
                <a:latin typeface="Cambria Math" panose="02040503050406030204" pitchFamily="18" charset="0"/>
                <a:ea typeface="Cambria Math" panose="02040503050406030204" pitchFamily="18" charset="0"/>
              </a:rPr>
              <a:t>: if, elif, and else are three separate blocks of code</a:t>
            </a:r>
          </a:p>
        </p:txBody>
      </p:sp>
    </p:spTree>
    <p:extLst>
      <p:ext uri="{BB962C8B-B14F-4D97-AF65-F5344CB8AC3E}">
        <p14:creationId xmlns:p14="http://schemas.microsoft.com/office/powerpoint/2010/main" val="15720290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9077546-A249-42E7-B0A3-61307074484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3B18A8D-AB88-4BA3-B436-48639E309B0B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30AE034-DD58-4DD8-8A53-D0E4F1186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Objectives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CA450CF-ECAB-4FCA-9457-57915558A319}"/>
              </a:ext>
            </a:extLst>
          </p:cNvPr>
          <p:cNvSpPr txBox="1"/>
          <p:nvPr/>
        </p:nvSpPr>
        <p:spPr>
          <a:xfrm>
            <a:off x="233491" y="1470345"/>
            <a:ext cx="86398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To understand different data structures available in Python that can be helpful in handling data effectively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3A7EAA9-A3E0-4C7D-B6AD-4B2CF8783F34}"/>
              </a:ext>
            </a:extLst>
          </p:cNvPr>
          <p:cNvSpPr txBox="1"/>
          <p:nvPr/>
        </p:nvSpPr>
        <p:spPr>
          <a:xfrm>
            <a:off x="233490" y="3313785"/>
            <a:ext cx="86398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To understand and implement the concept of decision making in Python using conditional statements</a:t>
            </a:r>
          </a:p>
        </p:txBody>
      </p:sp>
    </p:spTree>
    <p:extLst>
      <p:ext uri="{BB962C8B-B14F-4D97-AF65-F5344CB8AC3E}">
        <p14:creationId xmlns:p14="http://schemas.microsoft.com/office/powerpoint/2010/main" val="8074643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9077546-A249-42E7-B0A3-61307074484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3B18A8D-AB88-4BA3-B436-48639E309B0B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30AE034-DD58-4DD8-8A53-D0E4F1186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Discussion Exercise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382651E-03C2-4AB8-850A-F25AA7D697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6101" y="2533633"/>
            <a:ext cx="4991797" cy="249589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9E02514-59A5-4C11-A545-245E48AC79E2}"/>
              </a:ext>
            </a:extLst>
          </p:cNvPr>
          <p:cNvSpPr txBox="1"/>
          <p:nvPr/>
        </p:nvSpPr>
        <p:spPr>
          <a:xfrm>
            <a:off x="99039" y="1248474"/>
            <a:ext cx="871793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>
                <a:latin typeface="Cambria Math" panose="02040503050406030204" pitchFamily="18" charset="0"/>
                <a:ea typeface="Cambria Math" panose="02040503050406030204" pitchFamily="18" charset="0"/>
              </a:rPr>
              <a:t>What would be the output for the below ‘if....elif....else’ statements?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9764E68-86A3-4025-B0B5-EDED23C549E6}"/>
              </a:ext>
            </a:extLst>
          </p:cNvPr>
          <p:cNvSpPr txBox="1"/>
          <p:nvPr/>
        </p:nvSpPr>
        <p:spPr>
          <a:xfrm>
            <a:off x="3895191" y="5694895"/>
            <a:ext cx="112562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(Demo)</a:t>
            </a:r>
          </a:p>
        </p:txBody>
      </p:sp>
    </p:spTree>
    <p:extLst>
      <p:ext uri="{BB962C8B-B14F-4D97-AF65-F5344CB8AC3E}">
        <p14:creationId xmlns:p14="http://schemas.microsoft.com/office/powerpoint/2010/main" val="29080915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9077546-A249-42E7-B0A3-61307074484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3B18A8D-AB88-4BA3-B436-48639E309B0B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30AE034-DD58-4DD8-8A53-D0E4F1186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Nested Conditional Statements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9E02514-59A5-4C11-A545-245E48AC79E2}"/>
              </a:ext>
            </a:extLst>
          </p:cNvPr>
          <p:cNvSpPr txBox="1"/>
          <p:nvPr/>
        </p:nvSpPr>
        <p:spPr>
          <a:xfrm>
            <a:off x="99039" y="1248474"/>
            <a:ext cx="896634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>
                <a:latin typeface="Cambria Math" panose="02040503050406030204" pitchFamily="18" charset="0"/>
                <a:ea typeface="Cambria Math" panose="02040503050406030204" pitchFamily="18" charset="0"/>
              </a:rPr>
              <a:t>What would be the output for the below nested conditional statements?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9764E68-86A3-4025-B0B5-EDED23C549E6}"/>
              </a:ext>
            </a:extLst>
          </p:cNvPr>
          <p:cNvSpPr txBox="1"/>
          <p:nvPr/>
        </p:nvSpPr>
        <p:spPr>
          <a:xfrm>
            <a:off x="3895191" y="5694895"/>
            <a:ext cx="112562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(Demo)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49C50BB-0FFA-4A98-AFD9-A85508258F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00" y="2387357"/>
            <a:ext cx="4775688" cy="306120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CB1F9F3-BC04-4BE1-9767-E44A606FE1D0}"/>
              </a:ext>
            </a:extLst>
          </p:cNvPr>
          <p:cNvSpPr txBox="1"/>
          <p:nvPr/>
        </p:nvSpPr>
        <p:spPr>
          <a:xfrm>
            <a:off x="5799829" y="3320848"/>
            <a:ext cx="3344171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highlight>
                  <a:srgbClr val="FFFF00"/>
                </a:highlight>
                <a:latin typeface="Cambria Math" panose="02040503050406030204" pitchFamily="18" charset="0"/>
                <a:ea typeface="Cambria Math" panose="02040503050406030204" pitchFamily="18" charset="0"/>
              </a:rPr>
              <a:t>if....elif....else statements within an if statement</a:t>
            </a:r>
          </a:p>
        </p:txBody>
      </p:sp>
      <p:sp>
        <p:nvSpPr>
          <p:cNvPr id="5" name="Right Brace 4">
            <a:extLst>
              <a:ext uri="{FF2B5EF4-FFF2-40B4-BE49-F238E27FC236}">
                <a16:creationId xmlns:a16="http://schemas.microsoft.com/office/drawing/2014/main" id="{FF8CFAED-1693-445E-8087-6A313A7ED493}"/>
              </a:ext>
            </a:extLst>
          </p:cNvPr>
          <p:cNvSpPr/>
          <p:nvPr/>
        </p:nvSpPr>
        <p:spPr>
          <a:xfrm>
            <a:off x="5507188" y="3007563"/>
            <a:ext cx="309069" cy="1919232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94559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9077546-A249-42E7-B0A3-61307074484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3B18A8D-AB88-4BA3-B436-48639E309B0B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30AE034-DD58-4DD8-8A53-D0E4F1186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Summary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E6B68A4-9D69-4AC2-88BB-DB60D41D7B20}"/>
              </a:ext>
            </a:extLst>
          </p:cNvPr>
          <p:cNvSpPr txBox="1"/>
          <p:nvPr/>
        </p:nvSpPr>
        <p:spPr>
          <a:xfrm>
            <a:off x="232235" y="1278320"/>
            <a:ext cx="85259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Concepts of different data structures in Python are covered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E952408-1B2F-43CE-A104-F61157633988}"/>
              </a:ext>
            </a:extLst>
          </p:cNvPr>
          <p:cNvSpPr txBox="1"/>
          <p:nvPr/>
        </p:nvSpPr>
        <p:spPr>
          <a:xfrm>
            <a:off x="232235" y="2821934"/>
            <a:ext cx="84491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Concepts of conditional statements in Python are covered</a:t>
            </a:r>
          </a:p>
        </p:txBody>
      </p:sp>
    </p:spTree>
    <p:extLst>
      <p:ext uri="{BB962C8B-B14F-4D97-AF65-F5344CB8AC3E}">
        <p14:creationId xmlns:p14="http://schemas.microsoft.com/office/powerpoint/2010/main" val="37826971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9077546-A249-42E7-B0A3-61307074484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3B18A8D-AB88-4BA3-B436-48639E309B0B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30AE034-DD58-4DD8-8A53-D0E4F1186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Computational Thinking Concepts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10E7BA2-4640-4651-B00F-2B196BAD79E3}"/>
              </a:ext>
            </a:extLst>
          </p:cNvPr>
          <p:cNvSpPr txBox="1"/>
          <p:nvPr/>
        </p:nvSpPr>
        <p:spPr>
          <a:xfrm>
            <a:off x="308769" y="1069009"/>
            <a:ext cx="3493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Data structures: Arrays, lists, tuples, sets, and dictionaries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6A40B87-B43E-4A28-8288-CF9BC39EF836}"/>
              </a:ext>
            </a:extLst>
          </p:cNvPr>
          <p:cNvSpPr txBox="1"/>
          <p:nvPr/>
        </p:nvSpPr>
        <p:spPr>
          <a:xfrm>
            <a:off x="95737" y="5394603"/>
            <a:ext cx="3919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Conditional statements</a:t>
            </a:r>
          </a:p>
        </p:txBody>
      </p:sp>
      <p:sp>
        <p:nvSpPr>
          <p:cNvPr id="30" name="Arrow: Right 29">
            <a:extLst>
              <a:ext uri="{FF2B5EF4-FFF2-40B4-BE49-F238E27FC236}">
                <a16:creationId xmlns:a16="http://schemas.microsoft.com/office/drawing/2014/main" id="{07B2EB1C-C51D-4DAE-8FBD-47E26503F1D4}"/>
              </a:ext>
            </a:extLst>
          </p:cNvPr>
          <p:cNvSpPr/>
          <p:nvPr/>
        </p:nvSpPr>
        <p:spPr>
          <a:xfrm>
            <a:off x="4211193" y="1602362"/>
            <a:ext cx="637586" cy="326690"/>
          </a:xfrm>
          <a:prstGeom prst="rightArrow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Arrow: Right 31">
            <a:extLst>
              <a:ext uri="{FF2B5EF4-FFF2-40B4-BE49-F238E27FC236}">
                <a16:creationId xmlns:a16="http://schemas.microsoft.com/office/drawing/2014/main" id="{37CF77EE-6AD0-46F9-B136-F6390CAF3833}"/>
              </a:ext>
            </a:extLst>
          </p:cNvPr>
          <p:cNvSpPr/>
          <p:nvPr/>
        </p:nvSpPr>
        <p:spPr>
          <a:xfrm>
            <a:off x="4209713" y="5502476"/>
            <a:ext cx="637586" cy="326690"/>
          </a:xfrm>
          <a:prstGeom prst="rightArrow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D476C12-657E-44EF-8B2E-C044FAC5635E}"/>
              </a:ext>
            </a:extLst>
          </p:cNvPr>
          <p:cNvSpPr txBox="1"/>
          <p:nvPr/>
        </p:nvSpPr>
        <p:spPr>
          <a:xfrm>
            <a:off x="5346093" y="1499897"/>
            <a:ext cx="3343318" cy="523220"/>
          </a:xfrm>
          <a:prstGeom prst="rect">
            <a:avLst/>
          </a:prstGeom>
          <a:solidFill>
            <a:srgbClr val="CCECFF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Garamond" panose="02020404030301010803" pitchFamily="18" charset="0"/>
              </a:rPr>
              <a:t>Data representation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8AFFDC7-D9CE-4ECC-B09F-0339274C93DA}"/>
              </a:ext>
            </a:extLst>
          </p:cNvPr>
          <p:cNvSpPr txBox="1"/>
          <p:nvPr/>
        </p:nvSpPr>
        <p:spPr>
          <a:xfrm>
            <a:off x="5636770" y="5020139"/>
            <a:ext cx="2860964" cy="523220"/>
          </a:xfrm>
          <a:prstGeom prst="rect">
            <a:avLst/>
          </a:prstGeom>
          <a:solidFill>
            <a:srgbClr val="CCECFF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Garamond" panose="02020404030301010803" pitchFamily="18" charset="0"/>
              </a:rPr>
              <a:t>Decomposition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0A150F5-EF30-4CE3-B140-0F76A86326B8}"/>
              </a:ext>
            </a:extLst>
          </p:cNvPr>
          <p:cNvSpPr txBox="1"/>
          <p:nvPr/>
        </p:nvSpPr>
        <p:spPr>
          <a:xfrm>
            <a:off x="5569137" y="5917823"/>
            <a:ext cx="2996229" cy="523220"/>
          </a:xfrm>
          <a:prstGeom prst="rect">
            <a:avLst/>
          </a:prstGeom>
          <a:solidFill>
            <a:srgbClr val="CCECFF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Garamond" panose="02020404030301010803" pitchFamily="18" charset="0"/>
              </a:rPr>
              <a:t>Algorithm design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E796E0B-3B6B-4C85-828E-EEE3C187F7AC}"/>
              </a:ext>
            </a:extLst>
          </p:cNvPr>
          <p:cNvSpPr txBox="1"/>
          <p:nvPr/>
        </p:nvSpPr>
        <p:spPr>
          <a:xfrm>
            <a:off x="0" y="3034427"/>
            <a:ext cx="411113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Data interpretation, manipulation, and analysis of NumPy arrays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DA68CD8F-A0A9-4EA5-A129-2D2BD5D091E6}"/>
              </a:ext>
            </a:extLst>
          </p:cNvPr>
          <p:cNvSpPr/>
          <p:nvPr/>
        </p:nvSpPr>
        <p:spPr>
          <a:xfrm>
            <a:off x="4211193" y="3563580"/>
            <a:ext cx="637586" cy="326690"/>
          </a:xfrm>
          <a:prstGeom prst="rightArrow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431410A-8879-4CC6-94F1-606C74662061}"/>
              </a:ext>
            </a:extLst>
          </p:cNvPr>
          <p:cNvSpPr txBox="1"/>
          <p:nvPr/>
        </p:nvSpPr>
        <p:spPr>
          <a:xfrm>
            <a:off x="5587270" y="3465314"/>
            <a:ext cx="2860964" cy="523220"/>
          </a:xfrm>
          <a:prstGeom prst="rect">
            <a:avLst/>
          </a:prstGeom>
          <a:solidFill>
            <a:srgbClr val="CCECFF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Garamond" panose="02020404030301010803" pitchFamily="18" charset="0"/>
              </a:rPr>
              <a:t>Decomposition</a:t>
            </a:r>
          </a:p>
        </p:txBody>
      </p:sp>
      <p:sp>
        <p:nvSpPr>
          <p:cNvPr id="11" name="Right Brace 10">
            <a:extLst>
              <a:ext uri="{FF2B5EF4-FFF2-40B4-BE49-F238E27FC236}">
                <a16:creationId xmlns:a16="http://schemas.microsoft.com/office/drawing/2014/main" id="{56E456D2-7B0E-422D-8ED5-B904A0D4948E}"/>
              </a:ext>
            </a:extLst>
          </p:cNvPr>
          <p:cNvSpPr/>
          <p:nvPr/>
        </p:nvSpPr>
        <p:spPr>
          <a:xfrm rot="10800000">
            <a:off x="5041613" y="5214292"/>
            <a:ext cx="309069" cy="903058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0257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A1CABC4-37C7-4328-BDAA-8381040AF1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3095" y="1316725"/>
            <a:ext cx="8026647" cy="222749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9077546-A249-42E7-B0A3-61307074484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3B18A8D-AB88-4BA3-B436-48639E309B0B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CA450CF-ECAB-4FCA-9457-57915558A319}"/>
              </a:ext>
            </a:extLst>
          </p:cNvPr>
          <p:cNvSpPr txBox="1"/>
          <p:nvPr/>
        </p:nvSpPr>
        <p:spPr>
          <a:xfrm>
            <a:off x="1992768" y="3105834"/>
            <a:ext cx="51584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Data Structures in Python</a:t>
            </a:r>
          </a:p>
        </p:txBody>
      </p:sp>
    </p:spTree>
    <p:extLst>
      <p:ext uri="{BB962C8B-B14F-4D97-AF65-F5344CB8AC3E}">
        <p14:creationId xmlns:p14="http://schemas.microsoft.com/office/powerpoint/2010/main" val="511778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9077546-A249-42E7-B0A3-61307074484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3B18A8D-AB88-4BA3-B436-48639E309B0B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30AE034-DD58-4DD8-8A53-D0E4F1186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Python Data Structures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D1AFC43-14F9-4287-9CBE-6F92FD58BF43}"/>
              </a:ext>
            </a:extLst>
          </p:cNvPr>
          <p:cNvGrpSpPr/>
          <p:nvPr/>
        </p:nvGrpSpPr>
        <p:grpSpPr>
          <a:xfrm>
            <a:off x="622155" y="2176738"/>
            <a:ext cx="7819257" cy="2735104"/>
            <a:chOff x="2200387" y="2271240"/>
            <a:chExt cx="7819257" cy="2735104"/>
          </a:xfrm>
        </p:grpSpPr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8668EB51-C11D-440D-B2A8-589B4E99BEEF}"/>
                </a:ext>
              </a:extLst>
            </p:cNvPr>
            <p:cNvSpPr/>
            <p:nvPr/>
          </p:nvSpPr>
          <p:spPr>
            <a:xfrm>
              <a:off x="8231408" y="3982498"/>
              <a:ext cx="1788236" cy="416413"/>
            </a:xfrm>
            <a:prstGeom prst="roundRect">
              <a:avLst/>
            </a:prstGeom>
            <a:solidFill>
              <a:srgbClr val="CCECFF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6D84FFD5-6C7B-443B-9ECB-07CFF6B1D52B}"/>
                </a:ext>
              </a:extLst>
            </p:cNvPr>
            <p:cNvSpPr/>
            <p:nvPr/>
          </p:nvSpPr>
          <p:spPr>
            <a:xfrm>
              <a:off x="7084163" y="4376098"/>
              <a:ext cx="722293" cy="383295"/>
            </a:xfrm>
            <a:prstGeom prst="roundRect">
              <a:avLst/>
            </a:prstGeom>
            <a:solidFill>
              <a:srgbClr val="CCECFF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E531A582-7E1E-4744-8D69-1DE2B34DF09C}"/>
                </a:ext>
              </a:extLst>
            </p:cNvPr>
            <p:cNvSpPr/>
            <p:nvPr/>
          </p:nvSpPr>
          <p:spPr>
            <a:xfrm>
              <a:off x="5283344" y="4595459"/>
              <a:ext cx="1026766" cy="410885"/>
            </a:xfrm>
            <a:prstGeom prst="roundRect">
              <a:avLst/>
            </a:prstGeom>
            <a:solidFill>
              <a:srgbClr val="CCECFF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405CB07D-F760-4EA7-AD02-7011C28BD244}"/>
                </a:ext>
              </a:extLst>
            </p:cNvPr>
            <p:cNvSpPr/>
            <p:nvPr/>
          </p:nvSpPr>
          <p:spPr>
            <a:xfrm>
              <a:off x="3610450" y="4363035"/>
              <a:ext cx="878157" cy="383295"/>
            </a:xfrm>
            <a:prstGeom prst="roundRect">
              <a:avLst/>
            </a:prstGeom>
            <a:solidFill>
              <a:srgbClr val="CCECFF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DD5D1DCD-8415-442D-9E54-C8C72A09A083}"/>
                </a:ext>
              </a:extLst>
            </p:cNvPr>
            <p:cNvSpPr/>
            <p:nvPr/>
          </p:nvSpPr>
          <p:spPr>
            <a:xfrm>
              <a:off x="2200387" y="3961153"/>
              <a:ext cx="1036935" cy="401882"/>
            </a:xfrm>
            <a:prstGeom prst="roundRect">
              <a:avLst/>
            </a:prstGeom>
            <a:solidFill>
              <a:srgbClr val="CCECFF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F67A75F3-FD67-4E42-BEF7-CF04883871AC}"/>
                </a:ext>
              </a:extLst>
            </p:cNvPr>
            <p:cNvSpPr/>
            <p:nvPr/>
          </p:nvSpPr>
          <p:spPr>
            <a:xfrm>
              <a:off x="4601429" y="2271240"/>
              <a:ext cx="2323929" cy="389851"/>
            </a:xfrm>
            <a:prstGeom prst="roundRect">
              <a:avLst/>
            </a:prstGeom>
            <a:solidFill>
              <a:srgbClr val="CCECFF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B6034385-B86A-4C91-83DD-9DE08CD08D9C}"/>
              </a:ext>
            </a:extLst>
          </p:cNvPr>
          <p:cNvGrpSpPr/>
          <p:nvPr/>
        </p:nvGrpSpPr>
        <p:grpSpPr>
          <a:xfrm>
            <a:off x="591076" y="2124368"/>
            <a:ext cx="8556223" cy="2807999"/>
            <a:chOff x="2294129" y="1701041"/>
            <a:chExt cx="8556223" cy="2807999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3B2FE554-6CB5-46D9-BE5D-266E5CC372AA}"/>
                </a:ext>
              </a:extLst>
            </p:cNvPr>
            <p:cNvSpPr txBox="1"/>
            <p:nvPr/>
          </p:nvSpPr>
          <p:spPr>
            <a:xfrm>
              <a:off x="4726250" y="1701041"/>
              <a:ext cx="3273434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b="1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Data Structures</a:t>
              </a:r>
            </a:p>
          </p:txBody>
        </p: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F5E922F4-3FE2-4920-B142-6BDEABC000C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884838" y="2171695"/>
              <a:ext cx="3045740" cy="125522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311DB217-4D4E-4831-B614-23A48C3C800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23828" y="2159348"/>
              <a:ext cx="1715540" cy="166406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9E9F455C-1758-4FB9-B3E3-4491F3F0F10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933147" y="2150106"/>
              <a:ext cx="8790" cy="189909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56F64C9D-B84D-4C9F-8ABE-3ACE9AE2AC47}"/>
                </a:ext>
              </a:extLst>
            </p:cNvPr>
            <p:cNvCxnSpPr>
              <a:cxnSpLocks/>
            </p:cNvCxnSpPr>
            <p:nvPr/>
          </p:nvCxnSpPr>
          <p:spPr>
            <a:xfrm>
              <a:off x="5939368" y="2171695"/>
              <a:ext cx="1659943" cy="165814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415A32F0-5337-4CDE-85FE-57C5B024CD79}"/>
                </a:ext>
              </a:extLst>
            </p:cNvPr>
            <p:cNvSpPr txBox="1"/>
            <p:nvPr/>
          </p:nvSpPr>
          <p:spPr>
            <a:xfrm>
              <a:off x="7176367" y="3790629"/>
              <a:ext cx="1087174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b="1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Sets</a:t>
              </a:r>
            </a:p>
          </p:txBody>
        </p: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1AC6FC1D-57F8-49EE-9015-EBD294DC31BC}"/>
                </a:ext>
              </a:extLst>
            </p:cNvPr>
            <p:cNvCxnSpPr>
              <a:cxnSpLocks/>
            </p:cNvCxnSpPr>
            <p:nvPr/>
          </p:nvCxnSpPr>
          <p:spPr>
            <a:xfrm>
              <a:off x="5941937" y="2171695"/>
              <a:ext cx="3349572" cy="127987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C5EE4BD7-981A-4563-AB2A-DE2930AFF5B7}"/>
                </a:ext>
              </a:extLst>
            </p:cNvPr>
            <p:cNvSpPr txBox="1"/>
            <p:nvPr/>
          </p:nvSpPr>
          <p:spPr>
            <a:xfrm>
              <a:off x="8316725" y="3429777"/>
              <a:ext cx="2533627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b="1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Dictionaries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B6AA4FB0-DE1A-4259-A1E9-94F9C908AD3E}"/>
                </a:ext>
              </a:extLst>
            </p:cNvPr>
            <p:cNvSpPr txBox="1"/>
            <p:nvPr/>
          </p:nvSpPr>
          <p:spPr>
            <a:xfrm>
              <a:off x="2294129" y="3373008"/>
              <a:ext cx="1553986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b="1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Arrays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644FFD1D-6187-42B3-BC41-96464D1CE5DA}"/>
                </a:ext>
              </a:extLst>
            </p:cNvPr>
            <p:cNvSpPr txBox="1"/>
            <p:nvPr/>
          </p:nvSpPr>
          <p:spPr>
            <a:xfrm>
              <a:off x="3732702" y="3775439"/>
              <a:ext cx="112073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b="1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Lists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584E8291-3695-4A48-B183-C68EFFF9C944}"/>
                </a:ext>
              </a:extLst>
            </p:cNvPr>
            <p:cNvSpPr txBox="1"/>
            <p:nvPr/>
          </p:nvSpPr>
          <p:spPr>
            <a:xfrm>
              <a:off x="5375261" y="4016597"/>
              <a:ext cx="1553986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b="1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Tuples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82448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9077546-A249-42E7-B0A3-61307074484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3B18A8D-AB88-4BA3-B436-48639E309B0B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30AE034-DD58-4DD8-8A53-D0E4F1186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Arrays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223B0C3-9BC1-4CEE-84AD-B640D9DE5438}"/>
              </a:ext>
            </a:extLst>
          </p:cNvPr>
          <p:cNvSpPr txBox="1"/>
          <p:nvPr/>
        </p:nvSpPr>
        <p:spPr>
          <a:xfrm>
            <a:off x="99039" y="1248474"/>
            <a:ext cx="871793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>
                <a:highlight>
                  <a:srgbClr val="FFFF00"/>
                </a:highlight>
                <a:latin typeface="Cambria Math" panose="02040503050406030204" pitchFamily="18" charset="0"/>
                <a:ea typeface="Cambria Math" panose="02040503050406030204" pitchFamily="18" charset="0"/>
              </a:rPr>
              <a:t>Arrays</a:t>
            </a:r>
            <a:r>
              <a:rPr lang="en-US" sz="2600" dirty="0">
                <a:latin typeface="Cambria Math" panose="02040503050406030204" pitchFamily="18" charset="0"/>
                <a:ea typeface="Cambria Math" panose="02040503050406030204" pitchFamily="18" charset="0"/>
              </a:rPr>
              <a:t>: Can be used to store only elements of a specific data type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CA113E7-5CA7-4255-AC85-3A29573EBC99}"/>
              </a:ext>
            </a:extLst>
          </p:cNvPr>
          <p:cNvSpPr txBox="1"/>
          <p:nvPr/>
        </p:nvSpPr>
        <p:spPr>
          <a:xfrm>
            <a:off x="849498" y="3608845"/>
            <a:ext cx="797025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600" dirty="0">
                <a:latin typeface="Cambria Math" panose="02040503050406030204" pitchFamily="18" charset="0"/>
                <a:ea typeface="Cambria Math" panose="02040503050406030204" pitchFamily="18" charset="0"/>
              </a:rPr>
              <a:t>Ordered: Elements in an array can be indexed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49FF5A4-9A8B-4FD2-96C5-AD04B01D587F}"/>
              </a:ext>
            </a:extLst>
          </p:cNvPr>
          <p:cNvSpPr txBox="1"/>
          <p:nvPr/>
        </p:nvSpPr>
        <p:spPr>
          <a:xfrm>
            <a:off x="849497" y="4632534"/>
            <a:ext cx="797025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600" dirty="0">
                <a:latin typeface="Cambria Math" panose="02040503050406030204" pitchFamily="18" charset="0"/>
                <a:ea typeface="Cambria Math" panose="02040503050406030204" pitchFamily="18" charset="0"/>
              </a:rPr>
              <a:t>Mutable: Elements in an array can be altered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59DC58F-1392-420A-AED2-F3676DAEE4B2}"/>
              </a:ext>
            </a:extLst>
          </p:cNvPr>
          <p:cNvSpPr txBox="1"/>
          <p:nvPr/>
        </p:nvSpPr>
        <p:spPr>
          <a:xfrm>
            <a:off x="99039" y="2852925"/>
            <a:ext cx="797025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>
                <a:latin typeface="Cambria Math" panose="02040503050406030204" pitchFamily="18" charset="0"/>
                <a:ea typeface="Cambria Math" panose="02040503050406030204" pitchFamily="18" charset="0"/>
              </a:rPr>
              <a:t>Properties:</a:t>
            </a:r>
          </a:p>
        </p:txBody>
      </p:sp>
    </p:spTree>
    <p:extLst>
      <p:ext uri="{BB962C8B-B14F-4D97-AF65-F5344CB8AC3E}">
        <p14:creationId xmlns:p14="http://schemas.microsoft.com/office/powerpoint/2010/main" val="14511788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9077546-A249-42E7-B0A3-61307074484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3B18A8D-AB88-4BA3-B436-48639E309B0B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30AE034-DD58-4DD8-8A53-D0E4F1186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Arrays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223B0C3-9BC1-4CEE-84AD-B640D9DE5438}"/>
              </a:ext>
            </a:extLst>
          </p:cNvPr>
          <p:cNvSpPr txBox="1"/>
          <p:nvPr/>
        </p:nvSpPr>
        <p:spPr>
          <a:xfrm>
            <a:off x="99039" y="1248474"/>
            <a:ext cx="871793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>
                <a:latin typeface="Cambria Math" panose="02040503050406030204" pitchFamily="18" charset="0"/>
                <a:ea typeface="Cambria Math" panose="02040503050406030204" pitchFamily="18" charset="0"/>
              </a:rPr>
              <a:t>Visual representation of an array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D0D7979-AD0A-45B3-AC55-9624A03926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0453" y="2200040"/>
            <a:ext cx="6023094" cy="3650111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FE358CE9-4148-4C48-AEE7-D08060B80FB2}"/>
              </a:ext>
            </a:extLst>
          </p:cNvPr>
          <p:cNvGrpSpPr/>
          <p:nvPr/>
        </p:nvGrpSpPr>
        <p:grpSpPr>
          <a:xfrm>
            <a:off x="2268920" y="6232565"/>
            <a:ext cx="4378171" cy="320748"/>
            <a:chOff x="643119" y="6142784"/>
            <a:chExt cx="4378171" cy="320748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ED4C1E7-8BB6-43E4-81C1-11D23B4BB196}"/>
                </a:ext>
              </a:extLst>
            </p:cNvPr>
            <p:cNvSpPr txBox="1"/>
            <p:nvPr/>
          </p:nvSpPr>
          <p:spPr>
            <a:xfrm>
              <a:off x="1768436" y="6155755"/>
              <a:ext cx="325285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Cambria Math" panose="02040503050406030204" pitchFamily="18" charset="0"/>
                  <a:ea typeface="Cambria Math" panose="02040503050406030204" pitchFamily="18" charset="0"/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https://pimylifeup.com/python-arrays/</a:t>
              </a:r>
              <a:endParaRPr lang="en-US" sz="1400" dirty="0"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689A911-AE77-46A2-8F4C-832C3B6F39D4}"/>
                </a:ext>
              </a:extLst>
            </p:cNvPr>
            <p:cNvSpPr txBox="1"/>
            <p:nvPr/>
          </p:nvSpPr>
          <p:spPr>
            <a:xfrm>
              <a:off x="643119" y="6142784"/>
              <a:ext cx="13626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Figure Source: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629943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9077546-A249-42E7-B0A3-61307074484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3B18A8D-AB88-4BA3-B436-48639E309B0B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30AE034-DD58-4DD8-8A53-D0E4F1186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Arrays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C3CC0B-CC6B-420C-938A-41BFBBA26E5C}"/>
              </a:ext>
            </a:extLst>
          </p:cNvPr>
          <p:cNvSpPr txBox="1"/>
          <p:nvPr/>
        </p:nvSpPr>
        <p:spPr>
          <a:xfrm>
            <a:off x="247860" y="1239915"/>
            <a:ext cx="843347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>
                <a:latin typeface="Cambria Math" panose="02040503050406030204" pitchFamily="18" charset="0"/>
                <a:ea typeface="Cambria Math" panose="02040503050406030204" pitchFamily="18" charset="0"/>
              </a:rPr>
              <a:t>Data type that an array must hold is specified using the type code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C736BDD-127E-43A8-94F5-8DDCFE056AD8}"/>
              </a:ext>
            </a:extLst>
          </p:cNvPr>
          <p:cNvSpPr txBox="1"/>
          <p:nvPr/>
        </p:nvSpPr>
        <p:spPr>
          <a:xfrm>
            <a:off x="846164" y="2440742"/>
            <a:ext cx="79708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‘f’ for float </a:t>
            </a:r>
            <a:endParaRPr lang="en-US" sz="26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6539F15-3F83-4FBB-9478-F9EFF2F0AEA4}"/>
              </a:ext>
            </a:extLst>
          </p:cNvPr>
          <p:cNvSpPr txBox="1"/>
          <p:nvPr/>
        </p:nvSpPr>
        <p:spPr>
          <a:xfrm>
            <a:off x="846164" y="3387254"/>
            <a:ext cx="79708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‘d’ for double</a:t>
            </a:r>
            <a:endParaRPr lang="en-US" sz="26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1D2EB68-F8F3-42E3-824A-171FE06F1FF7}"/>
              </a:ext>
            </a:extLst>
          </p:cNvPr>
          <p:cNvSpPr txBox="1"/>
          <p:nvPr/>
        </p:nvSpPr>
        <p:spPr>
          <a:xfrm>
            <a:off x="846164" y="4333766"/>
            <a:ext cx="79708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‘i’ for signed int</a:t>
            </a:r>
            <a:endParaRPr lang="en-US" sz="26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51FE2F5-71F6-4F3D-90AD-F527764ECDD0}"/>
              </a:ext>
            </a:extLst>
          </p:cNvPr>
          <p:cNvSpPr txBox="1"/>
          <p:nvPr/>
        </p:nvSpPr>
        <p:spPr>
          <a:xfrm>
            <a:off x="846164" y="5280278"/>
            <a:ext cx="79708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‘I’ for unsigned int</a:t>
            </a:r>
            <a:endParaRPr lang="en-US" sz="26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F656544-EC79-4AE4-859F-20BC58355FE6}"/>
              </a:ext>
            </a:extLst>
          </p:cNvPr>
          <p:cNvSpPr txBox="1"/>
          <p:nvPr/>
        </p:nvSpPr>
        <p:spPr>
          <a:xfrm>
            <a:off x="4148908" y="2929387"/>
            <a:ext cx="268898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highlight>
                  <a:srgbClr val="FFFF00"/>
                </a:highlight>
                <a:latin typeface="Cambria Math" panose="02040503050406030204" pitchFamily="18" charset="0"/>
                <a:ea typeface="Cambria Math" panose="02040503050406030204" pitchFamily="18" charset="0"/>
              </a:rPr>
              <a:t>Floating numbers</a:t>
            </a:r>
          </a:p>
        </p:txBody>
      </p:sp>
      <p:sp>
        <p:nvSpPr>
          <p:cNvPr id="21" name="Right Brace 20">
            <a:extLst>
              <a:ext uri="{FF2B5EF4-FFF2-40B4-BE49-F238E27FC236}">
                <a16:creationId xmlns:a16="http://schemas.microsoft.com/office/drawing/2014/main" id="{A831E2A5-E0B1-43B3-829E-C34B6A514F9A}"/>
              </a:ext>
            </a:extLst>
          </p:cNvPr>
          <p:cNvSpPr/>
          <p:nvPr/>
        </p:nvSpPr>
        <p:spPr>
          <a:xfrm>
            <a:off x="3839839" y="2686406"/>
            <a:ext cx="309069" cy="1002376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4524D2C-F4B5-4E94-BFE8-A513001DC756}"/>
              </a:ext>
            </a:extLst>
          </p:cNvPr>
          <p:cNvSpPr txBox="1"/>
          <p:nvPr/>
        </p:nvSpPr>
        <p:spPr>
          <a:xfrm>
            <a:off x="4722848" y="4822410"/>
            <a:ext cx="135344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highlight>
                  <a:srgbClr val="FFFF00"/>
                </a:highlight>
                <a:latin typeface="Cambria Math" panose="02040503050406030204" pitchFamily="18" charset="0"/>
                <a:ea typeface="Cambria Math" panose="02040503050406030204" pitchFamily="18" charset="0"/>
              </a:rPr>
              <a:t>Integers</a:t>
            </a:r>
          </a:p>
        </p:txBody>
      </p:sp>
      <p:sp>
        <p:nvSpPr>
          <p:cNvPr id="25" name="Right Brace 24">
            <a:extLst>
              <a:ext uri="{FF2B5EF4-FFF2-40B4-BE49-F238E27FC236}">
                <a16:creationId xmlns:a16="http://schemas.microsoft.com/office/drawing/2014/main" id="{E02B779C-CD83-4C6C-BB39-3A677B43D4AA}"/>
              </a:ext>
            </a:extLst>
          </p:cNvPr>
          <p:cNvSpPr/>
          <p:nvPr/>
        </p:nvSpPr>
        <p:spPr>
          <a:xfrm>
            <a:off x="4379976" y="4567444"/>
            <a:ext cx="309069" cy="1002376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060510"/>
      </p:ext>
    </p:extLst>
  </p:cSld>
  <p:clrMapOvr>
    <a:masterClrMapping/>
  </p:clrMapOvr>
</p:sld>
</file>

<file path=ppt/theme/theme1.xml><?xml version="1.0" encoding="utf-8"?>
<a:theme xmlns:a="http://schemas.openxmlformats.org/drawingml/2006/main" name="ONR_Theme">
  <a:themeElements>
    <a:clrScheme name="Custom 1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E8EDB"/>
      </a:accent1>
      <a:accent2>
        <a:srgbClr val="C90E0C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ONR_Theme</Template>
  <TotalTime>123986</TotalTime>
  <Words>927</Words>
  <Application>Microsoft Office PowerPoint</Application>
  <PresentationFormat>On-screen Show (4:3)</PresentationFormat>
  <Paragraphs>207</Paragraphs>
  <Slides>32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0" baseType="lpstr">
      <vt:lpstr>Arial</vt:lpstr>
      <vt:lpstr>Calibri</vt:lpstr>
      <vt:lpstr>Cambria</vt:lpstr>
      <vt:lpstr>Cambria Math</vt:lpstr>
      <vt:lpstr>Garamond</vt:lpstr>
      <vt:lpstr>Times New Roman</vt:lpstr>
      <vt:lpstr>Wingdings</vt:lpstr>
      <vt:lpstr>ONR_Theme</vt:lpstr>
      <vt:lpstr>PowerPoint Presentation</vt:lpstr>
      <vt:lpstr>Topic Outline</vt:lpstr>
      <vt:lpstr>Objectives</vt:lpstr>
      <vt:lpstr>Computational Thinking Concepts</vt:lpstr>
      <vt:lpstr>PowerPoint Presentation</vt:lpstr>
      <vt:lpstr>Python Data Structures</vt:lpstr>
      <vt:lpstr>Arrays</vt:lpstr>
      <vt:lpstr>Arrays</vt:lpstr>
      <vt:lpstr>Arrays</vt:lpstr>
      <vt:lpstr>Arrays</vt:lpstr>
      <vt:lpstr>Lists</vt:lpstr>
      <vt:lpstr>Lists</vt:lpstr>
      <vt:lpstr>Tuples</vt:lpstr>
      <vt:lpstr>Tuples</vt:lpstr>
      <vt:lpstr>Sets</vt:lpstr>
      <vt:lpstr>Sets</vt:lpstr>
      <vt:lpstr>Dictionaries</vt:lpstr>
      <vt:lpstr>Dictionaries</vt:lpstr>
      <vt:lpstr>PowerPoint Presentation</vt:lpstr>
      <vt:lpstr>Conditional Statements</vt:lpstr>
      <vt:lpstr>Conditional Statements</vt:lpstr>
      <vt:lpstr>if Statement</vt:lpstr>
      <vt:lpstr>if Statement</vt:lpstr>
      <vt:lpstr>Discussion Exercise</vt:lpstr>
      <vt:lpstr>if....else Statements</vt:lpstr>
      <vt:lpstr>if....else Statements</vt:lpstr>
      <vt:lpstr>Discussion Exercise</vt:lpstr>
      <vt:lpstr>if....elif....else Statements</vt:lpstr>
      <vt:lpstr>if....elif....else Statements</vt:lpstr>
      <vt:lpstr>Discussion Exercise</vt:lpstr>
      <vt:lpstr>Nested Conditional Statements </vt:lpstr>
      <vt:lpstr>Summary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Shad Holt</dc:creator>
  <cp:keywords/>
  <dc:description/>
  <cp:lastModifiedBy>Sundaravadiveludevarajan, D</cp:lastModifiedBy>
  <cp:revision>1808</cp:revision>
  <cp:lastPrinted>2020-07-23T19:00:31Z</cp:lastPrinted>
  <dcterms:created xsi:type="dcterms:W3CDTF">2010-10-19T21:02:23Z</dcterms:created>
  <dcterms:modified xsi:type="dcterms:W3CDTF">2020-08-21T04:17:12Z</dcterms:modified>
  <cp:category/>
</cp:coreProperties>
</file>