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465" r:id="rId2"/>
    <p:sldId id="684" r:id="rId3"/>
    <p:sldId id="723" r:id="rId4"/>
    <p:sldId id="722" r:id="rId5"/>
    <p:sldId id="712" r:id="rId6"/>
    <p:sldId id="260" r:id="rId7"/>
    <p:sldId id="261" r:id="rId8"/>
    <p:sldId id="263" r:id="rId9"/>
    <p:sldId id="264" r:id="rId10"/>
    <p:sldId id="266" r:id="rId11"/>
    <p:sldId id="269" r:id="rId12"/>
    <p:sldId id="272" r:id="rId13"/>
    <p:sldId id="289" r:id="rId14"/>
    <p:sldId id="290" r:id="rId15"/>
    <p:sldId id="292" r:id="rId16"/>
    <p:sldId id="326" r:id="rId17"/>
    <p:sldId id="716" r:id="rId18"/>
    <p:sldId id="713" r:id="rId19"/>
    <p:sldId id="715" r:id="rId20"/>
    <p:sldId id="714" r:id="rId21"/>
    <p:sldId id="294" r:id="rId22"/>
    <p:sldId id="296" r:id="rId23"/>
    <p:sldId id="299" r:id="rId24"/>
    <p:sldId id="717" r:id="rId25"/>
    <p:sldId id="718" r:id="rId26"/>
    <p:sldId id="721" r:id="rId27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DFBFA14-EF8A-425A-9B83-202A761E1D81}">
          <p14:sldIdLst>
            <p14:sldId id="465"/>
            <p14:sldId id="684"/>
            <p14:sldId id="723"/>
            <p14:sldId id="722"/>
            <p14:sldId id="712"/>
            <p14:sldId id="260"/>
            <p14:sldId id="261"/>
            <p14:sldId id="263"/>
            <p14:sldId id="264"/>
            <p14:sldId id="266"/>
            <p14:sldId id="269"/>
            <p14:sldId id="272"/>
            <p14:sldId id="289"/>
            <p14:sldId id="290"/>
            <p14:sldId id="292"/>
            <p14:sldId id="326"/>
            <p14:sldId id="716"/>
            <p14:sldId id="713"/>
            <p14:sldId id="715"/>
            <p14:sldId id="714"/>
            <p14:sldId id="294"/>
            <p14:sldId id="296"/>
            <p14:sldId id="299"/>
            <p14:sldId id="717"/>
            <p14:sldId id="718"/>
            <p14:sldId id="7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A0C"/>
    <a:srgbClr val="000096"/>
    <a:srgbClr val="000039"/>
    <a:srgbClr val="000054"/>
    <a:srgbClr val="FFDD08"/>
    <a:srgbClr val="000074"/>
    <a:srgbClr val="B10C0C"/>
    <a:srgbClr val="35ADFF"/>
    <a:srgbClr val="EBCCCC"/>
    <a:srgbClr val="D7F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9" autoAdjust="0"/>
    <p:restoredTop sz="93277" autoAdjust="0"/>
  </p:normalViewPr>
  <p:slideViewPr>
    <p:cSldViewPr>
      <p:cViewPr varScale="1">
        <p:scale>
          <a:sx n="106" d="100"/>
          <a:sy n="106" d="100"/>
        </p:scale>
        <p:origin x="17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2464" y="-104"/>
      </p:cViewPr>
      <p:guideLst>
        <p:guide orient="horz" pos="2909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A8D32-36C6-4B09-BCB3-215C06D7D31C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169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3169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474EC-94D2-4C30-A981-A59D4948A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8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3B070B-BDF4-46F4-8151-05E78C69BB0A}" type="datetimeFigureOut">
              <a:rPr lang="en-US"/>
              <a:pPr>
                <a:defRPr/>
              </a:pPr>
              <a:t>8/16/2020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0FD1F9-7C04-42FC-9249-3609A85DC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54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0FD1F9-7C04-42FC-9249-3609A85DCB8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1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xas_Tech_Campus_Entrance.jpg"/>
          <p:cNvPicPr>
            <a:picLocks noChangeAspect="1"/>
          </p:cNvPicPr>
          <p:nvPr userDrawn="1"/>
        </p:nvPicPr>
        <p:blipFill>
          <a:blip r:embed="rId2" cstate="email">
            <a:lum bright="8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5957887"/>
            <a:ext cx="9144000" cy="900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938836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6781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>
            <a:noAutofit/>
          </a:bodyPr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TTU 2 Title Page_logo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58" y="87765"/>
            <a:ext cx="622337" cy="7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62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57887"/>
            <a:ext cx="9144000" cy="900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938836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6781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>
            <a:noAutofit/>
          </a:bodyPr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TTU 2 Title Page_logo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2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58" y="87765"/>
            <a:ext cx="622337" cy="7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mages-1.jpg"/>
          <p:cNvPicPr>
            <a:picLocks noChangeAspect="1"/>
          </p:cNvPicPr>
          <p:nvPr userDrawn="1"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081"/>
            <a:ext cx="9144000" cy="491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7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616701"/>
            <a:ext cx="9144000" cy="2413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616700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923926" y="6610758"/>
            <a:ext cx="72961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200" dirty="0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Department of Computer Science Texas Tech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95" y="1066800"/>
            <a:ext cx="8026647" cy="548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89949" y="6626226"/>
            <a:ext cx="654051" cy="241300"/>
          </a:xfrm>
        </p:spPr>
        <p:txBody>
          <a:bodyPr/>
          <a:lstStyle>
            <a:lvl1pPr>
              <a:defRPr>
                <a:solidFill>
                  <a:prstClr val="white">
                    <a:lumMod val="95000"/>
                  </a:prstClr>
                </a:solidFill>
              </a:defRPr>
            </a:lvl1pPr>
          </a:lstStyle>
          <a:p>
            <a:pPr>
              <a:defRPr/>
            </a:pPr>
            <a:fld id="{13B18A8D-AB88-4BA3-B436-48639E309B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23926" y="38407"/>
            <a:ext cx="7296151" cy="817460"/>
          </a:xfrm>
        </p:spPr>
        <p:txBody>
          <a:bodyPr/>
          <a:lstStyle>
            <a:lvl1pPr>
              <a:defRPr sz="360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5" descr="http://www.orgs.ttu.edu/humanfactorssociety/files/TTU_CoatOfArms_4Crvs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724" y="48471"/>
            <a:ext cx="572419" cy="81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10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0"/>
            <a:ext cx="7620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9906" y="1066801"/>
            <a:ext cx="8221695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172201"/>
            <a:ext cx="883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53200"/>
            <a:ext cx="9144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EA15AF2-2A42-4461-B422-F0F9E2946555}" type="datetime1">
              <a:rPr lang="en-US" smtClean="0"/>
              <a:pPr>
                <a:defRPr/>
              </a:pPr>
              <a:t>8/16/2020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553200"/>
            <a:ext cx="1219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266D7DE-B6B2-4E56-915E-660969AABB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0" r:id="rId2"/>
    <p:sldLayoutId id="2147483689" r:id="rId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F2F2F2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514350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744538" indent="-2825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028700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1311275" indent="-2825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140" y="894270"/>
            <a:ext cx="7913235" cy="2342706"/>
          </a:xfrm>
          <a:effectLst/>
        </p:spPr>
        <p:txBody>
          <a:bodyPr/>
          <a:lstStyle/>
          <a:p>
            <a:pPr algn="l"/>
            <a:r>
              <a:rPr lang="en-US" sz="4400" b="1" dirty="0">
                <a:solidFill>
                  <a:srgbClr val="B30000"/>
                </a:solidFill>
              </a:rPr>
              <a:t>EGR 1330</a:t>
            </a:r>
            <a:br>
              <a:rPr lang="en-US" sz="4400" b="1" dirty="0">
                <a:solidFill>
                  <a:srgbClr val="B30000"/>
                </a:solidFill>
              </a:rPr>
            </a:br>
            <a:r>
              <a:rPr lang="en-US" sz="4400" b="1" dirty="0">
                <a:solidFill>
                  <a:srgbClr val="B30000"/>
                </a:solidFill>
              </a:rPr>
              <a:t>Computational Thinking with Data Science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5C3A2D-DA05-4078-8BAA-8CD82F612D28}"/>
              </a:ext>
            </a:extLst>
          </p:cNvPr>
          <p:cNvSpPr txBox="1"/>
          <p:nvPr/>
        </p:nvSpPr>
        <p:spPr>
          <a:xfrm>
            <a:off x="577880" y="3435212"/>
            <a:ext cx="74889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Computational Thinking and Programming Principles</a:t>
            </a:r>
          </a:p>
        </p:txBody>
      </p:sp>
    </p:spTree>
    <p:extLst>
      <p:ext uri="{BB962C8B-B14F-4D97-AF65-F5344CB8AC3E}">
        <p14:creationId xmlns:p14="http://schemas.microsoft.com/office/powerpoint/2010/main" val="3235836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9D8E5-C8B5-4719-AE59-FCA3C334B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57" y="126170"/>
            <a:ext cx="7874858" cy="660116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Representation and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03E8B-A919-44B5-8D88-F560FB602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446" y="1106021"/>
            <a:ext cx="8396319" cy="1900523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important characteristics of the problem and filter out ones that are not important.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these characteristics to create a representation of what we are trying to solve.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D106B3DD-26FD-4EC2-8D57-93DB09B990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683597"/>
              </p:ext>
            </p:extLst>
          </p:nvPr>
        </p:nvGraphicFramePr>
        <p:xfrm>
          <a:off x="846715" y="3429000"/>
          <a:ext cx="3525716" cy="2390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858">
                  <a:extLst>
                    <a:ext uri="{9D8B030D-6E8A-4147-A177-3AD203B41FA5}">
                      <a16:colId xmlns:a16="http://schemas.microsoft.com/office/drawing/2014/main" val="3542037279"/>
                    </a:ext>
                  </a:extLst>
                </a:gridCol>
                <a:gridCol w="1762858">
                  <a:extLst>
                    <a:ext uri="{9D8B030D-6E8A-4147-A177-3AD203B41FA5}">
                      <a16:colId xmlns:a16="http://schemas.microsoft.com/office/drawing/2014/main" val="2926921725"/>
                    </a:ext>
                  </a:extLst>
                </a:gridCol>
              </a:tblGrid>
              <a:tr h="351598">
                <a:tc>
                  <a:txBody>
                    <a:bodyPr/>
                    <a:lstStyle/>
                    <a:p>
                      <a:r>
                        <a:rPr lang="en-US" sz="1800" dirty="0"/>
                        <a:t>Important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NOT important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86383084"/>
                  </a:ext>
                </a:extLst>
              </a:tr>
              <a:tr h="351598">
                <a:tc>
                  <a:txBody>
                    <a:bodyPr/>
                    <a:lstStyle/>
                    <a:p>
                      <a:r>
                        <a:rPr lang="en-US" sz="1800" dirty="0"/>
                        <a:t>Name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Favorite color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52665027"/>
                  </a:ext>
                </a:extLst>
              </a:tr>
              <a:tr h="632877">
                <a:tc>
                  <a:txBody>
                    <a:bodyPr/>
                    <a:lstStyle/>
                    <a:p>
                      <a:r>
                        <a:rPr lang="en-US" sz="1800" dirty="0"/>
                        <a:t>Billing address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Food preferences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16352917"/>
                  </a:ext>
                </a:extLst>
              </a:tr>
              <a:tr h="351598">
                <a:tc>
                  <a:txBody>
                    <a:bodyPr/>
                    <a:lstStyle/>
                    <a:p>
                      <a:r>
                        <a:rPr lang="en-US" sz="1800" dirty="0"/>
                        <a:t>Phone number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Shoe size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3888728"/>
                  </a:ext>
                </a:extLst>
              </a:tr>
              <a:tr h="351598">
                <a:tc>
                  <a:txBody>
                    <a:bodyPr/>
                    <a:lstStyle/>
                    <a:p>
                      <a:r>
                        <a:rPr lang="en-US" sz="1800" dirty="0"/>
                        <a:t>Student Id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….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61321844"/>
                  </a:ext>
                </a:extLst>
              </a:tr>
              <a:tr h="351598">
                <a:tc>
                  <a:txBody>
                    <a:bodyPr/>
                    <a:lstStyle/>
                    <a:p>
                      <a:r>
                        <a:rPr lang="en-US" sz="1800" dirty="0"/>
                        <a:t>…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8676718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DB625EB-9CA9-4DF6-8676-FEF4589671B9}"/>
              </a:ext>
            </a:extLst>
          </p:cNvPr>
          <p:cNvSpPr txBox="1"/>
          <p:nvPr/>
        </p:nvSpPr>
        <p:spPr>
          <a:xfrm>
            <a:off x="762363" y="3109264"/>
            <a:ext cx="3012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in a University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75C82AE-9EE9-413A-9F65-0C3B24328E7C}"/>
              </a:ext>
            </a:extLst>
          </p:cNvPr>
          <p:cNvSpPr txBox="1"/>
          <p:nvPr/>
        </p:nvSpPr>
        <p:spPr>
          <a:xfrm>
            <a:off x="4456783" y="3105607"/>
            <a:ext cx="3012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Books in an online bookstore</a:t>
            </a:r>
          </a:p>
        </p:txBody>
      </p:sp>
      <p:graphicFrame>
        <p:nvGraphicFramePr>
          <p:cNvPr id="41" name="Table 8">
            <a:extLst>
              <a:ext uri="{FF2B5EF4-FFF2-40B4-BE49-F238E27FC236}">
                <a16:creationId xmlns:a16="http://schemas.microsoft.com/office/drawing/2014/main" id="{43FB5CB8-8906-4702-89BD-4BBF2B6951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460052"/>
              </p:ext>
            </p:extLst>
          </p:nvPr>
        </p:nvGraphicFramePr>
        <p:xfrm>
          <a:off x="4560991" y="3425461"/>
          <a:ext cx="3721210" cy="2390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199">
                  <a:extLst>
                    <a:ext uri="{9D8B030D-6E8A-4147-A177-3AD203B41FA5}">
                      <a16:colId xmlns:a16="http://schemas.microsoft.com/office/drawing/2014/main" val="3542037279"/>
                    </a:ext>
                  </a:extLst>
                </a:gridCol>
                <a:gridCol w="2429011">
                  <a:extLst>
                    <a:ext uri="{9D8B030D-6E8A-4147-A177-3AD203B41FA5}">
                      <a16:colId xmlns:a16="http://schemas.microsoft.com/office/drawing/2014/main" val="2926921725"/>
                    </a:ext>
                  </a:extLst>
                </a:gridCol>
              </a:tblGrid>
              <a:tr h="398478">
                <a:tc>
                  <a:txBody>
                    <a:bodyPr/>
                    <a:lstStyle/>
                    <a:p>
                      <a:r>
                        <a:rPr lang="en-US" sz="1800" dirty="0"/>
                        <a:t>Important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NOT important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86383084"/>
                  </a:ext>
                </a:extLst>
              </a:tr>
              <a:tr h="398478">
                <a:tc>
                  <a:txBody>
                    <a:bodyPr/>
                    <a:lstStyle/>
                    <a:p>
                      <a:r>
                        <a:rPr lang="en-US" sz="1800" dirty="0"/>
                        <a:t>title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Cover color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52665027"/>
                  </a:ext>
                </a:extLst>
              </a:tr>
              <a:tr h="398478">
                <a:tc>
                  <a:txBody>
                    <a:bodyPr/>
                    <a:lstStyle/>
                    <a:p>
                      <a:r>
                        <a:rPr lang="en-US" sz="1800" dirty="0"/>
                        <a:t>ISBN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Author’s hometown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16352917"/>
                  </a:ext>
                </a:extLst>
              </a:tr>
              <a:tr h="398478">
                <a:tc>
                  <a:txBody>
                    <a:bodyPr/>
                    <a:lstStyle/>
                    <a:p>
                      <a:r>
                        <a:rPr lang="en-US" sz="1800" dirty="0"/>
                        <a:t>authors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Complete content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3888728"/>
                  </a:ext>
                </a:extLst>
              </a:tr>
              <a:tr h="398478">
                <a:tc>
                  <a:txBody>
                    <a:bodyPr/>
                    <a:lstStyle/>
                    <a:p>
                      <a:r>
                        <a:rPr lang="en-US" sz="1800" dirty="0"/>
                        <a:t>category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….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61321844"/>
                  </a:ext>
                </a:extLst>
              </a:tr>
              <a:tr h="398478">
                <a:tc>
                  <a:txBody>
                    <a:bodyPr/>
                    <a:lstStyle/>
                    <a:p>
                      <a:r>
                        <a:rPr lang="en-US" sz="1800" dirty="0"/>
                        <a:t>…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86767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000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9D8E5-C8B5-4719-AE59-FCA3C334B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310" y="87765"/>
            <a:ext cx="6447501" cy="660116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03E8B-A919-44B5-8D88-F560FB602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260" y="1239915"/>
            <a:ext cx="8065050" cy="134417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Step-by-step instructions of how to solve a problem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Identifies what is to be done, and the order in which they should be done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77A9CF-5E26-40D2-98DC-5FC41AE73483}"/>
              </a:ext>
            </a:extLst>
          </p:cNvPr>
          <p:cNvSpPr txBox="1"/>
          <p:nvPr/>
        </p:nvSpPr>
        <p:spPr>
          <a:xfrm>
            <a:off x="2805370" y="2551729"/>
            <a:ext cx="3725285" cy="3719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 a cup of tea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Fill electric kettle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Boil it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hot water in a cup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 teabag in the cup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Steep for 3 minutes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 the teabag</a:t>
            </a:r>
          </a:p>
        </p:txBody>
      </p:sp>
    </p:spTree>
    <p:extLst>
      <p:ext uri="{BB962C8B-B14F-4D97-AF65-F5344CB8AC3E}">
        <p14:creationId xmlns:p14="http://schemas.microsoft.com/office/powerpoint/2010/main" val="2946251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9D8E5-C8B5-4719-AE59-FCA3C334B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070" y="164575"/>
            <a:ext cx="7783850" cy="498296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Study: Scheduling a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03E8B-A919-44B5-8D88-F560FB602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450" y="1047890"/>
            <a:ext cx="8679530" cy="5376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Decomposition: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steps process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Schedule an earlier meeting request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 conflicting request with the one just scheduled.</a:t>
            </a:r>
          </a:p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Pattern: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at unscheduled requests and pick the best one</a:t>
            </a:r>
          </a:p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Abstraction: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request is represented with proposed start time, end time, and student name for the meeting.</a:t>
            </a:r>
          </a:p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Meeting request at earliest time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Schedule it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at other requests one by one and remove it if overlapped with the scheduled ones.</a:t>
            </a:r>
          </a:p>
        </p:txBody>
      </p:sp>
    </p:spTree>
    <p:extLst>
      <p:ext uri="{BB962C8B-B14F-4D97-AF65-F5344CB8AC3E}">
        <p14:creationId xmlns:p14="http://schemas.microsoft.com/office/powerpoint/2010/main" val="387271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D8D4D-E5BF-4778-A79F-5243F7BD3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68" y="-65855"/>
            <a:ext cx="7988240" cy="9906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for Computational Thinking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28BE84-5657-404E-A83F-2DFE4B61DEA9}"/>
              </a:ext>
            </a:extLst>
          </p:cNvPr>
          <p:cNvSpPr txBox="1"/>
          <p:nvPr/>
        </p:nvSpPr>
        <p:spPr>
          <a:xfrm>
            <a:off x="289268" y="1278320"/>
            <a:ext cx="79882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It is the realization of an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using a syntax that the computer can understand.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is to manipulate the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stored in memory.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accesses the data in memory using its address.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used to have friendly name for accessing data memory address. We don’t need to know where exactly the memory address is.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200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3E46A-04BA-49EB-9115-8B4D8E691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D5D9A-AA1F-4CE8-B9FC-CB82B8911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486" y="1809751"/>
            <a:ext cx="3381375" cy="1354262"/>
          </a:xfrm>
        </p:spPr>
        <p:txBody>
          <a:bodyPr>
            <a:normAutofit fontScale="92500"/>
          </a:bodyPr>
          <a:lstStyle/>
          <a:p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meaningful name for a piece of data stored in memory</a:t>
            </a:r>
          </a:p>
          <a:p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can change during execution of the program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3BA2AA-BC50-439C-AE73-5C451AA00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183" y="1809751"/>
            <a:ext cx="5501818" cy="2385071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8EFBDA6-9727-43E6-9A82-750710DB4CE5}"/>
              </a:ext>
            </a:extLst>
          </p:cNvPr>
          <p:cNvSpPr txBox="1">
            <a:spLocks/>
          </p:cNvSpPr>
          <p:nvPr/>
        </p:nvSpPr>
        <p:spPr>
          <a:xfrm>
            <a:off x="131486" y="3275380"/>
            <a:ext cx="3381375" cy="135426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a name and initial value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value using equal sign (“=“)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9E8FE5-3477-47FC-9646-4CBF27643F43}"/>
              </a:ext>
            </a:extLst>
          </p:cNvPr>
          <p:cNvSpPr/>
          <p:nvPr/>
        </p:nvSpPr>
        <p:spPr>
          <a:xfrm>
            <a:off x="4299735" y="2591014"/>
            <a:ext cx="4045449" cy="55480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D8D074-69AC-4E0A-8050-C5D62D1C8F96}"/>
              </a:ext>
            </a:extLst>
          </p:cNvPr>
          <p:cNvSpPr/>
          <p:nvPr/>
        </p:nvSpPr>
        <p:spPr>
          <a:xfrm>
            <a:off x="4299735" y="3482939"/>
            <a:ext cx="2350214" cy="21211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97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3E46A-04BA-49EB-9115-8B4D8E691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D5D9A-AA1F-4CE8-B9FC-CB82B8911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130" y="1895119"/>
            <a:ext cx="4150707" cy="297340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meaningful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consist of letters, digits, and underscores but may not start with a digit or a special character.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not include uppercase letters (Python convention).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2B0373E-29D1-4272-84E2-F2B5CA44CE7B}"/>
              </a:ext>
            </a:extLst>
          </p:cNvPr>
          <p:cNvSpPr txBox="1">
            <a:spLocks/>
          </p:cNvSpPr>
          <p:nvPr/>
        </p:nvSpPr>
        <p:spPr>
          <a:xfrm>
            <a:off x="5241533" y="2026730"/>
            <a:ext cx="3127522" cy="297340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50" dirty="0"/>
              <a:t>a) </a:t>
            </a:r>
            <a:r>
              <a:rPr lang="en-US" sz="1950" dirty="0" err="1"/>
              <a:t>exchange_rate</a:t>
            </a:r>
            <a:r>
              <a:rPr lang="en-US" sz="1950" dirty="0"/>
              <a:t> = 0.1</a:t>
            </a:r>
          </a:p>
          <a:p>
            <a:pPr marL="0" indent="0">
              <a:buNone/>
            </a:pPr>
            <a:r>
              <a:rPr lang="en-US" sz="1950" dirty="0"/>
              <a:t>b) </a:t>
            </a:r>
            <a:r>
              <a:rPr lang="en-US" sz="1950" dirty="0" err="1"/>
              <a:t>my_name</a:t>
            </a:r>
            <a:r>
              <a:rPr lang="en-US" sz="1950" dirty="0"/>
              <a:t> = “John”</a:t>
            </a:r>
          </a:p>
          <a:p>
            <a:pPr marL="0" indent="0">
              <a:buNone/>
            </a:pPr>
            <a:r>
              <a:rPr lang="en-US" sz="1950" dirty="0"/>
              <a:t>c) </a:t>
            </a:r>
            <a:r>
              <a:rPr lang="en-US" sz="1950" dirty="0" err="1"/>
              <a:t>is_student</a:t>
            </a:r>
            <a:r>
              <a:rPr lang="en-US" sz="1950" dirty="0"/>
              <a:t> = True</a:t>
            </a:r>
          </a:p>
          <a:p>
            <a:pPr marL="0" indent="0">
              <a:buNone/>
            </a:pPr>
            <a:r>
              <a:rPr lang="en-US" sz="1950" dirty="0"/>
              <a:t>d) name = </a:t>
            </a:r>
            <a:r>
              <a:rPr lang="en-US" sz="1950" dirty="0" err="1"/>
              <a:t>my_name</a:t>
            </a:r>
            <a:endParaRPr lang="en-US" sz="1950" dirty="0"/>
          </a:p>
          <a:p>
            <a:pPr marL="0" indent="0">
              <a:buNone/>
            </a:pPr>
            <a:r>
              <a:rPr lang="en-US" sz="1950" dirty="0"/>
              <a:t>e) </a:t>
            </a:r>
            <a:r>
              <a:rPr lang="en-US" sz="1950" dirty="0" err="1"/>
              <a:t>my_name</a:t>
            </a:r>
            <a:r>
              <a:rPr lang="en-US" sz="1950" dirty="0"/>
              <a:t> = “Brian”</a:t>
            </a:r>
          </a:p>
          <a:p>
            <a:pPr marL="0" indent="0">
              <a:buNone/>
            </a:pPr>
            <a:r>
              <a:rPr lang="en-US" sz="1950" dirty="0">
                <a:solidFill>
                  <a:schemeClr val="tx1"/>
                </a:solidFill>
              </a:rPr>
              <a:t>f) $_class = “python”</a:t>
            </a:r>
          </a:p>
          <a:p>
            <a:pPr marL="0" indent="0">
              <a:buNone/>
            </a:pPr>
            <a:r>
              <a:rPr lang="en-US" sz="1950" dirty="0">
                <a:solidFill>
                  <a:schemeClr val="tx1"/>
                </a:solidFill>
              </a:rPr>
              <a:t>g) 1class = “programming”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9731DA4-B41B-4FAD-9D21-A9ABE2B709D6}"/>
              </a:ext>
            </a:extLst>
          </p:cNvPr>
          <p:cNvCxnSpPr>
            <a:cxnSpLocks/>
          </p:cNvCxnSpPr>
          <p:nvPr/>
        </p:nvCxnSpPr>
        <p:spPr>
          <a:xfrm>
            <a:off x="4725620" y="2026730"/>
            <a:ext cx="0" cy="24580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D5495CB-FC73-4891-AEB6-399657E3E81C}"/>
              </a:ext>
            </a:extLst>
          </p:cNvPr>
          <p:cNvSpPr txBox="1"/>
          <p:nvPr/>
        </p:nvSpPr>
        <p:spPr>
          <a:xfrm>
            <a:off x="5455315" y="1710453"/>
            <a:ext cx="212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Valid variables?</a:t>
            </a:r>
          </a:p>
        </p:txBody>
      </p:sp>
    </p:spTree>
    <p:extLst>
      <p:ext uri="{BB962C8B-B14F-4D97-AF65-F5344CB8AC3E}">
        <p14:creationId xmlns:p14="http://schemas.microsoft.com/office/powerpoint/2010/main" val="3003585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C9E75A0-E668-41DF-B224-89E0C46E53FA}"/>
              </a:ext>
            </a:extLst>
          </p:cNvPr>
          <p:cNvSpPr txBox="1">
            <a:spLocks/>
          </p:cNvSpPr>
          <p:nvPr/>
        </p:nvSpPr>
        <p:spPr bwMode="auto">
          <a:xfrm>
            <a:off x="248130" y="1895119"/>
            <a:ext cx="4150707" cy="2973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841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1435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744538" indent="-28257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2870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311275" indent="-28257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meaningful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consist of letters, digits, and underscores but may not start with a digit or a special character.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not include uppercase letters (Python convention).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B3E46A-04BA-49EB-9115-8B4D8E691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9731DA4-B41B-4FAD-9D21-A9ABE2B709D6}"/>
              </a:ext>
            </a:extLst>
          </p:cNvPr>
          <p:cNvCxnSpPr>
            <a:cxnSpLocks/>
          </p:cNvCxnSpPr>
          <p:nvPr/>
        </p:nvCxnSpPr>
        <p:spPr>
          <a:xfrm>
            <a:off x="4764025" y="2053036"/>
            <a:ext cx="0" cy="24580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8BFAD9FE-A0DD-4952-A621-185E812E712F}"/>
              </a:ext>
            </a:extLst>
          </p:cNvPr>
          <p:cNvGrpSpPr/>
          <p:nvPr/>
        </p:nvGrpSpPr>
        <p:grpSpPr>
          <a:xfrm>
            <a:off x="5186480" y="1683704"/>
            <a:ext cx="3127522" cy="3490592"/>
            <a:chOff x="4454326" y="1743396"/>
            <a:chExt cx="3127522" cy="3490592"/>
          </a:xfrm>
        </p:grpSpPr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id="{12B0373E-29D1-4272-84E2-F2B5CA44CE7B}"/>
                </a:ext>
              </a:extLst>
            </p:cNvPr>
            <p:cNvSpPr txBox="1">
              <a:spLocks/>
            </p:cNvSpPr>
            <p:nvPr/>
          </p:nvSpPr>
          <p:spPr>
            <a:xfrm>
              <a:off x="4454326" y="2030164"/>
              <a:ext cx="3127522" cy="3203824"/>
            </a:xfrm>
            <a:prstGeom prst="rect">
              <a:avLst/>
            </a:prstGeom>
          </p:spPr>
          <p:txBody>
            <a:bodyPr vert="horz" lIns="68580" tIns="34290" rIns="68580" bIns="3429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950" dirty="0"/>
                <a:t>a) </a:t>
              </a:r>
              <a:r>
                <a:rPr lang="en-US" sz="1950" dirty="0" err="1"/>
                <a:t>exchange_rate</a:t>
              </a:r>
              <a:r>
                <a:rPr lang="en-US" sz="1950" dirty="0"/>
                <a:t> = 0.1</a:t>
              </a:r>
            </a:p>
            <a:p>
              <a:pPr marL="0" indent="0">
                <a:buNone/>
              </a:pPr>
              <a:r>
                <a:rPr lang="en-US" sz="1950" dirty="0"/>
                <a:t>b) </a:t>
              </a:r>
              <a:r>
                <a:rPr lang="en-US" sz="1950" dirty="0" err="1"/>
                <a:t>my_name</a:t>
              </a:r>
              <a:r>
                <a:rPr lang="en-US" sz="1950" dirty="0"/>
                <a:t> = “John”</a:t>
              </a:r>
            </a:p>
            <a:p>
              <a:pPr marL="0" indent="0">
                <a:buNone/>
              </a:pPr>
              <a:r>
                <a:rPr lang="en-US" sz="1950" dirty="0"/>
                <a:t>c) </a:t>
              </a:r>
              <a:r>
                <a:rPr lang="en-US" sz="1950" dirty="0" err="1"/>
                <a:t>is_student</a:t>
              </a:r>
              <a:r>
                <a:rPr lang="en-US" sz="1950" dirty="0"/>
                <a:t> = True</a:t>
              </a:r>
            </a:p>
            <a:p>
              <a:pPr marL="0" indent="0">
                <a:buNone/>
              </a:pPr>
              <a:r>
                <a:rPr lang="en-US" sz="1950" dirty="0"/>
                <a:t>d) name = </a:t>
              </a:r>
              <a:r>
                <a:rPr lang="en-US" sz="1950" dirty="0" err="1"/>
                <a:t>my_name</a:t>
              </a:r>
              <a:endParaRPr lang="en-US" sz="1950" dirty="0"/>
            </a:p>
            <a:p>
              <a:pPr marL="0" indent="0">
                <a:buNone/>
              </a:pPr>
              <a:r>
                <a:rPr lang="en-US" sz="1950" dirty="0"/>
                <a:t>e) </a:t>
              </a:r>
              <a:r>
                <a:rPr lang="en-US" sz="1950" dirty="0" err="1"/>
                <a:t>my_name</a:t>
              </a:r>
              <a:r>
                <a:rPr lang="en-US" sz="1950" dirty="0"/>
                <a:t> = “Brian”</a:t>
              </a:r>
            </a:p>
            <a:p>
              <a:pPr marL="0" indent="0">
                <a:buNone/>
              </a:pPr>
              <a:r>
                <a:rPr lang="en-US" sz="1950" strike="sngStrike" dirty="0">
                  <a:solidFill>
                    <a:srgbClr val="C00000"/>
                  </a:solidFill>
                </a:rPr>
                <a:t>f) $_class = “python”</a:t>
              </a:r>
            </a:p>
            <a:p>
              <a:pPr marL="0" indent="0">
                <a:buNone/>
              </a:pPr>
              <a:r>
                <a:rPr lang="en-US" sz="1950" strike="sngStrike" dirty="0">
                  <a:solidFill>
                    <a:srgbClr val="C00000"/>
                  </a:solidFill>
                </a:rPr>
                <a:t>g) 1lass = “programming”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A6BB664-012C-4047-BF24-F0EF26192ADB}"/>
                </a:ext>
              </a:extLst>
            </p:cNvPr>
            <p:cNvSpPr txBox="1"/>
            <p:nvPr/>
          </p:nvSpPr>
          <p:spPr>
            <a:xfrm>
              <a:off x="4660403" y="1743396"/>
              <a:ext cx="21205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Valid variables?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9945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F44A6C-F77D-451C-9626-C2167E3363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286EE8A-C53B-4B02-9456-EA6565F8D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0FA4CFF-BEA3-4056-B5C0-D67EA9623C84}"/>
              </a:ext>
            </a:extLst>
          </p:cNvPr>
          <p:cNvGrpSpPr/>
          <p:nvPr/>
        </p:nvGrpSpPr>
        <p:grpSpPr>
          <a:xfrm>
            <a:off x="232235" y="1124700"/>
            <a:ext cx="7566486" cy="5178052"/>
            <a:chOff x="295819" y="1451090"/>
            <a:chExt cx="7566486" cy="517805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A539A03-FFA1-457A-898D-01705DCDFC05}"/>
                </a:ext>
              </a:extLst>
            </p:cNvPr>
            <p:cNvGrpSpPr/>
            <p:nvPr/>
          </p:nvGrpSpPr>
          <p:grpSpPr>
            <a:xfrm>
              <a:off x="295820" y="1856911"/>
              <a:ext cx="7566485" cy="4772231"/>
              <a:chOff x="295820" y="1856911"/>
              <a:chExt cx="7566485" cy="4772231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F7A3FA3-ADD4-44CD-8081-02D6AD29C818}"/>
                  </a:ext>
                </a:extLst>
              </p:cNvPr>
              <p:cNvSpPr txBox="1"/>
              <p:nvPr/>
            </p:nvSpPr>
            <p:spPr>
              <a:xfrm>
                <a:off x="295820" y="1856911"/>
                <a:ext cx="58762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chemeClr val="tx1"/>
                  </a:buClr>
                  <a:buSzPct val="70000"/>
                  <a:buFont typeface="Wingdings" panose="05000000000000000000" pitchFamily="2" charset="2"/>
                  <a:buChar char="§"/>
                </a:pPr>
                <a:r>
                  <a:rPr lang="en-US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You cannot use reserved words as variable names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FB755DEF-6F2F-43FF-B697-C3721158F0FB}"/>
                  </a:ext>
                </a:extLst>
              </p:cNvPr>
              <p:cNvGrpSpPr/>
              <p:nvPr/>
            </p:nvGrpSpPr>
            <p:grpSpPr>
              <a:xfrm>
                <a:off x="831670" y="2606952"/>
                <a:ext cx="7030635" cy="4022190"/>
                <a:chOff x="1129611" y="2424389"/>
                <a:chExt cx="7030635" cy="4022190"/>
              </a:xfrm>
            </p:grpSpPr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EFB199F8-874F-4847-B0F7-3EFDCCC3F487}"/>
                    </a:ext>
                  </a:extLst>
                </p:cNvPr>
                <p:cNvGrpSpPr/>
                <p:nvPr/>
              </p:nvGrpSpPr>
              <p:grpSpPr>
                <a:xfrm>
                  <a:off x="1129611" y="2431311"/>
                  <a:ext cx="971182" cy="4015268"/>
                  <a:chOff x="2320658" y="2431311"/>
                  <a:chExt cx="971182" cy="4015268"/>
                </a:xfrm>
              </p:grpSpPr>
              <p:sp>
                <p:nvSpPr>
                  <p:cNvPr id="44" name="TextBox 43">
                    <a:extLst>
                      <a:ext uri="{FF2B5EF4-FFF2-40B4-BE49-F238E27FC236}">
                        <a16:creationId xmlns:a16="http://schemas.microsoft.com/office/drawing/2014/main" id="{ACFCC3F3-E094-45D0-A0CA-F1C3D892D934}"/>
                      </a:ext>
                    </a:extLst>
                  </p:cNvPr>
                  <p:cNvSpPr txBox="1"/>
                  <p:nvPr/>
                </p:nvSpPr>
                <p:spPr>
                  <a:xfrm>
                    <a:off x="2320659" y="2431311"/>
                    <a:ext cx="78830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buSzPct val="70000"/>
                    </a:pPr>
                    <a:r>
                      <a: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a:t>True</a:t>
                    </a:r>
                  </a:p>
                </p:txBody>
              </p:sp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04CE44E0-B0CE-443D-A3EA-24055D404CEA}"/>
                      </a:ext>
                    </a:extLst>
                  </p:cNvPr>
                  <p:cNvSpPr txBox="1"/>
                  <p:nvPr/>
                </p:nvSpPr>
                <p:spPr>
                  <a:xfrm>
                    <a:off x="2320659" y="2986653"/>
                    <a:ext cx="88409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buSzPct val="70000"/>
                    </a:pPr>
                    <a:r>
                      <a: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a:t>False</a:t>
                    </a:r>
                  </a:p>
                </p:txBody>
              </p:sp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CD29D4A9-EC16-4C5B-93E1-37B48FC555C5}"/>
                      </a:ext>
                    </a:extLst>
                  </p:cNvPr>
                  <p:cNvSpPr txBox="1"/>
                  <p:nvPr/>
                </p:nvSpPr>
                <p:spPr>
                  <a:xfrm>
                    <a:off x="2320659" y="3635319"/>
                    <a:ext cx="88409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buSzPct val="70000"/>
                    </a:pPr>
                    <a:r>
                      <a: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a:t>None</a:t>
                    </a:r>
                  </a:p>
                </p:txBody>
              </p:sp>
              <p:sp>
                <p:nvSpPr>
                  <p:cNvPr id="47" name="TextBox 46">
                    <a:extLst>
                      <a:ext uri="{FF2B5EF4-FFF2-40B4-BE49-F238E27FC236}">
                        <a16:creationId xmlns:a16="http://schemas.microsoft.com/office/drawing/2014/main" id="{D7E4F5C3-F600-4156-87C4-A6B18244EA88}"/>
                      </a:ext>
                    </a:extLst>
                  </p:cNvPr>
                  <p:cNvSpPr txBox="1"/>
                  <p:nvPr/>
                </p:nvSpPr>
                <p:spPr>
                  <a:xfrm>
                    <a:off x="2320658" y="4283985"/>
                    <a:ext cx="88409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buSzPct val="70000"/>
                    </a:pPr>
                    <a:r>
                      <a: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a:t>and</a:t>
                    </a:r>
                  </a:p>
                </p:txBody>
              </p:sp>
              <p:sp>
                <p:nvSpPr>
                  <p:cNvPr id="48" name="TextBox 47">
                    <a:extLst>
                      <a:ext uri="{FF2B5EF4-FFF2-40B4-BE49-F238E27FC236}">
                        <a16:creationId xmlns:a16="http://schemas.microsoft.com/office/drawing/2014/main" id="{5081E791-2DA3-4AE6-B9C5-3F7B85BFC617}"/>
                      </a:ext>
                    </a:extLst>
                  </p:cNvPr>
                  <p:cNvSpPr txBox="1"/>
                  <p:nvPr/>
                </p:nvSpPr>
                <p:spPr>
                  <a:xfrm>
                    <a:off x="2320658" y="4932651"/>
                    <a:ext cx="49447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buSzPct val="70000"/>
                    </a:pPr>
                    <a:r>
                      <a: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a:t>as</a:t>
                    </a:r>
                  </a:p>
                </p:txBody>
              </p:sp>
              <p:sp>
                <p:nvSpPr>
                  <p:cNvPr id="49" name="TextBox 48">
                    <a:extLst>
                      <a:ext uri="{FF2B5EF4-FFF2-40B4-BE49-F238E27FC236}">
                        <a16:creationId xmlns:a16="http://schemas.microsoft.com/office/drawing/2014/main" id="{BB440FAA-123B-4B5F-9CAE-6A0697A1EF08}"/>
                      </a:ext>
                    </a:extLst>
                  </p:cNvPr>
                  <p:cNvSpPr txBox="1"/>
                  <p:nvPr/>
                </p:nvSpPr>
                <p:spPr>
                  <a:xfrm>
                    <a:off x="2331632" y="5478530"/>
                    <a:ext cx="96020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buSzPct val="70000"/>
                    </a:pPr>
                    <a:r>
                      <a: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a:t>break</a:t>
                    </a:r>
                  </a:p>
                </p:txBody>
              </p:sp>
              <p:sp>
                <p:nvSpPr>
                  <p:cNvPr id="50" name="TextBox 49">
                    <a:extLst>
                      <a:ext uri="{FF2B5EF4-FFF2-40B4-BE49-F238E27FC236}">
                        <a16:creationId xmlns:a16="http://schemas.microsoft.com/office/drawing/2014/main" id="{A271DFB6-4ED3-40D3-8E92-3D42CA2F3ECF}"/>
                      </a:ext>
                    </a:extLst>
                  </p:cNvPr>
                  <p:cNvSpPr txBox="1"/>
                  <p:nvPr/>
                </p:nvSpPr>
                <p:spPr>
                  <a:xfrm>
                    <a:off x="2331632" y="6077247"/>
                    <a:ext cx="96020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buSzPct val="70000"/>
                    </a:pPr>
                    <a:r>
                      <a: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a:t>assert</a:t>
                    </a:r>
                  </a:p>
                </p:txBody>
              </p:sp>
            </p:grp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5E988B2D-1D7C-40C7-A988-808AEDA08C0D}"/>
                    </a:ext>
                  </a:extLst>
                </p:cNvPr>
                <p:cNvGrpSpPr/>
                <p:nvPr/>
              </p:nvGrpSpPr>
              <p:grpSpPr>
                <a:xfrm>
                  <a:off x="2424892" y="2431310"/>
                  <a:ext cx="1047205" cy="4015268"/>
                  <a:chOff x="3172248" y="2431309"/>
                  <a:chExt cx="1047205" cy="4015268"/>
                </a:xfrm>
              </p:grpSpPr>
              <p:sp>
                <p:nvSpPr>
                  <p:cNvPr id="37" name="TextBox 36">
                    <a:extLst>
                      <a:ext uri="{FF2B5EF4-FFF2-40B4-BE49-F238E27FC236}">
                        <a16:creationId xmlns:a16="http://schemas.microsoft.com/office/drawing/2014/main" id="{EBB22E33-D12E-435F-A97D-4F09579005DF}"/>
                      </a:ext>
                    </a:extLst>
                  </p:cNvPr>
                  <p:cNvSpPr txBox="1"/>
                  <p:nvPr/>
                </p:nvSpPr>
                <p:spPr>
                  <a:xfrm>
                    <a:off x="3198372" y="2431309"/>
                    <a:ext cx="86215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buSzPct val="70000"/>
                    </a:pPr>
                    <a:r>
                      <a: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a:t>class</a:t>
                    </a:r>
                  </a:p>
                </p:txBody>
              </p:sp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C15AD868-23CF-4339-8FF2-ECBBBB202D9A}"/>
                      </a:ext>
                    </a:extLst>
                  </p:cNvPr>
                  <p:cNvSpPr txBox="1"/>
                  <p:nvPr/>
                </p:nvSpPr>
                <p:spPr>
                  <a:xfrm>
                    <a:off x="3198372" y="2984364"/>
                    <a:ext cx="38318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buSzPct val="70000"/>
                    </a:pPr>
                    <a:r>
                      <a: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a:t>if</a:t>
                    </a:r>
                  </a:p>
                </p:txBody>
              </p:sp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456CDB6D-938C-4DCA-8B9C-F7D70B5BBF5F}"/>
                      </a:ext>
                    </a:extLst>
                  </p:cNvPr>
                  <p:cNvSpPr txBox="1"/>
                  <p:nvPr/>
                </p:nvSpPr>
                <p:spPr>
                  <a:xfrm>
                    <a:off x="3198372" y="3635318"/>
                    <a:ext cx="61613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buSzPct val="70000"/>
                    </a:pPr>
                    <a:r>
                      <a: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a:t>del</a:t>
                    </a:r>
                  </a:p>
                </p:txBody>
              </p:sp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7F6CE2B8-7CCB-452D-9AAF-5D548A9519C8}"/>
                      </a:ext>
                    </a:extLst>
                  </p:cNvPr>
                  <p:cNvSpPr txBox="1"/>
                  <p:nvPr/>
                </p:nvSpPr>
                <p:spPr>
                  <a:xfrm>
                    <a:off x="3172248" y="4283984"/>
                    <a:ext cx="61613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buSzPct val="70000"/>
                    </a:pPr>
                    <a:r>
                      <a: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a:t>def</a:t>
                    </a:r>
                  </a:p>
                </p:txBody>
              </p:sp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F9D2FA81-4A48-42F7-9F84-0E458A6B0BAC}"/>
                      </a:ext>
                    </a:extLst>
                  </p:cNvPr>
                  <p:cNvSpPr txBox="1"/>
                  <p:nvPr/>
                </p:nvSpPr>
                <p:spPr>
                  <a:xfrm>
                    <a:off x="3198372" y="4932650"/>
                    <a:ext cx="61613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buSzPct val="70000"/>
                    </a:pPr>
                    <a:r>
                      <a: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a:t>elif</a:t>
                    </a:r>
                  </a:p>
                </p:txBody>
              </p:sp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BF6A9417-F754-4E87-BD7C-99C23681A922}"/>
                      </a:ext>
                    </a:extLst>
                  </p:cNvPr>
                  <p:cNvSpPr txBox="1"/>
                  <p:nvPr/>
                </p:nvSpPr>
                <p:spPr>
                  <a:xfrm>
                    <a:off x="3198372" y="5478529"/>
                    <a:ext cx="68798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buSzPct val="70000"/>
                    </a:pPr>
                    <a:r>
                      <a: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a:t>else</a:t>
                    </a:r>
                  </a:p>
                </p:txBody>
              </p:sp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03F7F20A-6275-4F05-804E-391494FE5240}"/>
                      </a:ext>
                    </a:extLst>
                  </p:cNvPr>
                  <p:cNvSpPr txBox="1"/>
                  <p:nvPr/>
                </p:nvSpPr>
                <p:spPr>
                  <a:xfrm>
                    <a:off x="3172248" y="6077245"/>
                    <a:ext cx="104720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buSzPct val="70000"/>
                    </a:pPr>
                    <a:r>
                      <a: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a:t>except</a:t>
                    </a:r>
                  </a:p>
                </p:txBody>
              </p:sp>
            </p:grpSp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6E99C7F4-4ED4-41E7-A445-59026D33B533}"/>
                    </a:ext>
                  </a:extLst>
                </p:cNvPr>
                <p:cNvGrpSpPr/>
                <p:nvPr/>
              </p:nvGrpSpPr>
              <p:grpSpPr>
                <a:xfrm>
                  <a:off x="3881402" y="2431311"/>
                  <a:ext cx="1153887" cy="4015268"/>
                  <a:chOff x="3864284" y="2431310"/>
                  <a:chExt cx="1153887" cy="4015268"/>
                </a:xfrm>
              </p:grpSpPr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D5919FCF-AAB8-4171-8D32-4642BA2D0CD8}"/>
                      </a:ext>
                    </a:extLst>
                  </p:cNvPr>
                  <p:cNvSpPr txBox="1"/>
                  <p:nvPr/>
                </p:nvSpPr>
                <p:spPr>
                  <a:xfrm>
                    <a:off x="3864284" y="2431310"/>
                    <a:ext cx="104720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buSzPct val="70000"/>
                    </a:pPr>
                    <a:r>
                      <a: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a:t>return</a:t>
                    </a:r>
                  </a:p>
                </p:txBody>
              </p:sp>
              <p:grpSp>
                <p:nvGrpSpPr>
                  <p:cNvPr id="30" name="Group 29">
                    <a:extLst>
                      <a:ext uri="{FF2B5EF4-FFF2-40B4-BE49-F238E27FC236}">
                        <a16:creationId xmlns:a16="http://schemas.microsoft.com/office/drawing/2014/main" id="{F6375658-B03D-481F-AF63-F575109F9DBC}"/>
                      </a:ext>
                    </a:extLst>
                  </p:cNvPr>
                  <p:cNvGrpSpPr/>
                  <p:nvPr/>
                </p:nvGrpSpPr>
                <p:grpSpPr>
                  <a:xfrm>
                    <a:off x="3864284" y="2984365"/>
                    <a:ext cx="1153887" cy="3462213"/>
                    <a:chOff x="3864284" y="2984365"/>
                    <a:chExt cx="1153887" cy="3462213"/>
                  </a:xfrm>
                </p:grpSpPr>
                <p:sp>
                  <p:nvSpPr>
                    <p:cNvPr id="31" name="TextBox 30">
                      <a:extLst>
                        <a:ext uri="{FF2B5EF4-FFF2-40B4-BE49-F238E27FC236}">
                          <a16:creationId xmlns:a16="http://schemas.microsoft.com/office/drawing/2014/main" id="{EFA8A5E2-8B80-4045-B165-0CCB4975BCD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64284" y="2984365"/>
                      <a:ext cx="579121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buSzPct val="70000"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for</a:t>
                      </a:r>
                    </a:p>
                  </p:txBody>
                </p:sp>
                <p:sp>
                  <p:nvSpPr>
                    <p:cNvPr id="32" name="TextBox 31">
                      <a:extLst>
                        <a:ext uri="{FF2B5EF4-FFF2-40B4-BE49-F238E27FC236}">
                          <a16:creationId xmlns:a16="http://schemas.microsoft.com/office/drawing/2014/main" id="{6B0525A0-36DF-4B94-B71B-733E3A87043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64286" y="3636998"/>
                      <a:ext cx="814251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buSzPct val="70000"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from</a:t>
                      </a:r>
                    </a:p>
                  </p:txBody>
                </p:sp>
                <p:sp>
                  <p:nvSpPr>
                    <p:cNvPr id="33" name="TextBox 32">
                      <a:extLst>
                        <a:ext uri="{FF2B5EF4-FFF2-40B4-BE49-F238E27FC236}">
                          <a16:creationId xmlns:a16="http://schemas.microsoft.com/office/drawing/2014/main" id="{AE695455-A935-4A2E-8254-53F1D98BBBD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64286" y="4283984"/>
                      <a:ext cx="96229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buSzPct val="70000"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global</a:t>
                      </a:r>
                    </a:p>
                  </p:txBody>
                </p:sp>
                <p:sp>
                  <p:nvSpPr>
                    <p:cNvPr id="34" name="TextBox 33">
                      <a:extLst>
                        <a:ext uri="{FF2B5EF4-FFF2-40B4-BE49-F238E27FC236}">
                          <a16:creationId xmlns:a16="http://schemas.microsoft.com/office/drawing/2014/main" id="{A2B85FD8-A0EB-497B-9006-D75F5D791D5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64284" y="4932651"/>
                      <a:ext cx="579121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buSzPct val="70000"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try</a:t>
                      </a:r>
                    </a:p>
                  </p:txBody>
                </p:sp>
                <p:sp>
                  <p:nvSpPr>
                    <p:cNvPr id="35" name="TextBox 34">
                      <a:extLst>
                        <a:ext uri="{FF2B5EF4-FFF2-40B4-BE49-F238E27FC236}">
                          <a16:creationId xmlns:a16="http://schemas.microsoft.com/office/drawing/2014/main" id="{E6E66D8D-DEB3-402B-86FD-87B5CC3C6A5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81701" y="5478529"/>
                      <a:ext cx="113647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buSzPct val="70000"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import</a:t>
                      </a:r>
                    </a:p>
                  </p:txBody>
                </p:sp>
                <p:sp>
                  <p:nvSpPr>
                    <p:cNvPr id="36" name="TextBox 35">
                      <a:extLst>
                        <a:ext uri="{FF2B5EF4-FFF2-40B4-BE49-F238E27FC236}">
                          <a16:creationId xmlns:a16="http://schemas.microsoft.com/office/drawing/2014/main" id="{0EDAF9F4-2580-4621-BE70-4D235E23014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64284" y="6077246"/>
                      <a:ext cx="44849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buSzPct val="70000"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in</a:t>
                      </a:r>
                    </a:p>
                  </p:txBody>
                </p:sp>
              </p:grpSp>
            </p:grpSp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234D1DC7-7664-4DC1-96C5-227A6CE0F77A}"/>
                    </a:ext>
                  </a:extLst>
                </p:cNvPr>
                <p:cNvGrpSpPr/>
                <p:nvPr/>
              </p:nvGrpSpPr>
              <p:grpSpPr>
                <a:xfrm>
                  <a:off x="5333552" y="2424389"/>
                  <a:ext cx="1136470" cy="4015268"/>
                  <a:chOff x="3248000" y="2424388"/>
                  <a:chExt cx="1136470" cy="4015268"/>
                </a:xfrm>
              </p:grpSpPr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A76ED84C-6F93-4AA2-B7D3-06B2A8078AA3}"/>
                      </a:ext>
                    </a:extLst>
                  </p:cNvPr>
                  <p:cNvSpPr txBox="1"/>
                  <p:nvPr/>
                </p:nvSpPr>
                <p:spPr>
                  <a:xfrm>
                    <a:off x="3248000" y="2424388"/>
                    <a:ext cx="41148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buSzPct val="70000"/>
                    </a:pPr>
                    <a:r>
                      <a: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a:t>is</a:t>
                    </a:r>
                  </a:p>
                </p:txBody>
              </p:sp>
              <p:grpSp>
                <p:nvGrpSpPr>
                  <p:cNvPr id="22" name="Group 21">
                    <a:extLst>
                      <a:ext uri="{FF2B5EF4-FFF2-40B4-BE49-F238E27FC236}">
                        <a16:creationId xmlns:a16="http://schemas.microsoft.com/office/drawing/2014/main" id="{F8F54D7E-CE80-4749-BF5C-0B7076789A83}"/>
                      </a:ext>
                    </a:extLst>
                  </p:cNvPr>
                  <p:cNvGrpSpPr/>
                  <p:nvPr/>
                </p:nvGrpSpPr>
                <p:grpSpPr>
                  <a:xfrm>
                    <a:off x="3248000" y="2977443"/>
                    <a:ext cx="1136470" cy="3462213"/>
                    <a:chOff x="3248000" y="2977443"/>
                    <a:chExt cx="1136470" cy="3462213"/>
                  </a:xfrm>
                </p:grpSpPr>
                <p:sp>
                  <p:nvSpPr>
                    <p:cNvPr id="23" name="TextBox 22">
                      <a:extLst>
                        <a:ext uri="{FF2B5EF4-FFF2-40B4-BE49-F238E27FC236}">
                          <a16:creationId xmlns:a16="http://schemas.microsoft.com/office/drawing/2014/main" id="{12C7CF20-9979-4AA7-8871-1F69511ED5E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248000" y="2977443"/>
                      <a:ext cx="113647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buSzPct val="70000"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lambda</a:t>
                      </a:r>
                    </a:p>
                  </p:txBody>
                </p:sp>
                <p:sp>
                  <p:nvSpPr>
                    <p:cNvPr id="24" name="TextBox 23">
                      <a:extLst>
                        <a:ext uri="{FF2B5EF4-FFF2-40B4-BE49-F238E27FC236}">
                          <a16:creationId xmlns:a16="http://schemas.microsoft.com/office/drawing/2014/main" id="{66A6AEAB-0BBC-4A18-97BF-2635D4829C2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248002" y="3630076"/>
                      <a:ext cx="90786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buSzPct val="70000"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while</a:t>
                      </a:r>
                    </a:p>
                  </p:txBody>
                </p:sp>
                <p:sp>
                  <p:nvSpPr>
                    <p:cNvPr id="25" name="TextBox 24">
                      <a:extLst>
                        <a:ext uri="{FF2B5EF4-FFF2-40B4-BE49-F238E27FC236}">
                          <a16:creationId xmlns:a16="http://schemas.microsoft.com/office/drawing/2014/main" id="{3D793D0B-ADE3-4B28-B235-1AE173F7752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248002" y="4277062"/>
                      <a:ext cx="69886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buSzPct val="70000"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not</a:t>
                      </a:r>
                    </a:p>
                  </p:txBody>
                </p:sp>
                <p:sp>
                  <p:nvSpPr>
                    <p:cNvPr id="26" name="TextBox 25">
                      <a:extLst>
                        <a:ext uri="{FF2B5EF4-FFF2-40B4-BE49-F238E27FC236}">
                          <a16:creationId xmlns:a16="http://schemas.microsoft.com/office/drawing/2014/main" id="{0255087A-AA40-482A-B4CD-C7EC2AAD6E6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248000" y="4925729"/>
                      <a:ext cx="579121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buSzPct val="70000"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or</a:t>
                      </a:r>
                    </a:p>
                  </p:txBody>
                </p:sp>
                <p:sp>
                  <p:nvSpPr>
                    <p:cNvPr id="27" name="TextBox 26">
                      <a:extLst>
                        <a:ext uri="{FF2B5EF4-FFF2-40B4-BE49-F238E27FC236}">
                          <a16:creationId xmlns:a16="http://schemas.microsoft.com/office/drawing/2014/main" id="{534A3F0A-0E47-4BCF-BF35-ECB84BE172F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265417" y="5471607"/>
                      <a:ext cx="75982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buSzPct val="70000"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pass</a:t>
                      </a:r>
                    </a:p>
                  </p:txBody>
                </p:sp>
                <p:sp>
                  <p:nvSpPr>
                    <p:cNvPr id="28" name="TextBox 27">
                      <a:extLst>
                        <a:ext uri="{FF2B5EF4-FFF2-40B4-BE49-F238E27FC236}">
                          <a16:creationId xmlns:a16="http://schemas.microsoft.com/office/drawing/2014/main" id="{F8F91726-193E-44A1-8E90-AC586633819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248000" y="6070324"/>
                      <a:ext cx="84691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buSzPct val="70000"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raise</a:t>
                      </a:r>
                    </a:p>
                  </p:txBody>
                </p:sp>
              </p:grpSp>
            </p:grpSp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C9387EC6-E0B7-4266-8D8B-B86570270F4E}"/>
                    </a:ext>
                  </a:extLst>
                </p:cNvPr>
                <p:cNvGrpSpPr/>
                <p:nvPr/>
              </p:nvGrpSpPr>
              <p:grpSpPr>
                <a:xfrm>
                  <a:off x="6795821" y="2458927"/>
                  <a:ext cx="1364425" cy="2870673"/>
                  <a:chOff x="2590027" y="2458927"/>
                  <a:chExt cx="1364425" cy="2870673"/>
                </a:xfrm>
              </p:grpSpPr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id="{6F2B38B1-74F9-4AA2-8BB0-FEED077C1F23}"/>
                      </a:ext>
                    </a:extLst>
                  </p:cNvPr>
                  <p:cNvSpPr txBox="1"/>
                  <p:nvPr/>
                </p:nvSpPr>
                <p:spPr>
                  <a:xfrm>
                    <a:off x="2590028" y="2458927"/>
                    <a:ext cx="104720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buSzPct val="70000"/>
                    </a:pPr>
                    <a:r>
                      <a: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a:t>finally</a:t>
                    </a:r>
                  </a:p>
                </p:txBody>
              </p:sp>
              <p:grpSp>
                <p:nvGrpSpPr>
                  <p:cNvPr id="16" name="Group 15">
                    <a:extLst>
                      <a:ext uri="{FF2B5EF4-FFF2-40B4-BE49-F238E27FC236}">
                        <a16:creationId xmlns:a16="http://schemas.microsoft.com/office/drawing/2014/main" id="{BDC9D25E-14E8-4D78-BCE7-62BE26B6FE42}"/>
                      </a:ext>
                    </a:extLst>
                  </p:cNvPr>
                  <p:cNvGrpSpPr/>
                  <p:nvPr/>
                </p:nvGrpSpPr>
                <p:grpSpPr>
                  <a:xfrm>
                    <a:off x="2590027" y="3011982"/>
                    <a:ext cx="1364425" cy="2317618"/>
                    <a:chOff x="2590027" y="3011982"/>
                    <a:chExt cx="1364425" cy="2317618"/>
                  </a:xfrm>
                </p:grpSpPr>
                <p:sp>
                  <p:nvSpPr>
                    <p:cNvPr id="17" name="TextBox 16">
                      <a:extLst>
                        <a:ext uri="{FF2B5EF4-FFF2-40B4-BE49-F238E27FC236}">
                          <a16:creationId xmlns:a16="http://schemas.microsoft.com/office/drawing/2014/main" id="{F5178B85-EC79-48AB-96C1-3711E97CB3F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590027" y="3011982"/>
                      <a:ext cx="136442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buSzPct val="70000"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continue</a:t>
                      </a:r>
                    </a:p>
                  </p:txBody>
                </p:sp>
                <p:sp>
                  <p:nvSpPr>
                    <p:cNvPr id="18" name="TextBox 17">
                      <a:extLst>
                        <a:ext uri="{FF2B5EF4-FFF2-40B4-BE49-F238E27FC236}">
                          <a16:creationId xmlns:a16="http://schemas.microsoft.com/office/drawing/2014/main" id="{AE660C64-A50F-4F73-93F5-2CC62095E22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590030" y="3664615"/>
                      <a:ext cx="129475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buSzPct val="70000"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nonlocal</a:t>
                      </a:r>
                    </a:p>
                  </p:txBody>
                </p:sp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CFB0CE7F-D092-4DDF-BBE2-1A46E86A02C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590029" y="4311601"/>
                      <a:ext cx="77723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buSzPct val="70000"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with</a:t>
                      </a:r>
                    </a:p>
                  </p:txBody>
                </p:sp>
                <p:sp>
                  <p:nvSpPr>
                    <p:cNvPr id="20" name="TextBox 19">
                      <a:extLst>
                        <a:ext uri="{FF2B5EF4-FFF2-40B4-BE49-F238E27FC236}">
                          <a16:creationId xmlns:a16="http://schemas.microsoft.com/office/drawing/2014/main" id="{13D42C35-4C53-4EA3-9F93-43734DEAE58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590028" y="4960268"/>
                      <a:ext cx="81360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buSzPct val="70000"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yield</a:t>
                      </a:r>
                    </a:p>
                  </p:txBody>
                </p:sp>
              </p:grpSp>
            </p:grpSp>
          </p:grp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9E84116-967C-4224-AC83-65ECC77A3C31}"/>
                </a:ext>
              </a:extLst>
            </p:cNvPr>
            <p:cNvSpPr txBox="1"/>
            <p:nvPr/>
          </p:nvSpPr>
          <p:spPr>
            <a:xfrm>
              <a:off x="295819" y="1451090"/>
              <a:ext cx="6567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Clr>
                  <a:schemeClr val="tx1"/>
                </a:buClr>
                <a:buSzPct val="70000"/>
                <a:buFont typeface="Wingdings" panose="05000000000000000000" pitchFamily="2" charset="2"/>
                <a:buChar char="§"/>
              </a:pPr>
              <a:r>
                <a:rPr lang="en-US" dirty="0">
                  <a:solidFill>
                    <a:srgbClr val="0000FF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Reserved words: </a:t>
              </a:r>
              <a:r>
                <a:rPr lang="en-US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Internally defined keywords in Python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9991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715140-04B3-4E9A-ACAF-91F8A35F26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BFD54BE-0A9E-4B6D-A295-593249ED1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CC47495-AF84-41CB-AC62-DDCAAC526975}"/>
              </a:ext>
            </a:extLst>
          </p:cNvPr>
          <p:cNvGrpSpPr/>
          <p:nvPr/>
        </p:nvGrpSpPr>
        <p:grpSpPr>
          <a:xfrm>
            <a:off x="309045" y="1009485"/>
            <a:ext cx="8890513" cy="2267035"/>
            <a:chOff x="471201" y="1591263"/>
            <a:chExt cx="8890513" cy="226703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348EB35-3141-4350-9988-0EE505B86F80}"/>
                </a:ext>
              </a:extLst>
            </p:cNvPr>
            <p:cNvSpPr txBox="1"/>
            <p:nvPr/>
          </p:nvSpPr>
          <p:spPr>
            <a:xfrm>
              <a:off x="471201" y="1591263"/>
              <a:ext cx="32038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Clr>
                  <a:schemeClr val="tx1"/>
                </a:buClr>
                <a:buSzPct val="70000"/>
                <a:buFont typeface="Wingdings" panose="05000000000000000000" pitchFamily="2" charset="2"/>
                <a:buChar char="§"/>
              </a:pPr>
              <a:r>
                <a:rPr lang="en-US" dirty="0">
                  <a:solidFill>
                    <a:srgbClr val="0000FF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Numeric data types: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911D057-DAF0-4471-81E6-282AD04414F6}"/>
                </a:ext>
              </a:extLst>
            </p:cNvPr>
            <p:cNvGrpSpPr/>
            <p:nvPr/>
          </p:nvGrpSpPr>
          <p:grpSpPr>
            <a:xfrm>
              <a:off x="816118" y="2187801"/>
              <a:ext cx="8545596" cy="815474"/>
              <a:chOff x="816118" y="2187801"/>
              <a:chExt cx="8545596" cy="815474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12C12E1-9ABF-4D10-833E-ADCB8FA93A41}"/>
                  </a:ext>
                </a:extLst>
              </p:cNvPr>
              <p:cNvSpPr txBox="1"/>
              <p:nvPr/>
            </p:nvSpPr>
            <p:spPr>
              <a:xfrm>
                <a:off x="816118" y="2187801"/>
                <a:ext cx="85455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chemeClr val="tx1"/>
                  </a:buClr>
                  <a:buSzPct val="70000"/>
                  <a:buFont typeface="Wingdings" panose="05000000000000000000" pitchFamily="2" charset="2"/>
                  <a:buChar char="Ø"/>
                </a:pPr>
                <a:r>
                  <a:rPr lang="en-US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Integer:</a:t>
                </a:r>
                <a:r>
                  <a:rPr lang="en-US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Whole number that can be positive, negative or zero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A5C5D2-52EE-46C8-93BA-7FA1FA7334DF}"/>
                  </a:ext>
                </a:extLst>
              </p:cNvPr>
              <p:cNvSpPr txBox="1"/>
              <p:nvPr/>
            </p:nvSpPr>
            <p:spPr>
              <a:xfrm>
                <a:off x="1192725" y="2633943"/>
                <a:ext cx="37102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70000"/>
                </a:pPr>
                <a:r>
                  <a:rPr lang="en-US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E.g.: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2045, 767, 0, -87, -435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99BBA8D-7469-48D5-A7B9-6E9110FEF350}"/>
                </a:ext>
              </a:extLst>
            </p:cNvPr>
            <p:cNvGrpSpPr/>
            <p:nvPr/>
          </p:nvGrpSpPr>
          <p:grpSpPr>
            <a:xfrm>
              <a:off x="813732" y="3099889"/>
              <a:ext cx="8545596" cy="758409"/>
              <a:chOff x="813732" y="1745940"/>
              <a:chExt cx="8545596" cy="758409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7F5DD2D-EDE1-440D-B1AF-D7620ECEC183}"/>
                  </a:ext>
                </a:extLst>
              </p:cNvPr>
              <p:cNvSpPr txBox="1"/>
              <p:nvPr/>
            </p:nvSpPr>
            <p:spPr>
              <a:xfrm>
                <a:off x="813732" y="1745940"/>
                <a:ext cx="85455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chemeClr val="tx1"/>
                  </a:buClr>
                  <a:buSzPct val="70000"/>
                  <a:buFont typeface="Wingdings" panose="05000000000000000000" pitchFamily="2" charset="2"/>
                  <a:buChar char="Ø"/>
                </a:pPr>
                <a:r>
                  <a:rPr lang="en-US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Float:</a:t>
                </a:r>
                <a:r>
                  <a:rPr lang="en-US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Floating point number that has a decimal place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DF40541-2E20-4EC0-BF83-BEC967A8C282}"/>
                  </a:ext>
                </a:extLst>
              </p:cNvPr>
              <p:cNvSpPr txBox="1"/>
              <p:nvPr/>
            </p:nvSpPr>
            <p:spPr>
              <a:xfrm>
                <a:off x="1186561" y="2135017"/>
                <a:ext cx="52696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70000"/>
                </a:pPr>
                <a:r>
                  <a:rPr lang="en-US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E.g.: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1433.3, 140.75, -25.187, -100.1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69366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6BE302-79CE-4206-84B2-41A2FA7E01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0B7D9B4-098B-4CC9-A204-894AFA253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0469ED4-E963-4B49-BF1A-E085928E5F60}"/>
              </a:ext>
            </a:extLst>
          </p:cNvPr>
          <p:cNvGrpSpPr/>
          <p:nvPr/>
        </p:nvGrpSpPr>
        <p:grpSpPr>
          <a:xfrm>
            <a:off x="347450" y="1232757"/>
            <a:ext cx="7908153" cy="3325427"/>
            <a:chOff x="479910" y="1599972"/>
            <a:chExt cx="7843590" cy="3325427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747D7E6-8053-4EA5-8C0A-5903A9FB343C}"/>
                </a:ext>
              </a:extLst>
            </p:cNvPr>
            <p:cNvGrpSpPr/>
            <p:nvPr/>
          </p:nvGrpSpPr>
          <p:grpSpPr>
            <a:xfrm>
              <a:off x="479910" y="1599972"/>
              <a:ext cx="7836776" cy="1053363"/>
              <a:chOff x="479910" y="1599972"/>
              <a:chExt cx="7836776" cy="1053363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F51B147-1685-4EAD-898F-5E2A6932D6C7}"/>
                  </a:ext>
                </a:extLst>
              </p:cNvPr>
              <p:cNvSpPr txBox="1"/>
              <p:nvPr/>
            </p:nvSpPr>
            <p:spPr>
              <a:xfrm>
                <a:off x="479910" y="1599972"/>
                <a:ext cx="783677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chemeClr val="tx1"/>
                  </a:buClr>
                  <a:buSzPct val="70000"/>
                  <a:buFont typeface="Wingdings" panose="05000000000000000000" pitchFamily="2" charset="2"/>
                  <a:buChar char="§"/>
                </a:pPr>
                <a:r>
                  <a:rPr lang="en-US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String:</a:t>
                </a:r>
                <a:r>
                  <a:rPr lang="en-US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Collection of one or more characters that are enclosed within single or double quotes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CC19A0A-7097-4A1C-BF1E-821B93C11BD6}"/>
                  </a:ext>
                </a:extLst>
              </p:cNvPr>
              <p:cNvSpPr txBox="1"/>
              <p:nvPr/>
            </p:nvSpPr>
            <p:spPr>
              <a:xfrm>
                <a:off x="876718" y="2284003"/>
                <a:ext cx="7043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70000"/>
                </a:pPr>
                <a:r>
                  <a:rPr lang="en-US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E.g.: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‘Hello World!’, “Computational Thinking with Data Science”</a:t>
                </a: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F2EEF56-EF05-4367-A530-635D929E4175}"/>
                </a:ext>
              </a:extLst>
            </p:cNvPr>
            <p:cNvSpPr txBox="1"/>
            <p:nvPr/>
          </p:nvSpPr>
          <p:spPr>
            <a:xfrm>
              <a:off x="486724" y="2728306"/>
              <a:ext cx="78367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Clr>
                  <a:schemeClr val="tx1"/>
                </a:buClr>
                <a:buSzPct val="70000"/>
                <a:buFont typeface="Wingdings" panose="05000000000000000000" pitchFamily="2" charset="2"/>
                <a:buChar char="§"/>
              </a:pPr>
              <a:r>
                <a:rPr lang="en-US" dirty="0">
                  <a:solidFill>
                    <a:srgbClr val="0000FF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Boolean:</a:t>
              </a:r>
              <a:r>
                <a:rPr lang="en-US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Data type that takes one of the two possible values - </a:t>
              </a:r>
              <a:r>
                <a:rPr 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True</a:t>
              </a:r>
              <a:r>
                <a:rPr lang="en-US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or </a:t>
              </a:r>
              <a:r>
                <a:rPr 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False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42D99F2-3A73-4D74-B348-A23792F5FB35}"/>
                </a:ext>
              </a:extLst>
            </p:cNvPr>
            <p:cNvGrpSpPr/>
            <p:nvPr/>
          </p:nvGrpSpPr>
          <p:grpSpPr>
            <a:xfrm>
              <a:off x="536481" y="3419068"/>
              <a:ext cx="3639550" cy="1506331"/>
              <a:chOff x="536481" y="3419068"/>
              <a:chExt cx="3639550" cy="1506331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B543FA-95F2-4700-90EC-39B12FEB154F}"/>
                  </a:ext>
                </a:extLst>
              </p:cNvPr>
              <p:cNvSpPr txBox="1"/>
              <p:nvPr/>
            </p:nvSpPr>
            <p:spPr>
              <a:xfrm>
                <a:off x="536481" y="3419068"/>
                <a:ext cx="32996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chemeClr val="tx1"/>
                  </a:buClr>
                  <a:buSzPct val="70000"/>
                  <a:buFont typeface="Wingdings" panose="05000000000000000000" pitchFamily="2" charset="2"/>
                  <a:buChar char="§"/>
                </a:pPr>
                <a:r>
                  <a:rPr lang="en-US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Advanced data types:</a:t>
                </a:r>
                <a:r>
                  <a:rPr lang="en-US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76E9CBB-B4C8-4F76-883C-C238808B4188}"/>
                  </a:ext>
                </a:extLst>
              </p:cNvPr>
              <p:cNvSpPr txBox="1"/>
              <p:nvPr/>
            </p:nvSpPr>
            <p:spPr>
              <a:xfrm>
                <a:off x="823898" y="3804033"/>
                <a:ext cx="12748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SzPct val="70000"/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Array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246F633-28E9-47F5-9362-97F31422D3BE}"/>
                  </a:ext>
                </a:extLst>
              </p:cNvPr>
              <p:cNvSpPr txBox="1"/>
              <p:nvPr/>
            </p:nvSpPr>
            <p:spPr>
              <a:xfrm>
                <a:off x="823898" y="4188998"/>
                <a:ext cx="11529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SzPct val="70000"/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List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CDFB060-5F99-463A-8B36-6D29ACB14B29}"/>
                  </a:ext>
                </a:extLst>
              </p:cNvPr>
              <p:cNvSpPr txBox="1"/>
              <p:nvPr/>
            </p:nvSpPr>
            <p:spPr>
              <a:xfrm>
                <a:off x="823898" y="4556067"/>
                <a:ext cx="12748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SzPct val="70000"/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Tuple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07B1CED-3914-4FE4-ACD6-3C6DDC6A46C1}"/>
                  </a:ext>
                </a:extLst>
              </p:cNvPr>
              <p:cNvSpPr txBox="1"/>
              <p:nvPr/>
            </p:nvSpPr>
            <p:spPr>
              <a:xfrm>
                <a:off x="2293274" y="3788400"/>
                <a:ext cx="12748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SzPct val="70000"/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Set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B23BA3-D66E-49A7-99A7-4EC21ADA91A9}"/>
                  </a:ext>
                </a:extLst>
              </p:cNvPr>
              <p:cNvSpPr txBox="1"/>
              <p:nvPr/>
            </p:nvSpPr>
            <p:spPr>
              <a:xfrm>
                <a:off x="2293274" y="4157732"/>
                <a:ext cx="18827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SzPct val="70000"/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Dictionary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43B2310-0298-42D3-BDEF-364A4D941DA6}"/>
              </a:ext>
            </a:extLst>
          </p:cNvPr>
          <p:cNvGrpSpPr/>
          <p:nvPr/>
        </p:nvGrpSpPr>
        <p:grpSpPr>
          <a:xfrm>
            <a:off x="5137352" y="3047108"/>
            <a:ext cx="3127522" cy="3490592"/>
            <a:chOff x="4454326" y="1743396"/>
            <a:chExt cx="3127522" cy="3490592"/>
          </a:xfrm>
        </p:grpSpPr>
        <p:sp>
          <p:nvSpPr>
            <p:cNvPr id="18" name="Content Placeholder 2">
              <a:extLst>
                <a:ext uri="{FF2B5EF4-FFF2-40B4-BE49-F238E27FC236}">
                  <a16:creationId xmlns:a16="http://schemas.microsoft.com/office/drawing/2014/main" id="{EF50B9E3-CEF9-4156-973A-39F5ED4EA93C}"/>
                </a:ext>
              </a:extLst>
            </p:cNvPr>
            <p:cNvSpPr txBox="1">
              <a:spLocks/>
            </p:cNvSpPr>
            <p:nvPr/>
          </p:nvSpPr>
          <p:spPr>
            <a:xfrm>
              <a:off x="4454326" y="2030164"/>
              <a:ext cx="3127522" cy="3203824"/>
            </a:xfrm>
            <a:prstGeom prst="rect">
              <a:avLst/>
            </a:prstGeom>
          </p:spPr>
          <p:txBody>
            <a:bodyPr vert="horz" lIns="68580" tIns="34290" rIns="68580" bIns="3429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950" dirty="0"/>
                <a:t>a) </a:t>
              </a:r>
              <a:r>
                <a:rPr lang="en-US" sz="1950" dirty="0" err="1"/>
                <a:t>exchange_rate</a:t>
              </a:r>
              <a:r>
                <a:rPr lang="en-US" sz="1950" dirty="0"/>
                <a:t> = 0.1</a:t>
              </a:r>
            </a:p>
            <a:p>
              <a:pPr marL="0" indent="0">
                <a:buNone/>
              </a:pPr>
              <a:r>
                <a:rPr lang="en-US" sz="1950" dirty="0"/>
                <a:t>b) </a:t>
              </a:r>
              <a:r>
                <a:rPr lang="en-US" sz="1950" dirty="0" err="1"/>
                <a:t>my_name</a:t>
              </a:r>
              <a:r>
                <a:rPr lang="en-US" sz="1950" dirty="0"/>
                <a:t> = “John”</a:t>
              </a:r>
            </a:p>
            <a:p>
              <a:pPr marL="0" indent="0">
                <a:buNone/>
              </a:pPr>
              <a:r>
                <a:rPr lang="en-US" sz="1950" dirty="0"/>
                <a:t>c) </a:t>
              </a:r>
              <a:r>
                <a:rPr lang="en-US" sz="1950" dirty="0" err="1"/>
                <a:t>is_student</a:t>
              </a:r>
              <a:r>
                <a:rPr lang="en-US" sz="1950" dirty="0"/>
                <a:t> = True</a:t>
              </a:r>
            </a:p>
            <a:p>
              <a:pPr marL="0" indent="0">
                <a:buNone/>
              </a:pPr>
              <a:r>
                <a:rPr lang="en-US" sz="1950" dirty="0"/>
                <a:t>d) name = </a:t>
              </a:r>
              <a:r>
                <a:rPr lang="en-US" sz="1950" dirty="0" err="1"/>
                <a:t>my_name</a:t>
              </a:r>
              <a:endParaRPr lang="en-US" sz="1950" dirty="0"/>
            </a:p>
            <a:p>
              <a:pPr marL="0" indent="0">
                <a:buNone/>
              </a:pPr>
              <a:r>
                <a:rPr lang="en-US" sz="1950" dirty="0"/>
                <a:t>e) </a:t>
              </a:r>
              <a:r>
                <a:rPr lang="en-US" sz="1950" dirty="0" err="1"/>
                <a:t>my_name</a:t>
              </a:r>
              <a:r>
                <a:rPr lang="en-US" sz="1950" dirty="0"/>
                <a:t> = “Brian”</a:t>
              </a:r>
            </a:p>
            <a:p>
              <a:pPr marL="0" indent="0">
                <a:buNone/>
              </a:pPr>
              <a:r>
                <a:rPr lang="en-US" sz="1950" strike="sngStrike" dirty="0">
                  <a:solidFill>
                    <a:srgbClr val="C00000"/>
                  </a:solidFill>
                </a:rPr>
                <a:t>f) $_class = “python”</a:t>
              </a:r>
            </a:p>
            <a:p>
              <a:pPr marL="0" indent="0">
                <a:buNone/>
              </a:pPr>
              <a:r>
                <a:rPr lang="en-US" sz="1950" strike="sngStrike" dirty="0">
                  <a:solidFill>
                    <a:srgbClr val="C00000"/>
                  </a:solidFill>
                </a:rPr>
                <a:t>g) 1lass = “programming”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D6A900D-935C-4745-BA6B-E4ABEB4318DB}"/>
                </a:ext>
              </a:extLst>
            </p:cNvPr>
            <p:cNvSpPr txBox="1"/>
            <p:nvPr/>
          </p:nvSpPr>
          <p:spPr>
            <a:xfrm>
              <a:off x="4660403" y="1743396"/>
              <a:ext cx="21205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Valid variables?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1179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6B08A9-BDF3-4393-9C3E-84C2CE309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Concepts of Computational thinking</a:t>
            </a:r>
          </a:p>
          <a:p>
            <a:r>
              <a:rPr lang="en-US" dirty="0"/>
              <a:t>Variables, data types in Python programming</a:t>
            </a:r>
          </a:p>
          <a:p>
            <a:r>
              <a:rPr lang="en-US" dirty="0"/>
              <a:t>Operators and precedence in Python programming</a:t>
            </a:r>
          </a:p>
        </p:txBody>
      </p:sp>
    </p:spTree>
    <p:extLst>
      <p:ext uri="{BB962C8B-B14F-4D97-AF65-F5344CB8AC3E}">
        <p14:creationId xmlns:p14="http://schemas.microsoft.com/office/powerpoint/2010/main" val="1356227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715140-04B3-4E9A-ACAF-91F8A35F26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BFD54BE-0A9E-4B6D-A295-593249ED1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for Code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0B66DB3-BD34-4038-8889-F32BB75C5FB0}"/>
              </a:ext>
            </a:extLst>
          </p:cNvPr>
          <p:cNvGrpSpPr/>
          <p:nvPr/>
        </p:nvGrpSpPr>
        <p:grpSpPr>
          <a:xfrm>
            <a:off x="270640" y="1278320"/>
            <a:ext cx="8641125" cy="1483696"/>
            <a:chOff x="287382" y="1645136"/>
            <a:chExt cx="8641125" cy="148369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E5806E1-3189-4930-9043-A82424E6FF8C}"/>
                </a:ext>
              </a:extLst>
            </p:cNvPr>
            <p:cNvSpPr txBox="1"/>
            <p:nvPr/>
          </p:nvSpPr>
          <p:spPr>
            <a:xfrm>
              <a:off x="287382" y="1645136"/>
              <a:ext cx="86411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Clr>
                  <a:schemeClr val="tx1"/>
                </a:buClr>
                <a:buSzPct val="70000"/>
                <a:buFont typeface="Wingdings" panose="05000000000000000000" pitchFamily="2" charset="2"/>
                <a:buChar char="Ø"/>
              </a:pPr>
              <a:r>
                <a:rPr lang="en-US" dirty="0">
                  <a:solidFill>
                    <a:srgbClr val="0000FF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Comments: </a:t>
              </a:r>
              <a:r>
                <a:rPr lang="en-US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Useful information to help the readers understand the source code, i.e., helps in understanding the logic behind the Python code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9E37875-DB97-4125-93D9-D4A6A2B01156}"/>
                </a:ext>
              </a:extLst>
            </p:cNvPr>
            <p:cNvGrpSpPr/>
            <p:nvPr/>
          </p:nvGrpSpPr>
          <p:grpSpPr>
            <a:xfrm>
              <a:off x="287382" y="2426682"/>
              <a:ext cx="8066091" cy="702150"/>
              <a:chOff x="211357" y="2268600"/>
              <a:chExt cx="8066091" cy="702150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2EF1072-1DF8-4435-975F-3B112CE530D1}"/>
                  </a:ext>
                </a:extLst>
              </p:cNvPr>
              <p:cNvSpPr txBox="1"/>
              <p:nvPr/>
            </p:nvSpPr>
            <p:spPr>
              <a:xfrm>
                <a:off x="211357" y="2268600"/>
                <a:ext cx="74392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chemeClr val="tx1"/>
                  </a:buClr>
                  <a:buSzPct val="70000"/>
                  <a:buFont typeface="Wingdings" panose="05000000000000000000" pitchFamily="2" charset="2"/>
                  <a:buChar char="Ø"/>
                </a:pPr>
                <a:r>
                  <a:rPr lang="en-US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Comments: </a:t>
                </a:r>
                <a:r>
                  <a:rPr lang="en-US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Starts with a hashtag symbol (#)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B048703-6C7D-4FD5-847C-9B6ACD020454}"/>
                  </a:ext>
                </a:extLst>
              </p:cNvPr>
              <p:cNvSpPr txBox="1"/>
              <p:nvPr/>
            </p:nvSpPr>
            <p:spPr>
              <a:xfrm>
                <a:off x="557002" y="2601418"/>
                <a:ext cx="77204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70000"/>
                </a:pPr>
                <a:r>
                  <a:rPr lang="en-US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E.g.: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# This is the workshop on Computational Thinking with Data Science  </a:t>
                </a:r>
              </a:p>
            </p:txBody>
          </p:sp>
        </p:grp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683BD93E-966F-4D79-970D-7EB83DF1DB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385" y="3006545"/>
            <a:ext cx="5108944" cy="1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810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3E46A-04BA-49EB-9115-8B4D8E6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762" y="87765"/>
            <a:ext cx="6447501" cy="654978"/>
          </a:xfrm>
        </p:spPr>
        <p:txBody>
          <a:bodyPr/>
          <a:lstStyle/>
          <a:p>
            <a:r>
              <a:rPr lang="en-US" dirty="0"/>
              <a:t>Operators on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D5D9A-AA1F-4CE8-B9FC-CB82B8911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8005" y="1470345"/>
            <a:ext cx="4339765" cy="6549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num1 = 15</a:t>
            </a:r>
          </a:p>
          <a:p>
            <a:pPr marL="0" indent="0">
              <a:buNone/>
            </a:pP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num2 = 2</a:t>
            </a:r>
          </a:p>
          <a:p>
            <a:pPr marL="0" indent="0">
              <a:buNone/>
            </a:pPr>
            <a:endParaRPr lang="en-US" sz="1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2B7E661-A19F-42DF-9A6C-607366FD4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859452"/>
              </p:ext>
            </p:extLst>
          </p:nvPr>
        </p:nvGraphicFramePr>
        <p:xfrm>
          <a:off x="1538005" y="2207542"/>
          <a:ext cx="558262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753">
                  <a:extLst>
                    <a:ext uri="{9D8B030D-6E8A-4147-A177-3AD203B41FA5}">
                      <a16:colId xmlns:a16="http://schemas.microsoft.com/office/drawing/2014/main" val="958522304"/>
                    </a:ext>
                  </a:extLst>
                </a:gridCol>
                <a:gridCol w="1109242">
                  <a:extLst>
                    <a:ext uri="{9D8B030D-6E8A-4147-A177-3AD203B41FA5}">
                      <a16:colId xmlns:a16="http://schemas.microsoft.com/office/drawing/2014/main" val="2898960693"/>
                    </a:ext>
                  </a:extLst>
                </a:gridCol>
                <a:gridCol w="877630">
                  <a:extLst>
                    <a:ext uri="{9D8B030D-6E8A-4147-A177-3AD203B41FA5}">
                      <a16:colId xmlns:a16="http://schemas.microsoft.com/office/drawing/2014/main" val="4215076899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800" dirty="0"/>
                        <a:t>Operation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Operator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Result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5694168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sum = num1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+</a:t>
                      </a:r>
                      <a:r>
                        <a:rPr lang="en-US" sz="1800" dirty="0"/>
                        <a:t> num2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3586810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diff = num1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en-US" sz="1800" dirty="0"/>
                        <a:t> num2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726189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product = num1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*</a:t>
                      </a:r>
                      <a:r>
                        <a:rPr lang="en-US" sz="1800" dirty="0"/>
                        <a:t> num2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*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9865644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quotient = num1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en-US" sz="1800" dirty="0"/>
                        <a:t> num2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C00000"/>
                          </a:solidFill>
                        </a:rPr>
                        <a:t>/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7.5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9387377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integer_quotient</a:t>
                      </a:r>
                      <a:r>
                        <a:rPr lang="en-US" sz="1800" dirty="0"/>
                        <a:t> = num1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//</a:t>
                      </a:r>
                      <a:r>
                        <a:rPr lang="en-US" sz="1800" dirty="0"/>
                        <a:t> num2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//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8783742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power = num1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**</a:t>
                      </a:r>
                      <a:r>
                        <a:rPr lang="en-US" sz="1800" dirty="0"/>
                        <a:t> num2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**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225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1255734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modulus = num1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%</a:t>
                      </a:r>
                      <a:r>
                        <a:rPr lang="en-US" sz="1800" dirty="0"/>
                        <a:t> num2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13358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331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3E46A-04BA-49EB-9115-8B4D8E6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644" y="126170"/>
            <a:ext cx="6447501" cy="559941"/>
          </a:xfrm>
        </p:spPr>
        <p:txBody>
          <a:bodyPr/>
          <a:lstStyle/>
          <a:p>
            <a:r>
              <a:rPr lang="en-US" dirty="0"/>
              <a:t>Precedence of Operators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2B7E661-A19F-42DF-9A6C-607366FD4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796531"/>
              </p:ext>
            </p:extLst>
          </p:nvPr>
        </p:nvGraphicFramePr>
        <p:xfrm>
          <a:off x="569636" y="1234938"/>
          <a:ext cx="4616844" cy="2073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424">
                  <a:extLst>
                    <a:ext uri="{9D8B030D-6E8A-4147-A177-3AD203B41FA5}">
                      <a16:colId xmlns:a16="http://schemas.microsoft.com/office/drawing/2014/main" val="2898960693"/>
                    </a:ext>
                  </a:extLst>
                </a:gridCol>
                <a:gridCol w="3407420">
                  <a:extLst>
                    <a:ext uri="{9D8B030D-6E8A-4147-A177-3AD203B41FA5}">
                      <a16:colId xmlns:a16="http://schemas.microsoft.com/office/drawing/2014/main" val="4215076899"/>
                    </a:ext>
                  </a:extLst>
                </a:gridCol>
              </a:tblGrid>
              <a:tr h="35754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56941686"/>
                  </a:ext>
                </a:extLst>
              </a:tr>
              <a:tr h="3575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Parentheses (grouping)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35868105"/>
                  </a:ext>
                </a:extLst>
              </a:tr>
              <a:tr h="3575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Exponentiation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7261894"/>
                  </a:ext>
                </a:extLst>
              </a:tr>
              <a:tr h="64357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*, /,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Multiplication, division, remainder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98656449"/>
                  </a:ext>
                </a:extLst>
              </a:tr>
              <a:tr h="357542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+, 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Addition, subtraction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93873772"/>
                  </a:ext>
                </a:extLst>
              </a:tr>
            </a:tbl>
          </a:graphicData>
        </a:graphic>
      </p:graphicFrame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B503762D-8105-4980-9E21-EB8922C65610}"/>
              </a:ext>
            </a:extLst>
          </p:cNvPr>
          <p:cNvSpPr/>
          <p:nvPr/>
        </p:nvSpPr>
        <p:spPr>
          <a:xfrm>
            <a:off x="832206" y="3739152"/>
            <a:ext cx="1047961" cy="149617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F9480C-329E-418E-817A-1ED189BDC697}"/>
              </a:ext>
            </a:extLst>
          </p:cNvPr>
          <p:cNvSpPr txBox="1"/>
          <p:nvPr/>
        </p:nvSpPr>
        <p:spPr>
          <a:xfrm>
            <a:off x="1178960" y="5180102"/>
            <a:ext cx="47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229637-716F-4C6E-9019-86A350EFD11C}"/>
              </a:ext>
            </a:extLst>
          </p:cNvPr>
          <p:cNvSpPr txBox="1"/>
          <p:nvPr/>
        </p:nvSpPr>
        <p:spPr>
          <a:xfrm>
            <a:off x="593334" y="4522463"/>
            <a:ext cx="47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B50F3A-2F11-49E0-981E-184515E36642}"/>
              </a:ext>
            </a:extLst>
          </p:cNvPr>
          <p:cNvSpPr txBox="1"/>
          <p:nvPr/>
        </p:nvSpPr>
        <p:spPr>
          <a:xfrm>
            <a:off x="1371601" y="4268581"/>
            <a:ext cx="47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08C070-8783-4139-9497-4B4CBF933151}"/>
              </a:ext>
            </a:extLst>
          </p:cNvPr>
          <p:cNvSpPr txBox="1"/>
          <p:nvPr/>
        </p:nvSpPr>
        <p:spPr>
          <a:xfrm>
            <a:off x="3150314" y="4288208"/>
            <a:ext cx="3457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1)  c = a*a + b*b**0.5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A45332-2D48-4C03-9C90-9AA2099FF3C6}"/>
              </a:ext>
            </a:extLst>
          </p:cNvPr>
          <p:cNvSpPr txBox="1"/>
          <p:nvPr/>
        </p:nvSpPr>
        <p:spPr>
          <a:xfrm>
            <a:off x="3150314" y="4675746"/>
            <a:ext cx="3303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2)  c = (a*a + b*b)**0.5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A15216-1ABC-46F1-AE72-1CA06E9D75EB}"/>
              </a:ext>
            </a:extLst>
          </p:cNvPr>
          <p:cNvSpPr txBox="1"/>
          <p:nvPr/>
        </p:nvSpPr>
        <p:spPr>
          <a:xfrm>
            <a:off x="3150314" y="5068128"/>
            <a:ext cx="3866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3)  c = ((a*a) + (b*b))**0.5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830C3E8-5295-422A-A7BF-FB5946F4CC60}"/>
                  </a:ext>
                </a:extLst>
              </p:cNvPr>
              <p:cNvSpPr txBox="1"/>
              <p:nvPr/>
            </p:nvSpPr>
            <p:spPr>
              <a:xfrm>
                <a:off x="3150313" y="3652207"/>
                <a:ext cx="1882547" cy="395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830C3E8-5295-422A-A7BF-FB5946F4CC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0313" y="3652207"/>
                <a:ext cx="1882547" cy="395878"/>
              </a:xfrm>
              <a:prstGeom prst="rect">
                <a:avLst/>
              </a:prstGeom>
              <a:blipFill>
                <a:blip r:embed="rId2"/>
                <a:stretch>
                  <a:fillRect l="-2913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BA02A24E-FB69-4FC6-9AFE-5A2CC82E0B08}"/>
              </a:ext>
            </a:extLst>
          </p:cNvPr>
          <p:cNvSpPr txBox="1"/>
          <p:nvPr/>
        </p:nvSpPr>
        <p:spPr>
          <a:xfrm>
            <a:off x="4572000" y="3652207"/>
            <a:ext cx="2765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Which one is correct? </a:t>
            </a:r>
          </a:p>
        </p:txBody>
      </p:sp>
    </p:spTree>
    <p:extLst>
      <p:ext uri="{BB962C8B-B14F-4D97-AF65-F5344CB8AC3E}">
        <p14:creationId xmlns:p14="http://schemas.microsoft.com/office/powerpoint/2010/main" val="1156600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3E46A-04BA-49EB-9115-8B4D8E6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070" y="164575"/>
            <a:ext cx="6447501" cy="559941"/>
          </a:xfrm>
        </p:spPr>
        <p:txBody>
          <a:bodyPr/>
          <a:lstStyle/>
          <a:p>
            <a:r>
              <a:rPr lang="en-US" dirty="0"/>
              <a:t>Comparison operators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B73990C7-7BC0-4DB5-AD27-CCE57203C0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797638"/>
              </p:ext>
            </p:extLst>
          </p:nvPr>
        </p:nvGraphicFramePr>
        <p:xfrm>
          <a:off x="961930" y="1662370"/>
          <a:ext cx="6844605" cy="3040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8382">
                  <a:extLst>
                    <a:ext uri="{9D8B030D-6E8A-4147-A177-3AD203B41FA5}">
                      <a16:colId xmlns:a16="http://schemas.microsoft.com/office/drawing/2014/main" val="1022374856"/>
                    </a:ext>
                  </a:extLst>
                </a:gridCol>
                <a:gridCol w="4606223">
                  <a:extLst>
                    <a:ext uri="{9D8B030D-6E8A-4147-A177-3AD203B41FA5}">
                      <a16:colId xmlns:a16="http://schemas.microsoft.com/office/drawing/2014/main" val="320647989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Python code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504542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== 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Equal to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9349952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!= 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equal to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5647534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&gt; 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Greater than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6675046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&gt;= 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Greater than or equal to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5610144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&lt; 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 than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7488831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&lt;=b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 than or equal to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66380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878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7A941E-A0A8-468E-BFE9-EC1AE0C09A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924F81B-E437-4196-B265-B19796EC7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and Output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1A9A51D-DF14-46CB-A4A7-58964DA42E00}"/>
              </a:ext>
            </a:extLst>
          </p:cNvPr>
          <p:cNvGrpSpPr/>
          <p:nvPr/>
        </p:nvGrpSpPr>
        <p:grpSpPr>
          <a:xfrm>
            <a:off x="259808" y="1124700"/>
            <a:ext cx="8624383" cy="2945742"/>
            <a:chOff x="287382" y="1624962"/>
            <a:chExt cx="8624383" cy="294574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5CA74B5-BAB1-4A8D-B7F1-B49A8FB9EC05}"/>
                </a:ext>
              </a:extLst>
            </p:cNvPr>
            <p:cNvSpPr txBox="1"/>
            <p:nvPr/>
          </p:nvSpPr>
          <p:spPr>
            <a:xfrm>
              <a:off x="287382" y="1624962"/>
              <a:ext cx="72961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Clr>
                  <a:schemeClr val="tx1"/>
                </a:buClr>
                <a:buSzPct val="70000"/>
                <a:buFont typeface="Wingdings" panose="05000000000000000000" pitchFamily="2" charset="2"/>
                <a:buChar char="§"/>
              </a:pPr>
              <a:r>
                <a:rPr lang="en-US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Python provides two in-built functions for input and output operations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7083D97-28CE-441C-AD93-28306613A81D}"/>
                </a:ext>
              </a:extLst>
            </p:cNvPr>
            <p:cNvGrpSpPr/>
            <p:nvPr/>
          </p:nvGrpSpPr>
          <p:grpSpPr>
            <a:xfrm>
              <a:off x="580479" y="2026349"/>
              <a:ext cx="7891941" cy="751529"/>
              <a:chOff x="580479" y="2026349"/>
              <a:chExt cx="7891941" cy="751529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F7733FB-DDCC-4328-913B-70923E7E92CF}"/>
                  </a:ext>
                </a:extLst>
              </p:cNvPr>
              <p:cNvSpPr txBox="1"/>
              <p:nvPr/>
            </p:nvSpPr>
            <p:spPr>
              <a:xfrm>
                <a:off x="580479" y="2026349"/>
                <a:ext cx="67099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chemeClr val="tx1"/>
                  </a:buClr>
                  <a:buSzPct val="70000"/>
                  <a:buFont typeface="Wingdings" panose="05000000000000000000" pitchFamily="2" charset="2"/>
                  <a:buChar char="Ø"/>
                </a:pPr>
                <a:r>
                  <a:rPr lang="en-US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input( ): </a:t>
                </a:r>
                <a:r>
                  <a:rPr lang="en-US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This function takes the input and evaluates the expression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799D5AB-7FFB-433E-BB5D-82504023DA99}"/>
                  </a:ext>
                </a:extLst>
              </p:cNvPr>
              <p:cNvSpPr txBox="1"/>
              <p:nvPr/>
            </p:nvSpPr>
            <p:spPr>
              <a:xfrm>
                <a:off x="1762465" y="2408546"/>
                <a:ext cx="67099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Clr>
                    <a:schemeClr val="tx1"/>
                  </a:buClr>
                  <a:buSzPct val="70000"/>
                </a:pPr>
                <a:r>
                  <a:rPr lang="en-US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Python automatically detects the data type entered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7F6EDB4-65B6-4A36-AC6A-520CEE185E6D}"/>
                </a:ext>
              </a:extLst>
            </p:cNvPr>
            <p:cNvGrpSpPr/>
            <p:nvPr/>
          </p:nvGrpSpPr>
          <p:grpSpPr>
            <a:xfrm>
              <a:off x="587750" y="2885743"/>
              <a:ext cx="8324015" cy="1212002"/>
              <a:chOff x="587750" y="3084910"/>
              <a:chExt cx="8324015" cy="1212002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9B03CFA-E7C3-42BE-B8B7-6365B09B04BE}"/>
                  </a:ext>
                </a:extLst>
              </p:cNvPr>
              <p:cNvSpPr txBox="1"/>
              <p:nvPr/>
            </p:nvSpPr>
            <p:spPr>
              <a:xfrm>
                <a:off x="587750" y="3084910"/>
                <a:ext cx="56779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chemeClr val="tx1"/>
                  </a:buClr>
                  <a:buSzPct val="70000"/>
                  <a:buFont typeface="Wingdings" panose="05000000000000000000" pitchFamily="2" charset="2"/>
                  <a:buChar char="Ø"/>
                </a:pPr>
                <a:r>
                  <a:rPr lang="en-US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print( ): </a:t>
                </a:r>
                <a:r>
                  <a:rPr lang="en-US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This function prints the output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3AE4687-493E-4A12-AC47-0D18A74CCCF0}"/>
                  </a:ext>
                </a:extLst>
              </p:cNvPr>
              <p:cNvSpPr txBox="1"/>
              <p:nvPr/>
            </p:nvSpPr>
            <p:spPr>
              <a:xfrm>
                <a:off x="1762465" y="3596459"/>
                <a:ext cx="7149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Clr>
                    <a:schemeClr val="tx1"/>
                  </a:buClr>
                  <a:buSzPct val="70000"/>
                </a:pPr>
                <a:r>
                  <a:rPr lang="en-US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Multiple expression can be passed with each of them separated by a comma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785E4E3-BE3C-4B54-BB8A-F715DABBBB62}"/>
                  </a:ext>
                </a:extLst>
              </p:cNvPr>
              <p:cNvSpPr txBox="1"/>
              <p:nvPr/>
            </p:nvSpPr>
            <p:spPr>
              <a:xfrm>
                <a:off x="1762396" y="3927580"/>
                <a:ext cx="70725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Clr>
                    <a:schemeClr val="tx1"/>
                  </a:buClr>
                  <a:buSzPct val="70000"/>
                </a:pPr>
                <a:r>
                  <a:rPr lang="en-US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Converts the expressions into a string before writing to the screen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FC12488-1491-4C55-9510-2BDC51423FD8}"/>
                </a:ext>
              </a:extLst>
            </p:cNvPr>
            <p:cNvSpPr txBox="1"/>
            <p:nvPr/>
          </p:nvSpPr>
          <p:spPr>
            <a:xfrm>
              <a:off x="1762395" y="4201372"/>
              <a:ext cx="69189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tx1"/>
                </a:buClr>
                <a:buSzPct val="70000"/>
              </a:pPr>
              <a:r>
                <a:rPr lang="en-US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Note: Functions can also be written by the user (user-defined functions)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07029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6629D7-B557-4B26-9650-F84E23BEA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95" y="1066800"/>
            <a:ext cx="8026647" cy="274625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 holds a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characters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 is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immutable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Indexing: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30EC66-CD96-4831-9418-5FD2AD08DB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98DCB4-F70C-457D-9428-0792CCA5A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EE5A7D-186A-4D41-B9DF-7A6796A9B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6687" y="2430470"/>
            <a:ext cx="6157304" cy="13825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731AD66-743F-4C0F-BE09-3A38381CA11F}"/>
              </a:ext>
            </a:extLst>
          </p:cNvPr>
          <p:cNvSpPr txBox="1"/>
          <p:nvPr/>
        </p:nvSpPr>
        <p:spPr>
          <a:xfrm>
            <a:off x="693095" y="3889860"/>
            <a:ext cx="685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Comparison: &lt;, &gt;, &lt;=, &gt;=, ==, !=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Slicing: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55BFCB-A4F5-436E-8A90-D4CF020ED9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740" y="4536191"/>
            <a:ext cx="1843440" cy="89198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D53ED-B257-46AE-8041-0EDFE5BA44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1464" y="4519413"/>
            <a:ext cx="5021591" cy="87520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0B22ACD-A82C-4870-9552-CB1D992054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740" y="5562749"/>
            <a:ext cx="32575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7241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8A52F2-8625-4411-9848-DD4BBAC65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1) Write a program that requests the user to enter two numbers and prints the sum, product, difference and quotient of the two numbers.</a:t>
            </a:r>
          </a:p>
          <a:p>
            <a:pPr marL="0" indent="0" algn="l"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2) Write a program that reads in two integers and determines and prints whether the first is a multiple of the second. (Hint: Use the modulus operator.)</a:t>
            </a:r>
          </a:p>
          <a:p>
            <a:pPr marL="0" indent="0" algn="l"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1800" dirty="0">
                <a:latin typeface="Times New Roman" panose="02020603050405020304" pitchFamily="18" charset="0"/>
              </a:rPr>
              <a:t>3)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State the order of evaluation of the operators in each of the following Python statements and show the value of </a:t>
            </a:r>
            <a:r>
              <a:rPr lang="en-US" sz="1800" b="1" i="0" u="none" strike="noStrike" baseline="0" dirty="0">
                <a:latin typeface="Courier-Bold"/>
              </a:rPr>
              <a:t>x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after each statement is performed.</a:t>
            </a:r>
          </a:p>
          <a:p>
            <a:pPr marL="0" indent="0" algn="l">
              <a:buNone/>
            </a:pPr>
            <a:r>
              <a:rPr lang="pt-BR" sz="1800" b="1" i="0" u="none" strike="noStrike" baseline="0" dirty="0">
                <a:latin typeface="Courier-Bold"/>
              </a:rPr>
              <a:t>	a) x = 7 + 3 * 6 / 2 - 1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latin typeface="Courier-Bold"/>
              </a:rPr>
              <a:t>	</a:t>
            </a:r>
            <a:r>
              <a:rPr lang="pl-PL" sz="1800" b="1" i="0" u="none" strike="noStrike" baseline="0" dirty="0">
                <a:latin typeface="Courier-Bold"/>
              </a:rPr>
              <a:t>b) x = 2 % 2 + 2 * 2 - 2 / 2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latin typeface="Courier-Bold"/>
              </a:rPr>
              <a:t>	c) x = ( 3 * 9 * ( 3 + ( 9 * 3 / ( 3 ) ) ) )</a:t>
            </a:r>
          </a:p>
          <a:p>
            <a:pPr marL="0" indent="0" algn="l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Add more examples for </a:t>
            </a:r>
            <a:r>
              <a:rPr lang="en-US" sz="1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 indexing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4D17A3-8B4A-4AC6-B71A-C763DEE5A5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7F6518F-326C-4B43-AAD7-B0F624F5F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142789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B814F5-7D09-4B31-BC1C-2806187EB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concept of computational thinking</a:t>
            </a:r>
          </a:p>
          <a:p>
            <a:r>
              <a:rPr lang="en-US" dirty="0"/>
              <a:t>Use of Python variables, data types, and some operators in programming.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42C6AB-29BF-449B-8066-0E8B05C25E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25DCB6B-ED59-418A-B86B-C21EC1065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</p:spTree>
    <p:extLst>
      <p:ext uri="{BB962C8B-B14F-4D97-AF65-F5344CB8AC3E}">
        <p14:creationId xmlns:p14="http://schemas.microsoft.com/office/powerpoint/2010/main" val="1306301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1CABC4-37C7-4328-BDAA-8381040AF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95" y="1316725"/>
            <a:ext cx="8026647" cy="2227490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Computational thinking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the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thought processes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involved in expressing solutions as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computational steps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can be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carried out by a computer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Snyder, &amp; Wing, 2010;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2011; Lee, 2016).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Computational thinking</a:t>
            </a:r>
          </a:p>
        </p:txBody>
      </p:sp>
    </p:spTree>
    <p:extLst>
      <p:ext uri="{BB962C8B-B14F-4D97-AF65-F5344CB8AC3E}">
        <p14:creationId xmlns:p14="http://schemas.microsoft.com/office/powerpoint/2010/main" val="3516523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1CABC4-37C7-4328-BDAA-8381040AF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95" y="1316725"/>
            <a:ext cx="8026647" cy="2227490"/>
          </a:xfrm>
        </p:spPr>
        <p:txBody>
          <a:bodyPr/>
          <a:lstStyle/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Programming: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code in a specific programming language to address a certain problem.</a:t>
            </a:r>
          </a:p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Computational thinking: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not just about programming. It is an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 to solve problems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concepts and ideas from computer science.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 vs Programming</a:t>
            </a:r>
          </a:p>
        </p:txBody>
      </p:sp>
    </p:spTree>
    <p:extLst>
      <p:ext uri="{BB962C8B-B14F-4D97-AF65-F5344CB8AC3E}">
        <p14:creationId xmlns:p14="http://schemas.microsoft.com/office/powerpoint/2010/main" val="2297031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9D8E5-C8B5-4719-AE59-FCA3C334B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00" y="87765"/>
            <a:ext cx="7373760" cy="675526"/>
          </a:xfrm>
        </p:spPr>
        <p:txBody>
          <a:bodyPr/>
          <a:lstStyle/>
          <a:p>
            <a:r>
              <a:rPr lang="en-US" dirty="0"/>
              <a:t>Computational Thinking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03E8B-A919-44B5-8D88-F560FB602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1940"/>
            <a:ext cx="7886700" cy="336470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Breaking down a problem into smaller parts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Looking for patterns in the problems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Figuring out what information is needed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step-by-step solution</a:t>
            </a:r>
          </a:p>
        </p:txBody>
      </p:sp>
    </p:spTree>
    <p:extLst>
      <p:ext uri="{BB962C8B-B14F-4D97-AF65-F5344CB8AC3E}">
        <p14:creationId xmlns:p14="http://schemas.microsoft.com/office/powerpoint/2010/main" val="46274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9D8E5-C8B5-4719-AE59-FCA3C334B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156" y="164575"/>
            <a:ext cx="7528517" cy="52149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Pillars of Computational Thinking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B033B7-0755-464E-949A-06C9E8B14EBF}"/>
              </a:ext>
            </a:extLst>
          </p:cNvPr>
          <p:cNvSpPr/>
          <p:nvPr/>
        </p:nvSpPr>
        <p:spPr>
          <a:xfrm>
            <a:off x="1294881" y="1815990"/>
            <a:ext cx="2704832" cy="11144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1. Decomposition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E1E16A-B0AB-4AF2-A9F6-A7C252466941}"/>
              </a:ext>
            </a:extLst>
          </p:cNvPr>
          <p:cNvSpPr/>
          <p:nvPr/>
        </p:nvSpPr>
        <p:spPr>
          <a:xfrm>
            <a:off x="4572000" y="1815990"/>
            <a:ext cx="2930944" cy="11144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2. Pattern Recognition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5F4D36-1D0C-4971-85AA-AB30D6B2D603}"/>
              </a:ext>
            </a:extLst>
          </p:cNvPr>
          <p:cNvSpPr/>
          <p:nvPr/>
        </p:nvSpPr>
        <p:spPr>
          <a:xfrm>
            <a:off x="4572000" y="3448298"/>
            <a:ext cx="2930944" cy="11144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3. Abstraction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071EE0-C023-45AC-B576-9E8AA48136E3}"/>
              </a:ext>
            </a:extLst>
          </p:cNvPr>
          <p:cNvSpPr/>
          <p:nvPr/>
        </p:nvSpPr>
        <p:spPr>
          <a:xfrm>
            <a:off x="1294881" y="3448298"/>
            <a:ext cx="2704832" cy="11144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4. Algorithms</a:t>
            </a:r>
          </a:p>
        </p:txBody>
      </p:sp>
    </p:spTree>
    <p:extLst>
      <p:ext uri="{BB962C8B-B14F-4D97-AF65-F5344CB8AC3E}">
        <p14:creationId xmlns:p14="http://schemas.microsoft.com/office/powerpoint/2010/main" val="3429569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9D8E5-C8B5-4719-AE59-FCA3C334B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930" y="126170"/>
            <a:ext cx="7104925" cy="660116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03E8B-A919-44B5-8D88-F560FB602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070" y="1113646"/>
            <a:ext cx="8525910" cy="5387754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Decomposition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process of taking a complex problem and breaking it into more manageable sub-problems.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 a paper: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Wide-viewed (Panorama) image: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Taking multiple overlapped photos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Stitch them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C81B9D-9FEA-41C1-ACFD-9356A65101C6}"/>
              </a:ext>
            </a:extLst>
          </p:cNvPr>
          <p:cNvGrpSpPr/>
          <p:nvPr/>
        </p:nvGrpSpPr>
        <p:grpSpPr>
          <a:xfrm>
            <a:off x="6146309" y="2259336"/>
            <a:ext cx="2496621" cy="3096373"/>
            <a:chOff x="7171361" y="2239766"/>
            <a:chExt cx="3328828" cy="412849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0AF6D00-02A8-487C-9099-B33A866949E0}"/>
                </a:ext>
              </a:extLst>
            </p:cNvPr>
            <p:cNvSpPr/>
            <p:nvPr/>
          </p:nvSpPr>
          <p:spPr>
            <a:xfrm>
              <a:off x="7171362" y="2239766"/>
              <a:ext cx="3328827" cy="63699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INTRODUCTION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113691D-4D51-4468-A1E3-6EF71FD5A8A0}"/>
                </a:ext>
              </a:extLst>
            </p:cNvPr>
            <p:cNvSpPr/>
            <p:nvPr/>
          </p:nvSpPr>
          <p:spPr>
            <a:xfrm>
              <a:off x="7171361" y="3029163"/>
              <a:ext cx="3328827" cy="254970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BODY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358190F-B84D-4CAE-B94E-783AE79D57A4}"/>
                </a:ext>
              </a:extLst>
            </p:cNvPr>
            <p:cNvSpPr/>
            <p:nvPr/>
          </p:nvSpPr>
          <p:spPr>
            <a:xfrm>
              <a:off x="7171361" y="5731265"/>
              <a:ext cx="3328827" cy="63699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CONCLUSION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4647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9D8E5-C8B5-4719-AE59-FCA3C334B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730" y="94918"/>
            <a:ext cx="7142505" cy="660116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Pattern Recognition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03E8B-A919-44B5-8D88-F560FB602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950" y="1098289"/>
            <a:ext cx="8228195" cy="351540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similarities, or shared characteristics of the problems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problem becomes easier to solve. Use same solution each occurrence of the pattern.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Upload an album of photos to Facebook: same pattern.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947E26C-B38B-4750-8E0A-B3B1060D7D8F}"/>
              </a:ext>
            </a:extLst>
          </p:cNvPr>
          <p:cNvGrpSpPr/>
          <p:nvPr/>
        </p:nvGrpSpPr>
        <p:grpSpPr>
          <a:xfrm>
            <a:off x="1170813" y="3736240"/>
            <a:ext cx="6736933" cy="2713727"/>
            <a:chOff x="683578" y="3395797"/>
            <a:chExt cx="6736933" cy="2713727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4EC8B31-90D0-4412-B10D-689431DF84F3}"/>
                </a:ext>
              </a:extLst>
            </p:cNvPr>
            <p:cNvGrpSpPr/>
            <p:nvPr/>
          </p:nvGrpSpPr>
          <p:grpSpPr>
            <a:xfrm>
              <a:off x="683578" y="3593246"/>
              <a:ext cx="1362986" cy="1355241"/>
              <a:chOff x="1466242" y="3719915"/>
              <a:chExt cx="1817315" cy="1806988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9B8C5238-0836-4ECB-B185-5C4F3A7CDB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66243" y="3719915"/>
                <a:ext cx="857857" cy="864966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86967015-8812-4CE0-8760-67CF881C64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425700" y="4661937"/>
                <a:ext cx="857857" cy="864966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3DBB5A15-B404-4149-813F-F8DEE7E7E1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425700" y="3719915"/>
                <a:ext cx="857857" cy="864966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03491E2A-287A-4FA9-9589-C22F1A5FFF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66242" y="4661937"/>
                <a:ext cx="857857" cy="864966"/>
              </a:xfrm>
              <a:prstGeom prst="rect">
                <a:avLst/>
              </a:prstGeom>
            </p:spPr>
          </p:pic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A547F2D-A0E9-4CCB-8FC8-EB073596447D}"/>
                </a:ext>
              </a:extLst>
            </p:cNvPr>
            <p:cNvSpPr txBox="1"/>
            <p:nvPr/>
          </p:nvSpPr>
          <p:spPr>
            <a:xfrm>
              <a:off x="3274888" y="4078199"/>
              <a:ext cx="1032553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/>
                <a:t>Metadata</a:t>
              </a:r>
            </a:p>
            <a:p>
              <a:r>
                <a:rPr lang="en-US" dirty="0"/>
                <a:t>Name,</a:t>
              </a:r>
            </a:p>
            <a:p>
              <a:r>
                <a:rPr lang="en-US" dirty="0"/>
                <a:t>Location,</a:t>
              </a:r>
            </a:p>
            <a:p>
              <a:r>
                <a:rPr lang="en-US" dirty="0"/>
                <a:t>Date,</a:t>
              </a:r>
            </a:p>
            <a:p>
              <a:r>
                <a:rPr lang="en-US" dirty="0"/>
                <a:t>…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AC91CEEC-DB2A-41F1-B476-D32F54CAA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1088" y="3429474"/>
              <a:ext cx="643393" cy="648725"/>
            </a:xfrm>
            <a:prstGeom prst="rect">
              <a:avLst/>
            </a:prstGeom>
          </p:spPr>
        </p:pic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B28A0F44-F4AB-4412-B0DE-C290571192EF}"/>
                </a:ext>
              </a:extLst>
            </p:cNvPr>
            <p:cNvSpPr/>
            <p:nvPr/>
          </p:nvSpPr>
          <p:spPr>
            <a:xfrm>
              <a:off x="2288569" y="3917609"/>
              <a:ext cx="749559" cy="21452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FB68FBD-D18B-4AFD-A3EE-345992451319}"/>
                </a:ext>
              </a:extLst>
            </p:cNvPr>
            <p:cNvSpPr txBox="1"/>
            <p:nvPr/>
          </p:nvSpPr>
          <p:spPr>
            <a:xfrm>
              <a:off x="683578" y="5006279"/>
              <a:ext cx="16897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Different photos</a:t>
              </a:r>
            </a:p>
          </p:txBody>
        </p:sp>
        <p:sp>
          <p:nvSpPr>
            <p:cNvPr id="18" name="Cylinder 17">
              <a:extLst>
                <a:ext uri="{FF2B5EF4-FFF2-40B4-BE49-F238E27FC236}">
                  <a16:creationId xmlns:a16="http://schemas.microsoft.com/office/drawing/2014/main" id="{92222D56-C38C-4A63-93E6-5C33978A2B49}"/>
                </a:ext>
              </a:extLst>
            </p:cNvPr>
            <p:cNvSpPr/>
            <p:nvPr/>
          </p:nvSpPr>
          <p:spPr>
            <a:xfrm>
              <a:off x="6442179" y="3434333"/>
              <a:ext cx="549479" cy="59587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ylinder 18">
              <a:extLst>
                <a:ext uri="{FF2B5EF4-FFF2-40B4-BE49-F238E27FC236}">
                  <a16:creationId xmlns:a16="http://schemas.microsoft.com/office/drawing/2014/main" id="{E2A37A0C-2264-4D09-8F71-3C02D1650319}"/>
                </a:ext>
              </a:extLst>
            </p:cNvPr>
            <p:cNvSpPr/>
            <p:nvPr/>
          </p:nvSpPr>
          <p:spPr>
            <a:xfrm>
              <a:off x="6420253" y="4075616"/>
              <a:ext cx="549479" cy="59587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C862CD7-0DB1-477F-A7D8-5E7FF3A58D3B}"/>
                </a:ext>
              </a:extLst>
            </p:cNvPr>
            <p:cNvSpPr txBox="1"/>
            <p:nvPr/>
          </p:nvSpPr>
          <p:spPr>
            <a:xfrm>
              <a:off x="6326313" y="4671488"/>
              <a:ext cx="10941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Data Server</a:t>
              </a:r>
            </a:p>
          </p:txBody>
        </p:sp>
        <p:sp>
          <p:nvSpPr>
            <p:cNvPr id="21" name="Arrow: Right 20">
              <a:extLst>
                <a:ext uri="{FF2B5EF4-FFF2-40B4-BE49-F238E27FC236}">
                  <a16:creationId xmlns:a16="http://schemas.microsoft.com/office/drawing/2014/main" id="{E21F0A26-F6CC-4AEF-847E-7404DFEF6A72}"/>
                </a:ext>
              </a:extLst>
            </p:cNvPr>
            <p:cNvSpPr/>
            <p:nvPr/>
          </p:nvSpPr>
          <p:spPr>
            <a:xfrm>
              <a:off x="4527032" y="4241245"/>
              <a:ext cx="1628466" cy="21452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874D238-EBDD-4E4A-8FBD-1AF10FE3EC15}"/>
                </a:ext>
              </a:extLst>
            </p:cNvPr>
            <p:cNvSpPr/>
            <p:nvPr/>
          </p:nvSpPr>
          <p:spPr>
            <a:xfrm>
              <a:off x="5165464" y="3422321"/>
              <a:ext cx="184935" cy="148124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BA27BEF-129E-4A33-A925-C0942FA469EE}"/>
                </a:ext>
              </a:extLst>
            </p:cNvPr>
            <p:cNvSpPr txBox="1"/>
            <p:nvPr/>
          </p:nvSpPr>
          <p:spPr>
            <a:xfrm>
              <a:off x="4499576" y="3700286"/>
              <a:ext cx="15664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Compression</a:t>
              </a:r>
            </a:p>
          </p:txBody>
        </p:sp>
        <p:sp>
          <p:nvSpPr>
            <p:cNvPr id="24" name="Arrow: Right 23">
              <a:extLst>
                <a:ext uri="{FF2B5EF4-FFF2-40B4-BE49-F238E27FC236}">
                  <a16:creationId xmlns:a16="http://schemas.microsoft.com/office/drawing/2014/main" id="{009867E5-29BE-4D02-B3B6-2987911EC669}"/>
                </a:ext>
              </a:extLst>
            </p:cNvPr>
            <p:cNvSpPr/>
            <p:nvPr/>
          </p:nvSpPr>
          <p:spPr>
            <a:xfrm>
              <a:off x="4197221" y="3395797"/>
              <a:ext cx="749559" cy="21452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row: Right 24">
              <a:extLst>
                <a:ext uri="{FF2B5EF4-FFF2-40B4-BE49-F238E27FC236}">
                  <a16:creationId xmlns:a16="http://schemas.microsoft.com/office/drawing/2014/main" id="{89F3406A-8979-47C1-95B5-F0298A3500AB}"/>
                </a:ext>
              </a:extLst>
            </p:cNvPr>
            <p:cNvSpPr/>
            <p:nvPr/>
          </p:nvSpPr>
          <p:spPr>
            <a:xfrm>
              <a:off x="5530546" y="3404117"/>
              <a:ext cx="749559" cy="21452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84358089"/>
      </p:ext>
    </p:extLst>
  </p:cSld>
  <p:clrMapOvr>
    <a:masterClrMapping/>
  </p:clrMapOvr>
</p:sld>
</file>

<file path=ppt/theme/theme1.xml><?xml version="1.0" encoding="utf-8"?>
<a:theme xmlns:a="http://schemas.openxmlformats.org/drawingml/2006/main" name="ONR_Theme">
  <a:themeElements>
    <a:clrScheme name="Custom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E8EDB"/>
      </a:accent1>
      <a:accent2>
        <a:srgbClr val="C90E0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ONR_Theme</Template>
  <TotalTime>121037</TotalTime>
  <Words>1502</Words>
  <Application>Microsoft Office PowerPoint</Application>
  <PresentationFormat>On-screen Show (4:3)</PresentationFormat>
  <Paragraphs>303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Cambria Math</vt:lpstr>
      <vt:lpstr>Courier-Bold</vt:lpstr>
      <vt:lpstr>Times New Roman</vt:lpstr>
      <vt:lpstr>Wingdings</vt:lpstr>
      <vt:lpstr>Wingdings 3</vt:lpstr>
      <vt:lpstr>ONR_Theme</vt:lpstr>
      <vt:lpstr>EGR 1330 Computational Thinking with Data Science</vt:lpstr>
      <vt:lpstr>Outline</vt:lpstr>
      <vt:lpstr>Objective</vt:lpstr>
      <vt:lpstr>Computational thinking</vt:lpstr>
      <vt:lpstr>CT vs Programming</vt:lpstr>
      <vt:lpstr>Computational Thinking Approach</vt:lpstr>
      <vt:lpstr>Pillars of Computational Thinking</vt:lpstr>
      <vt:lpstr>Decomposition</vt:lpstr>
      <vt:lpstr>Pattern Recognition</vt:lpstr>
      <vt:lpstr>Data Representation and Abstraction</vt:lpstr>
      <vt:lpstr>Algorithms</vt:lpstr>
      <vt:lpstr>Case Study: Scheduling a meeting</vt:lpstr>
      <vt:lpstr>Python for Computational Thinking</vt:lpstr>
      <vt:lpstr>Variables</vt:lpstr>
      <vt:lpstr>Variables</vt:lpstr>
      <vt:lpstr>Variables</vt:lpstr>
      <vt:lpstr>Keywords</vt:lpstr>
      <vt:lpstr>Data types</vt:lpstr>
      <vt:lpstr>Data types</vt:lpstr>
      <vt:lpstr>Comments for Code</vt:lpstr>
      <vt:lpstr>Operators on Variables</vt:lpstr>
      <vt:lpstr>Precedence of Operators</vt:lpstr>
      <vt:lpstr>Comparison operators</vt:lpstr>
      <vt:lpstr>Input and Output</vt:lpstr>
      <vt:lpstr>String</vt:lpstr>
      <vt:lpstr>Examples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Shad Holt</dc:creator>
  <cp:keywords/>
  <dc:description/>
  <cp:lastModifiedBy>Nguyen, Long</cp:lastModifiedBy>
  <cp:revision>1708</cp:revision>
  <cp:lastPrinted>2020-07-23T19:00:31Z</cp:lastPrinted>
  <dcterms:created xsi:type="dcterms:W3CDTF">2010-10-19T21:02:23Z</dcterms:created>
  <dcterms:modified xsi:type="dcterms:W3CDTF">2020-08-16T18:47:38Z</dcterms:modified>
  <cp:category/>
</cp:coreProperties>
</file>