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embeddings/oleObject1.bin" ContentType="application/vnd.openxmlformats-officedocument.oleObject"/>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embeddings/oleObject2.bin" ContentType="application/vnd.openxmlformats-officedocument.oleObject"/>
  <Override PartName="/ppt/notesSlides/notesSlide33.xml" ContentType="application/vnd.openxmlformats-officedocument.presentationml.notesSlide+xml"/>
  <Override PartName="/ppt/embeddings/oleObject3.bin" ContentType="application/vnd.openxmlformats-officedocument.oleObject"/>
  <Override PartName="/ppt/embeddings/oleObject4.bin" ContentType="application/vnd.openxmlformats-officedocument.oleObject"/>
  <Override PartName="/ppt/notesSlides/notesSlide34.xml" ContentType="application/vnd.openxmlformats-officedocument.presentationml.notesSlide+xml"/>
  <Override PartName="/ppt/embeddings/oleObject5.bin" ContentType="application/vnd.openxmlformats-officedocument.oleObject"/>
  <Override PartName="/ppt/embeddings/oleObject6.bin" ContentType="application/vnd.openxmlformats-officedocument.oleObject"/>
  <Override PartName="/ppt/embeddings/oleObject7.bin" ContentType="application/vnd.openxmlformats-officedocument.oleObject"/>
  <Override PartName="/ppt/notesSlides/notesSlide35.xml" ContentType="application/vnd.openxmlformats-officedocument.presentationml.notesSlide+xml"/>
  <Override PartName="/ppt/embeddings/oleObject8.bin" ContentType="application/vnd.openxmlformats-officedocument.oleObject"/>
  <Override PartName="/ppt/embeddings/oleObject9.bin" ContentType="application/vnd.openxmlformats-officedocument.oleObject"/>
  <Override PartName="/ppt/embeddings/oleObject10.bin" ContentType="application/vnd.openxmlformats-officedocument.oleObject"/>
  <Override PartName="/ppt/embeddings/oleObject11.bin" ContentType="application/vnd.openxmlformats-officedocument.oleObject"/>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3"/>
  </p:notesMasterIdLst>
  <p:sldIdLst>
    <p:sldId id="256" r:id="rId2"/>
    <p:sldId id="257" r:id="rId3"/>
    <p:sldId id="258" r:id="rId4"/>
    <p:sldId id="259" r:id="rId5"/>
    <p:sldId id="268" r:id="rId6"/>
    <p:sldId id="260" r:id="rId7"/>
    <p:sldId id="261" r:id="rId8"/>
    <p:sldId id="262" r:id="rId9"/>
    <p:sldId id="272" r:id="rId10"/>
    <p:sldId id="273" r:id="rId11"/>
    <p:sldId id="274" r:id="rId12"/>
    <p:sldId id="275" r:id="rId13"/>
    <p:sldId id="276" r:id="rId14"/>
    <p:sldId id="277" r:id="rId15"/>
    <p:sldId id="278" r:id="rId16"/>
    <p:sldId id="280" r:id="rId17"/>
    <p:sldId id="281" r:id="rId18"/>
    <p:sldId id="282" r:id="rId19"/>
    <p:sldId id="263" r:id="rId20"/>
    <p:sldId id="264" r:id="rId21"/>
    <p:sldId id="265" r:id="rId22"/>
    <p:sldId id="269" r:id="rId23"/>
    <p:sldId id="270" r:id="rId24"/>
    <p:sldId id="271" r:id="rId25"/>
    <p:sldId id="283" r:id="rId26"/>
    <p:sldId id="284" r:id="rId27"/>
    <p:sldId id="285" r:id="rId28"/>
    <p:sldId id="266" r:id="rId29"/>
    <p:sldId id="286" r:id="rId30"/>
    <p:sldId id="287" r:id="rId31"/>
    <p:sldId id="288" r:id="rId32"/>
    <p:sldId id="289" r:id="rId33"/>
    <p:sldId id="290" r:id="rId34"/>
    <p:sldId id="291" r:id="rId35"/>
    <p:sldId id="292" r:id="rId36"/>
    <p:sldId id="294" r:id="rId37"/>
    <p:sldId id="295" r:id="rId38"/>
    <p:sldId id="296" r:id="rId39"/>
    <p:sldId id="297" r:id="rId40"/>
    <p:sldId id="299" r:id="rId41"/>
    <p:sldId id="267" r:id="rId4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774"/>
    <p:restoredTop sz="78121"/>
  </p:normalViewPr>
  <p:slideViewPr>
    <p:cSldViewPr snapToGrid="0" snapToObjects="1">
      <p:cViewPr varScale="1">
        <p:scale>
          <a:sx n="48" d="100"/>
          <a:sy n="48" d="100"/>
        </p:scale>
        <p:origin x="-1024" y="-12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viewProps" Target="viewProps.xml"/><Relationship Id="rId47" Type="http://schemas.openxmlformats.org/officeDocument/2006/relationships/theme" Target="theme/theme1.xml"/><Relationship Id="rId48"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notesMaster" Target="notesMasters/notesMaster1.xml"/><Relationship Id="rId44" Type="http://schemas.openxmlformats.org/officeDocument/2006/relationships/printerSettings" Target="printerSettings/printerSettings1.bin"/><Relationship Id="rId45"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2.emf"/><Relationship Id="rId2" Type="http://schemas.openxmlformats.org/officeDocument/2006/relationships/image" Target="../media/image13.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2.emf"/><Relationship Id="rId2" Type="http://schemas.openxmlformats.org/officeDocument/2006/relationships/image" Target="../media/image14.emf"/><Relationship Id="rId3" Type="http://schemas.openxmlformats.org/officeDocument/2006/relationships/image" Target="../media/image13.e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5.emf"/><Relationship Id="rId4" Type="http://schemas.openxmlformats.org/officeDocument/2006/relationships/image" Target="../media/image13.emf"/><Relationship Id="rId1" Type="http://schemas.openxmlformats.org/officeDocument/2006/relationships/image" Target="../media/image12.emf"/><Relationship Id="rId2" Type="http://schemas.openxmlformats.org/officeDocument/2006/relationships/image" Target="../media/image1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51A747-9665-7048-85A9-219A20BF8E11}" type="datetimeFigureOut">
              <a:rPr lang="en-US" smtClean="0"/>
              <a:t>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203A099-37C4-7642-9CFD-DFABEA82D8CF}" type="slidenum">
              <a:rPr lang="en-US" smtClean="0"/>
              <a:t>‹#›</a:t>
            </a:fld>
            <a:endParaRPr lang="en-US"/>
          </a:p>
        </p:txBody>
      </p:sp>
    </p:spTree>
    <p:extLst>
      <p:ext uri="{BB962C8B-B14F-4D97-AF65-F5344CB8AC3E}">
        <p14:creationId xmlns:p14="http://schemas.microsoft.com/office/powerpoint/2010/main" val="20033998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03A099-37C4-7642-9CFD-DFABEA82D8CF}" type="slidenum">
              <a:rPr lang="en-US" smtClean="0"/>
              <a:t>1</a:t>
            </a:fld>
            <a:endParaRPr lang="en-US"/>
          </a:p>
        </p:txBody>
      </p:sp>
    </p:spTree>
    <p:extLst>
      <p:ext uri="{BB962C8B-B14F-4D97-AF65-F5344CB8AC3E}">
        <p14:creationId xmlns:p14="http://schemas.microsoft.com/office/powerpoint/2010/main" val="1925505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www.un.org</a:t>
            </a:r>
            <a:r>
              <a:rPr lang="en-US" dirty="0" smtClean="0"/>
              <a:t>/</a:t>
            </a:r>
            <a:r>
              <a:rPr lang="en-US" dirty="0" err="1" smtClean="0"/>
              <a:t>waterforlifedecade</a:t>
            </a:r>
            <a:r>
              <a:rPr lang="en-US" dirty="0" smtClean="0"/>
              <a:t>/</a:t>
            </a:r>
            <a:r>
              <a:rPr lang="en-US" dirty="0" err="1" smtClean="0"/>
              <a:t>iwrm.shtml</a:t>
            </a:r>
            <a:endParaRPr lang="en-US" smtClean="0"/>
          </a:p>
          <a:p>
            <a:endParaRPr lang="en-US"/>
          </a:p>
        </p:txBody>
      </p:sp>
      <p:sp>
        <p:nvSpPr>
          <p:cNvPr id="4" name="Slide Number Placeholder 3"/>
          <p:cNvSpPr>
            <a:spLocks noGrp="1"/>
          </p:cNvSpPr>
          <p:nvPr>
            <p:ph type="sldNum" sz="quarter" idx="10"/>
          </p:nvPr>
        </p:nvSpPr>
        <p:spPr/>
        <p:txBody>
          <a:bodyPr/>
          <a:lstStyle/>
          <a:p>
            <a:fld id="{0203A099-37C4-7642-9CFD-DFABEA82D8CF}" type="slidenum">
              <a:rPr lang="en-US" smtClean="0"/>
              <a:t>11</a:t>
            </a:fld>
            <a:endParaRPr lang="en-US"/>
          </a:p>
        </p:txBody>
      </p:sp>
    </p:spTree>
    <p:extLst>
      <p:ext uri="{BB962C8B-B14F-4D97-AF65-F5344CB8AC3E}">
        <p14:creationId xmlns:p14="http://schemas.microsoft.com/office/powerpoint/2010/main" val="8594438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www.un.org</a:t>
            </a:r>
            <a:r>
              <a:rPr lang="en-US" dirty="0" smtClean="0"/>
              <a:t>/</a:t>
            </a:r>
            <a:r>
              <a:rPr lang="en-US" dirty="0" err="1" smtClean="0"/>
              <a:t>waterforlifedecade</a:t>
            </a:r>
            <a:r>
              <a:rPr lang="en-US" dirty="0" smtClean="0"/>
              <a:t>/</a:t>
            </a:r>
            <a:r>
              <a:rPr lang="en-US" dirty="0" err="1" smtClean="0"/>
              <a:t>iwrm.shtml</a:t>
            </a:r>
            <a:endParaRPr lang="en-US" smtClean="0"/>
          </a:p>
          <a:p>
            <a:endParaRPr lang="en-US"/>
          </a:p>
        </p:txBody>
      </p:sp>
      <p:sp>
        <p:nvSpPr>
          <p:cNvPr id="4" name="Slide Number Placeholder 3"/>
          <p:cNvSpPr>
            <a:spLocks noGrp="1"/>
          </p:cNvSpPr>
          <p:nvPr>
            <p:ph type="sldNum" sz="quarter" idx="10"/>
          </p:nvPr>
        </p:nvSpPr>
        <p:spPr/>
        <p:txBody>
          <a:bodyPr/>
          <a:lstStyle/>
          <a:p>
            <a:fld id="{0203A099-37C4-7642-9CFD-DFABEA82D8CF}" type="slidenum">
              <a:rPr lang="en-US" smtClean="0"/>
              <a:t>12</a:t>
            </a:fld>
            <a:endParaRPr lang="en-US"/>
          </a:p>
        </p:txBody>
      </p:sp>
    </p:spTree>
    <p:extLst>
      <p:ext uri="{BB962C8B-B14F-4D97-AF65-F5344CB8AC3E}">
        <p14:creationId xmlns:p14="http://schemas.microsoft.com/office/powerpoint/2010/main" val="8594438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www.un.org</a:t>
            </a:r>
            <a:r>
              <a:rPr lang="en-US" dirty="0" smtClean="0"/>
              <a:t>/</a:t>
            </a:r>
            <a:r>
              <a:rPr lang="en-US" dirty="0" err="1" smtClean="0"/>
              <a:t>waterforlifedecade</a:t>
            </a:r>
            <a:r>
              <a:rPr lang="en-US" dirty="0" smtClean="0"/>
              <a:t>/</a:t>
            </a:r>
            <a:r>
              <a:rPr lang="en-US" dirty="0" err="1" smtClean="0"/>
              <a:t>iwrm.shtml</a:t>
            </a:r>
            <a:endParaRPr lang="en-US" smtClean="0"/>
          </a:p>
          <a:p>
            <a:endParaRPr lang="en-US"/>
          </a:p>
        </p:txBody>
      </p:sp>
      <p:sp>
        <p:nvSpPr>
          <p:cNvPr id="4" name="Slide Number Placeholder 3"/>
          <p:cNvSpPr>
            <a:spLocks noGrp="1"/>
          </p:cNvSpPr>
          <p:nvPr>
            <p:ph type="sldNum" sz="quarter" idx="10"/>
          </p:nvPr>
        </p:nvSpPr>
        <p:spPr/>
        <p:txBody>
          <a:bodyPr/>
          <a:lstStyle/>
          <a:p>
            <a:fld id="{0203A099-37C4-7642-9CFD-DFABEA82D8CF}" type="slidenum">
              <a:rPr lang="en-US" smtClean="0"/>
              <a:t>13</a:t>
            </a:fld>
            <a:endParaRPr lang="en-US"/>
          </a:p>
        </p:txBody>
      </p:sp>
    </p:spTree>
    <p:extLst>
      <p:ext uri="{BB962C8B-B14F-4D97-AF65-F5344CB8AC3E}">
        <p14:creationId xmlns:p14="http://schemas.microsoft.com/office/powerpoint/2010/main" val="8594438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www.un.org</a:t>
            </a:r>
            <a:r>
              <a:rPr lang="en-US" dirty="0" smtClean="0"/>
              <a:t>/</a:t>
            </a:r>
            <a:r>
              <a:rPr lang="en-US" dirty="0" err="1" smtClean="0"/>
              <a:t>waterforlifedecade</a:t>
            </a:r>
            <a:r>
              <a:rPr lang="en-US" dirty="0" smtClean="0"/>
              <a:t>/</a:t>
            </a:r>
            <a:r>
              <a:rPr lang="en-US" dirty="0" err="1" smtClean="0"/>
              <a:t>iwrm.shtml</a:t>
            </a:r>
            <a:endParaRPr lang="en-US" smtClean="0"/>
          </a:p>
          <a:p>
            <a:endParaRPr lang="en-US"/>
          </a:p>
        </p:txBody>
      </p:sp>
      <p:sp>
        <p:nvSpPr>
          <p:cNvPr id="4" name="Slide Number Placeholder 3"/>
          <p:cNvSpPr>
            <a:spLocks noGrp="1"/>
          </p:cNvSpPr>
          <p:nvPr>
            <p:ph type="sldNum" sz="quarter" idx="10"/>
          </p:nvPr>
        </p:nvSpPr>
        <p:spPr/>
        <p:txBody>
          <a:bodyPr/>
          <a:lstStyle/>
          <a:p>
            <a:fld id="{0203A099-37C4-7642-9CFD-DFABEA82D8CF}" type="slidenum">
              <a:rPr lang="en-US" smtClean="0"/>
              <a:t>14</a:t>
            </a:fld>
            <a:endParaRPr lang="en-US"/>
          </a:p>
        </p:txBody>
      </p:sp>
    </p:spTree>
    <p:extLst>
      <p:ext uri="{BB962C8B-B14F-4D97-AF65-F5344CB8AC3E}">
        <p14:creationId xmlns:p14="http://schemas.microsoft.com/office/powerpoint/2010/main" val="8594438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www.un.org</a:t>
            </a:r>
            <a:r>
              <a:rPr lang="en-US" dirty="0" smtClean="0"/>
              <a:t>/</a:t>
            </a:r>
            <a:r>
              <a:rPr lang="en-US" dirty="0" err="1" smtClean="0"/>
              <a:t>waterforlifedecade</a:t>
            </a:r>
            <a:r>
              <a:rPr lang="en-US" dirty="0" smtClean="0"/>
              <a:t>/</a:t>
            </a:r>
            <a:r>
              <a:rPr lang="en-US" dirty="0" err="1" smtClean="0"/>
              <a:t>iwrm.shtml</a:t>
            </a:r>
            <a:endParaRPr lang="en-US" smtClean="0"/>
          </a:p>
          <a:p>
            <a:endParaRPr lang="en-US"/>
          </a:p>
        </p:txBody>
      </p:sp>
      <p:sp>
        <p:nvSpPr>
          <p:cNvPr id="4" name="Slide Number Placeholder 3"/>
          <p:cNvSpPr>
            <a:spLocks noGrp="1"/>
          </p:cNvSpPr>
          <p:nvPr>
            <p:ph type="sldNum" sz="quarter" idx="10"/>
          </p:nvPr>
        </p:nvSpPr>
        <p:spPr/>
        <p:txBody>
          <a:bodyPr/>
          <a:lstStyle/>
          <a:p>
            <a:fld id="{0203A099-37C4-7642-9CFD-DFABEA82D8CF}" type="slidenum">
              <a:rPr lang="en-US" smtClean="0"/>
              <a:t>15</a:t>
            </a:fld>
            <a:endParaRPr lang="en-US"/>
          </a:p>
        </p:txBody>
      </p:sp>
    </p:spTree>
    <p:extLst>
      <p:ext uri="{BB962C8B-B14F-4D97-AF65-F5344CB8AC3E}">
        <p14:creationId xmlns:p14="http://schemas.microsoft.com/office/powerpoint/2010/main" val="8594438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www.un.org</a:t>
            </a:r>
            <a:r>
              <a:rPr lang="en-US" dirty="0" smtClean="0"/>
              <a:t>/</a:t>
            </a:r>
            <a:r>
              <a:rPr lang="en-US" dirty="0" err="1" smtClean="0"/>
              <a:t>waterforlifedecade</a:t>
            </a:r>
            <a:r>
              <a:rPr lang="en-US" dirty="0" smtClean="0"/>
              <a:t>/</a:t>
            </a:r>
            <a:r>
              <a:rPr lang="en-US" dirty="0" err="1" smtClean="0"/>
              <a:t>iwrm.shtml</a:t>
            </a:r>
            <a:endParaRPr lang="en-US" smtClean="0"/>
          </a:p>
          <a:p>
            <a:endParaRPr lang="en-US"/>
          </a:p>
        </p:txBody>
      </p:sp>
      <p:sp>
        <p:nvSpPr>
          <p:cNvPr id="4" name="Slide Number Placeholder 3"/>
          <p:cNvSpPr>
            <a:spLocks noGrp="1"/>
          </p:cNvSpPr>
          <p:nvPr>
            <p:ph type="sldNum" sz="quarter" idx="10"/>
          </p:nvPr>
        </p:nvSpPr>
        <p:spPr/>
        <p:txBody>
          <a:bodyPr/>
          <a:lstStyle/>
          <a:p>
            <a:fld id="{0203A099-37C4-7642-9CFD-DFABEA82D8CF}" type="slidenum">
              <a:rPr lang="en-US" smtClean="0"/>
              <a:t>16</a:t>
            </a:fld>
            <a:endParaRPr lang="en-US"/>
          </a:p>
        </p:txBody>
      </p:sp>
    </p:spTree>
    <p:extLst>
      <p:ext uri="{BB962C8B-B14F-4D97-AF65-F5344CB8AC3E}">
        <p14:creationId xmlns:p14="http://schemas.microsoft.com/office/powerpoint/2010/main" val="8594438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www.un.org</a:t>
            </a:r>
            <a:r>
              <a:rPr lang="en-US" dirty="0" smtClean="0"/>
              <a:t>/</a:t>
            </a:r>
            <a:r>
              <a:rPr lang="en-US" dirty="0" err="1" smtClean="0"/>
              <a:t>waterforlifedecade</a:t>
            </a:r>
            <a:r>
              <a:rPr lang="en-US" dirty="0" smtClean="0"/>
              <a:t>/</a:t>
            </a:r>
            <a:r>
              <a:rPr lang="en-US" dirty="0" err="1" smtClean="0"/>
              <a:t>iwrm.shtml</a:t>
            </a:r>
            <a:endParaRPr lang="en-US" smtClean="0"/>
          </a:p>
          <a:p>
            <a:endParaRPr lang="en-US"/>
          </a:p>
        </p:txBody>
      </p:sp>
      <p:sp>
        <p:nvSpPr>
          <p:cNvPr id="4" name="Slide Number Placeholder 3"/>
          <p:cNvSpPr>
            <a:spLocks noGrp="1"/>
          </p:cNvSpPr>
          <p:nvPr>
            <p:ph type="sldNum" sz="quarter" idx="10"/>
          </p:nvPr>
        </p:nvSpPr>
        <p:spPr/>
        <p:txBody>
          <a:bodyPr/>
          <a:lstStyle/>
          <a:p>
            <a:fld id="{0203A099-37C4-7642-9CFD-DFABEA82D8CF}" type="slidenum">
              <a:rPr lang="en-US" smtClean="0"/>
              <a:t>17</a:t>
            </a:fld>
            <a:endParaRPr lang="en-US"/>
          </a:p>
        </p:txBody>
      </p:sp>
    </p:spTree>
    <p:extLst>
      <p:ext uri="{BB962C8B-B14F-4D97-AF65-F5344CB8AC3E}">
        <p14:creationId xmlns:p14="http://schemas.microsoft.com/office/powerpoint/2010/main" val="8594438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www.un.org</a:t>
            </a:r>
            <a:r>
              <a:rPr lang="en-US" dirty="0" smtClean="0"/>
              <a:t>/</a:t>
            </a:r>
            <a:r>
              <a:rPr lang="en-US" dirty="0" err="1" smtClean="0"/>
              <a:t>waterforlifedecade</a:t>
            </a:r>
            <a:r>
              <a:rPr lang="en-US" dirty="0" smtClean="0"/>
              <a:t>/</a:t>
            </a:r>
            <a:r>
              <a:rPr lang="en-US" dirty="0" err="1" smtClean="0"/>
              <a:t>iwrm.shtml</a:t>
            </a:r>
            <a:endParaRPr lang="en-US" smtClean="0"/>
          </a:p>
          <a:p>
            <a:endParaRPr lang="en-US"/>
          </a:p>
        </p:txBody>
      </p:sp>
      <p:sp>
        <p:nvSpPr>
          <p:cNvPr id="4" name="Slide Number Placeholder 3"/>
          <p:cNvSpPr>
            <a:spLocks noGrp="1"/>
          </p:cNvSpPr>
          <p:nvPr>
            <p:ph type="sldNum" sz="quarter" idx="10"/>
          </p:nvPr>
        </p:nvSpPr>
        <p:spPr/>
        <p:txBody>
          <a:bodyPr/>
          <a:lstStyle/>
          <a:p>
            <a:fld id="{0203A099-37C4-7642-9CFD-DFABEA82D8CF}" type="slidenum">
              <a:rPr lang="en-US" smtClean="0"/>
              <a:t>18</a:t>
            </a:fld>
            <a:endParaRPr lang="en-US"/>
          </a:p>
        </p:txBody>
      </p:sp>
    </p:spTree>
    <p:extLst>
      <p:ext uri="{BB962C8B-B14F-4D97-AF65-F5344CB8AC3E}">
        <p14:creationId xmlns:p14="http://schemas.microsoft.com/office/powerpoint/2010/main" val="8594438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www.un.org</a:t>
            </a:r>
            <a:r>
              <a:rPr lang="en-US" dirty="0" smtClean="0"/>
              <a:t>/</a:t>
            </a:r>
            <a:r>
              <a:rPr lang="en-US" dirty="0" err="1" smtClean="0"/>
              <a:t>waterforlifedecade</a:t>
            </a:r>
            <a:r>
              <a:rPr lang="en-US" dirty="0" smtClean="0"/>
              <a:t>/</a:t>
            </a:r>
            <a:r>
              <a:rPr lang="en-US" dirty="0" err="1" smtClean="0"/>
              <a:t>iwrm.shtml</a:t>
            </a:r>
            <a:endParaRPr lang="en-US" dirty="0" smtClean="0"/>
          </a:p>
          <a:p>
            <a:endParaRPr lang="en-US" dirty="0" smtClean="0"/>
          </a:p>
          <a:p>
            <a:pPr marL="0" marR="0" lvl="2" indent="0" algn="l" defTabSz="914400" rtl="0" eaLnBrk="1" fontAlgn="auto" latinLnBrk="0" hangingPunct="1">
              <a:lnSpc>
                <a:spcPct val="100000"/>
              </a:lnSpc>
              <a:spcBef>
                <a:spcPts val="0"/>
              </a:spcBef>
              <a:spcAft>
                <a:spcPts val="0"/>
              </a:spcAft>
              <a:buClrTx/>
              <a:buSzTx/>
              <a:buFontTx/>
              <a:buNone/>
              <a:tabLst/>
              <a:defRPr/>
            </a:pPr>
            <a:r>
              <a:rPr lang="en-US" dirty="0" smtClean="0"/>
              <a:t>Most people prefer the first option in the top scenario, the second option in the bottom scenario even though the two versions of the problem are the same, because the people who will be saved in one version are the same people who will not die in the other. </a:t>
            </a:r>
          </a:p>
          <a:p>
            <a:pPr marL="0" marR="0" lvl="2"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2" indent="0" algn="l" defTabSz="914400" rtl="0" eaLnBrk="1" fontAlgn="auto" latinLnBrk="0" hangingPunct="1">
              <a:lnSpc>
                <a:spcPct val="100000"/>
              </a:lnSpc>
              <a:spcBef>
                <a:spcPts val="0"/>
              </a:spcBef>
              <a:spcAft>
                <a:spcPts val="0"/>
              </a:spcAft>
              <a:buClrTx/>
              <a:buSzTx/>
              <a:buFontTx/>
              <a:buNone/>
              <a:tabLst/>
              <a:defRPr/>
            </a:pPr>
            <a:r>
              <a:rPr lang="en-US" dirty="0" smtClean="0"/>
              <a:t>6</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0203A099-37C4-7642-9CFD-DFABEA82D8CF}" type="slidenum">
              <a:rPr lang="en-US" smtClean="0"/>
              <a:t>19</a:t>
            </a:fld>
            <a:endParaRPr lang="en-US"/>
          </a:p>
        </p:txBody>
      </p:sp>
    </p:spTree>
    <p:extLst>
      <p:ext uri="{BB962C8B-B14F-4D97-AF65-F5344CB8AC3E}">
        <p14:creationId xmlns:p14="http://schemas.microsoft.com/office/powerpoint/2010/main" val="5704893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www.un.org</a:t>
            </a:r>
            <a:r>
              <a:rPr lang="en-US" dirty="0" smtClean="0"/>
              <a:t>/</a:t>
            </a:r>
            <a:r>
              <a:rPr lang="en-US" dirty="0" err="1" smtClean="0"/>
              <a:t>waterforlifedecade</a:t>
            </a:r>
            <a:r>
              <a:rPr lang="en-US" dirty="0" smtClean="0"/>
              <a:t>/</a:t>
            </a:r>
            <a:r>
              <a:rPr lang="en-US" dirty="0" err="1" smtClean="0"/>
              <a:t>iwrm.shtml</a:t>
            </a:r>
            <a:endParaRPr lang="en-US" dirty="0" smtClean="0"/>
          </a:p>
          <a:p>
            <a:endParaRPr lang="en-US" dirty="0" smtClean="0"/>
          </a:p>
          <a:p>
            <a:pPr marL="0" marR="0" lvl="2" indent="0" algn="l" defTabSz="914400" rtl="0" eaLnBrk="1" fontAlgn="auto" latinLnBrk="0" hangingPunct="1">
              <a:lnSpc>
                <a:spcPct val="100000"/>
              </a:lnSpc>
              <a:spcBef>
                <a:spcPts val="0"/>
              </a:spcBef>
              <a:spcAft>
                <a:spcPts val="0"/>
              </a:spcAft>
              <a:buClrTx/>
              <a:buSzTx/>
              <a:buFontTx/>
              <a:buNone/>
              <a:tabLst/>
              <a:defRPr/>
            </a:pPr>
            <a:r>
              <a:rPr lang="en-US" dirty="0" smtClean="0"/>
              <a:t>Most people prefer the first option in the top scenario, the second option in the bottom scenario even though the two versions of the problem are the same, because the people who will be saved in one version are the same people who will not die in the other. </a:t>
            </a:r>
          </a:p>
          <a:p>
            <a:pPr marL="0" marR="0" lvl="2"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2" indent="0" algn="l" defTabSz="914400" rtl="0" eaLnBrk="1" fontAlgn="auto" latinLnBrk="0" hangingPunct="1">
              <a:lnSpc>
                <a:spcPct val="100000"/>
              </a:lnSpc>
              <a:spcBef>
                <a:spcPts val="0"/>
              </a:spcBef>
              <a:spcAft>
                <a:spcPts val="0"/>
              </a:spcAft>
              <a:buClrTx/>
              <a:buSzTx/>
              <a:buFontTx/>
              <a:buNone/>
              <a:tabLst/>
              <a:defRPr/>
            </a:pPr>
            <a:r>
              <a:rPr lang="en-US" dirty="0" smtClean="0"/>
              <a:t>In</a:t>
            </a:r>
            <a:r>
              <a:rPr lang="en-US" baseline="0" dirty="0" smtClean="0"/>
              <a:t> the cartoon the decision that maximizes Expected(Life) is Decision A.   Now if we add on some economic aspect (perhaps A costs thousands of times more than B) then we have a bit of a dilemma.</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0203A099-37C4-7642-9CFD-DFABEA82D8CF}" type="slidenum">
              <a:rPr lang="en-US" smtClean="0"/>
              <a:t>20</a:t>
            </a:fld>
            <a:endParaRPr lang="en-US"/>
          </a:p>
        </p:txBody>
      </p:sp>
    </p:spTree>
    <p:extLst>
      <p:ext uri="{BB962C8B-B14F-4D97-AF65-F5344CB8AC3E}">
        <p14:creationId xmlns:p14="http://schemas.microsoft.com/office/powerpoint/2010/main" val="11549692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www.un.org</a:t>
            </a:r>
            <a:r>
              <a:rPr lang="en-US" dirty="0" smtClean="0"/>
              <a:t>/</a:t>
            </a:r>
            <a:r>
              <a:rPr lang="en-US" dirty="0" err="1" smtClean="0"/>
              <a:t>waterforlifedecade</a:t>
            </a:r>
            <a:r>
              <a:rPr lang="en-US" dirty="0" smtClean="0"/>
              <a:t>/</a:t>
            </a:r>
            <a:r>
              <a:rPr lang="en-US" dirty="0" err="1" smtClean="0"/>
              <a:t>iwrm.shtml</a:t>
            </a:r>
            <a:endParaRPr lang="en-US" dirty="0" smtClean="0"/>
          </a:p>
          <a:p>
            <a:endParaRPr lang="en-US" dirty="0"/>
          </a:p>
        </p:txBody>
      </p:sp>
      <p:sp>
        <p:nvSpPr>
          <p:cNvPr id="4" name="Slide Number Placeholder 3"/>
          <p:cNvSpPr>
            <a:spLocks noGrp="1"/>
          </p:cNvSpPr>
          <p:nvPr>
            <p:ph type="sldNum" sz="quarter" idx="10"/>
          </p:nvPr>
        </p:nvSpPr>
        <p:spPr/>
        <p:txBody>
          <a:bodyPr/>
          <a:lstStyle/>
          <a:p>
            <a:fld id="{0203A099-37C4-7642-9CFD-DFABEA82D8CF}" type="slidenum">
              <a:rPr lang="en-US" smtClean="0"/>
              <a:t>3</a:t>
            </a:fld>
            <a:endParaRPr lang="en-US"/>
          </a:p>
        </p:txBody>
      </p:sp>
    </p:spTree>
    <p:extLst>
      <p:ext uri="{BB962C8B-B14F-4D97-AF65-F5344CB8AC3E}">
        <p14:creationId xmlns:p14="http://schemas.microsoft.com/office/powerpoint/2010/main" val="7458163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www.un.org</a:t>
            </a:r>
            <a:r>
              <a:rPr lang="en-US" dirty="0" smtClean="0"/>
              <a:t>/</a:t>
            </a:r>
            <a:r>
              <a:rPr lang="en-US" dirty="0" err="1" smtClean="0"/>
              <a:t>waterforlifedecade</a:t>
            </a:r>
            <a:r>
              <a:rPr lang="en-US" dirty="0" smtClean="0"/>
              <a:t>/</a:t>
            </a:r>
            <a:r>
              <a:rPr lang="en-US" dirty="0" err="1" smtClean="0"/>
              <a:t>iwrm.shtml</a:t>
            </a:r>
            <a:endParaRPr lang="en-US" dirty="0" smtClean="0"/>
          </a:p>
          <a:p>
            <a:endParaRPr lang="en-US" dirty="0" smtClean="0"/>
          </a:p>
          <a:p>
            <a:pPr marL="0" marR="0" lvl="2" indent="0" algn="l" defTabSz="914400" rtl="0" eaLnBrk="1" fontAlgn="auto" latinLnBrk="0" hangingPunct="1">
              <a:lnSpc>
                <a:spcPct val="100000"/>
              </a:lnSpc>
              <a:spcBef>
                <a:spcPts val="0"/>
              </a:spcBef>
              <a:spcAft>
                <a:spcPts val="0"/>
              </a:spcAft>
              <a:buClrTx/>
              <a:buSzTx/>
              <a:buFontTx/>
              <a:buNone/>
              <a:tabLst/>
              <a:defRPr/>
            </a:pPr>
            <a:r>
              <a:rPr lang="en-US" dirty="0" smtClean="0"/>
              <a:t>Most people prefer the first option in the top scenario, the second option in the bottom scenario even though the two versions of the problem are the same, because the people who will be saved in one version are the same people who will not die in the other. </a:t>
            </a:r>
          </a:p>
          <a:p>
            <a:pPr marL="0" marR="0" lvl="2"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2" indent="0" algn="l" defTabSz="914400" rtl="0" eaLnBrk="1" fontAlgn="auto" latinLnBrk="0" hangingPunct="1">
              <a:lnSpc>
                <a:spcPct val="100000"/>
              </a:lnSpc>
              <a:spcBef>
                <a:spcPts val="0"/>
              </a:spcBef>
              <a:spcAft>
                <a:spcPts val="0"/>
              </a:spcAft>
              <a:buClrTx/>
              <a:buSzTx/>
              <a:buFontTx/>
              <a:buNone/>
              <a:tabLst/>
              <a:defRPr/>
            </a:pPr>
            <a:r>
              <a:rPr lang="en-US" dirty="0" smtClean="0"/>
              <a:t>In</a:t>
            </a:r>
            <a:r>
              <a:rPr lang="en-US" baseline="0" dirty="0" smtClean="0"/>
              <a:t> the cartoon the decision that maximizes Expected(Life) is Decision A.   Now if we add on some economic aspect (perhaps A costs thousands of times more than B) then we have a bit of a dilemma.</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0203A099-37C4-7642-9CFD-DFABEA82D8CF}" type="slidenum">
              <a:rPr lang="en-US" smtClean="0"/>
              <a:t>21</a:t>
            </a:fld>
            <a:endParaRPr lang="en-US"/>
          </a:p>
        </p:txBody>
      </p:sp>
    </p:spTree>
    <p:extLst>
      <p:ext uri="{BB962C8B-B14F-4D97-AF65-F5344CB8AC3E}">
        <p14:creationId xmlns:p14="http://schemas.microsoft.com/office/powerpoint/2010/main" val="17537650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www.un.org</a:t>
            </a:r>
            <a:r>
              <a:rPr lang="en-US" dirty="0" smtClean="0"/>
              <a:t>/</a:t>
            </a:r>
            <a:r>
              <a:rPr lang="en-US" dirty="0" err="1" smtClean="0"/>
              <a:t>waterforlifedecade</a:t>
            </a:r>
            <a:r>
              <a:rPr lang="en-US" dirty="0" smtClean="0"/>
              <a:t>/</a:t>
            </a:r>
            <a:r>
              <a:rPr lang="en-US" dirty="0" err="1" smtClean="0"/>
              <a:t>iwrm.shtml</a:t>
            </a:r>
            <a:endParaRPr lang="en-US" dirty="0" smtClean="0"/>
          </a:p>
          <a:p>
            <a:endParaRPr lang="en-US" dirty="0" smtClean="0"/>
          </a:p>
          <a:p>
            <a:pPr marL="0" marR="0" lvl="2" indent="0" algn="l" defTabSz="914400" rtl="0" eaLnBrk="1" fontAlgn="auto" latinLnBrk="0" hangingPunct="1">
              <a:lnSpc>
                <a:spcPct val="100000"/>
              </a:lnSpc>
              <a:spcBef>
                <a:spcPts val="0"/>
              </a:spcBef>
              <a:spcAft>
                <a:spcPts val="0"/>
              </a:spcAft>
              <a:buClrTx/>
              <a:buSzTx/>
              <a:buFontTx/>
              <a:buNone/>
              <a:tabLst/>
              <a:defRPr/>
            </a:pPr>
            <a:r>
              <a:rPr lang="en-US" dirty="0" smtClean="0"/>
              <a:t>Most people prefer the first option in the top scenario, the second option in the bottom scenario even though the two versions of the problem are the same, because the people who will be saved in one version are the same people who will not die in the other. </a:t>
            </a:r>
          </a:p>
          <a:p>
            <a:pPr marL="0" marR="0" lvl="2"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2" indent="0" algn="l" defTabSz="914400" rtl="0" eaLnBrk="1" fontAlgn="auto" latinLnBrk="0" hangingPunct="1">
              <a:lnSpc>
                <a:spcPct val="100000"/>
              </a:lnSpc>
              <a:spcBef>
                <a:spcPts val="0"/>
              </a:spcBef>
              <a:spcAft>
                <a:spcPts val="0"/>
              </a:spcAft>
              <a:buClrTx/>
              <a:buSzTx/>
              <a:buFontTx/>
              <a:buNone/>
              <a:tabLst/>
              <a:defRPr/>
            </a:pPr>
            <a:r>
              <a:rPr lang="en-US" dirty="0" smtClean="0"/>
              <a:t>In</a:t>
            </a:r>
            <a:r>
              <a:rPr lang="en-US" baseline="0" dirty="0" smtClean="0"/>
              <a:t> the cartoon the decision that maximizes Expected(Life) is Decision A.   Now if we add on some economic aspect (perhaps A costs thousands of times more than B) then we have a bit of a dilemma.</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0203A099-37C4-7642-9CFD-DFABEA82D8CF}" type="slidenum">
              <a:rPr lang="en-US" smtClean="0"/>
              <a:t>22</a:t>
            </a:fld>
            <a:endParaRPr lang="en-US"/>
          </a:p>
        </p:txBody>
      </p:sp>
    </p:spTree>
    <p:extLst>
      <p:ext uri="{BB962C8B-B14F-4D97-AF65-F5344CB8AC3E}">
        <p14:creationId xmlns:p14="http://schemas.microsoft.com/office/powerpoint/2010/main" val="17537650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www.un.org</a:t>
            </a:r>
            <a:r>
              <a:rPr lang="en-US" dirty="0" smtClean="0"/>
              <a:t>/</a:t>
            </a:r>
            <a:r>
              <a:rPr lang="en-US" dirty="0" err="1" smtClean="0"/>
              <a:t>waterforlifedecade</a:t>
            </a:r>
            <a:r>
              <a:rPr lang="en-US" dirty="0" smtClean="0"/>
              <a:t>/</a:t>
            </a:r>
            <a:r>
              <a:rPr lang="en-US" dirty="0" err="1" smtClean="0"/>
              <a:t>iwrm.shtml</a:t>
            </a:r>
            <a:endParaRPr lang="en-US" dirty="0" smtClean="0"/>
          </a:p>
          <a:p>
            <a:endParaRPr lang="en-US" dirty="0" smtClean="0"/>
          </a:p>
          <a:p>
            <a:pPr marL="0" marR="0" lvl="2" indent="0" algn="l" defTabSz="914400" rtl="0" eaLnBrk="1" fontAlgn="auto" latinLnBrk="0" hangingPunct="1">
              <a:lnSpc>
                <a:spcPct val="100000"/>
              </a:lnSpc>
              <a:spcBef>
                <a:spcPts val="0"/>
              </a:spcBef>
              <a:spcAft>
                <a:spcPts val="0"/>
              </a:spcAft>
              <a:buClrTx/>
              <a:buSzTx/>
              <a:buFontTx/>
              <a:buNone/>
              <a:tabLst/>
              <a:defRPr/>
            </a:pPr>
            <a:r>
              <a:rPr lang="en-US" dirty="0" smtClean="0"/>
              <a:t>Most people prefer the first option in the top scenario, the second option in the bottom scenario even though the two versions of the problem are the same, because the people who will be saved in one version are the same people who will not die in the other. </a:t>
            </a:r>
          </a:p>
          <a:p>
            <a:pPr marL="0" marR="0" lvl="2"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2" indent="0" algn="l" defTabSz="914400" rtl="0" eaLnBrk="1" fontAlgn="auto" latinLnBrk="0" hangingPunct="1">
              <a:lnSpc>
                <a:spcPct val="100000"/>
              </a:lnSpc>
              <a:spcBef>
                <a:spcPts val="0"/>
              </a:spcBef>
              <a:spcAft>
                <a:spcPts val="0"/>
              </a:spcAft>
              <a:buClrTx/>
              <a:buSzTx/>
              <a:buFontTx/>
              <a:buNone/>
              <a:tabLst/>
              <a:defRPr/>
            </a:pPr>
            <a:r>
              <a:rPr lang="en-US" dirty="0" smtClean="0"/>
              <a:t>In</a:t>
            </a:r>
            <a:r>
              <a:rPr lang="en-US" baseline="0" dirty="0" smtClean="0"/>
              <a:t> the cartoon the decision that maximizes Expected(Life) is Decision A.   Now if we add on some economic aspect (perhaps A costs thousands of times more than B) then we have a bit of a dilemma.</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0203A099-37C4-7642-9CFD-DFABEA82D8CF}" type="slidenum">
              <a:rPr lang="en-US" smtClean="0"/>
              <a:t>23</a:t>
            </a:fld>
            <a:endParaRPr lang="en-US"/>
          </a:p>
        </p:txBody>
      </p:sp>
    </p:spTree>
    <p:extLst>
      <p:ext uri="{BB962C8B-B14F-4D97-AF65-F5344CB8AC3E}">
        <p14:creationId xmlns:p14="http://schemas.microsoft.com/office/powerpoint/2010/main" val="17537650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www.un.org</a:t>
            </a:r>
            <a:r>
              <a:rPr lang="en-US" dirty="0" smtClean="0"/>
              <a:t>/</a:t>
            </a:r>
            <a:r>
              <a:rPr lang="en-US" dirty="0" err="1" smtClean="0"/>
              <a:t>waterforlifedecade</a:t>
            </a:r>
            <a:r>
              <a:rPr lang="en-US" dirty="0" smtClean="0"/>
              <a:t>/</a:t>
            </a:r>
            <a:r>
              <a:rPr lang="en-US" dirty="0" err="1" smtClean="0"/>
              <a:t>iwrm.shtml</a:t>
            </a:r>
            <a:endParaRPr lang="en-US" dirty="0" smtClean="0"/>
          </a:p>
          <a:p>
            <a:endParaRPr lang="en-US" dirty="0" smtClean="0"/>
          </a:p>
          <a:p>
            <a:pPr marL="0" marR="0" lvl="2" indent="0" algn="l" defTabSz="914400" rtl="0" eaLnBrk="1" fontAlgn="auto" latinLnBrk="0" hangingPunct="1">
              <a:lnSpc>
                <a:spcPct val="100000"/>
              </a:lnSpc>
              <a:spcBef>
                <a:spcPts val="0"/>
              </a:spcBef>
              <a:spcAft>
                <a:spcPts val="0"/>
              </a:spcAft>
              <a:buClrTx/>
              <a:buSzTx/>
              <a:buFontTx/>
              <a:buNone/>
              <a:tabLst/>
              <a:defRPr/>
            </a:pPr>
            <a:r>
              <a:rPr lang="en-US" dirty="0" smtClean="0"/>
              <a:t>Most people prefer the first option in the top scenario, the second option in the bottom scenario even though the two versions of the problem are the same, because the people who will be saved in one version are the same people who will not die in the other. </a:t>
            </a:r>
          </a:p>
          <a:p>
            <a:pPr marL="0" marR="0" lvl="2"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2" indent="0" algn="l" defTabSz="914400" rtl="0" eaLnBrk="1" fontAlgn="auto" latinLnBrk="0" hangingPunct="1">
              <a:lnSpc>
                <a:spcPct val="100000"/>
              </a:lnSpc>
              <a:spcBef>
                <a:spcPts val="0"/>
              </a:spcBef>
              <a:spcAft>
                <a:spcPts val="0"/>
              </a:spcAft>
              <a:buClrTx/>
              <a:buSzTx/>
              <a:buFontTx/>
              <a:buNone/>
              <a:tabLst/>
              <a:defRPr/>
            </a:pPr>
            <a:r>
              <a:rPr lang="en-US" dirty="0" smtClean="0"/>
              <a:t>In</a:t>
            </a:r>
            <a:r>
              <a:rPr lang="en-US" baseline="0" dirty="0" smtClean="0"/>
              <a:t> the cartoon the decision that maximizes Expected(Life) is Decision A.   Now if we add on some economic aspect (perhaps A costs thousands of times more than B) then we have a bit of a dilemma.</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0203A099-37C4-7642-9CFD-DFABEA82D8CF}" type="slidenum">
              <a:rPr lang="en-US" smtClean="0"/>
              <a:t>24</a:t>
            </a:fld>
            <a:endParaRPr lang="en-US"/>
          </a:p>
        </p:txBody>
      </p:sp>
    </p:spTree>
    <p:extLst>
      <p:ext uri="{BB962C8B-B14F-4D97-AF65-F5344CB8AC3E}">
        <p14:creationId xmlns:p14="http://schemas.microsoft.com/office/powerpoint/2010/main" val="17537650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www.un.org</a:t>
            </a:r>
            <a:r>
              <a:rPr lang="en-US" dirty="0" smtClean="0"/>
              <a:t>/</a:t>
            </a:r>
            <a:r>
              <a:rPr lang="en-US" dirty="0" err="1" smtClean="0"/>
              <a:t>waterforlifedecade</a:t>
            </a:r>
            <a:r>
              <a:rPr lang="en-US" dirty="0" smtClean="0"/>
              <a:t>/</a:t>
            </a:r>
            <a:r>
              <a:rPr lang="en-US" dirty="0" err="1" smtClean="0"/>
              <a:t>iwrm.shtml</a:t>
            </a:r>
            <a:endParaRPr lang="en-US" dirty="0" smtClean="0"/>
          </a:p>
          <a:p>
            <a:endParaRPr lang="en-US" dirty="0" smtClean="0"/>
          </a:p>
          <a:p>
            <a:pPr marL="0" marR="0" lvl="2" indent="0" algn="l" defTabSz="914400" rtl="0" eaLnBrk="1" fontAlgn="auto" latinLnBrk="0" hangingPunct="1">
              <a:lnSpc>
                <a:spcPct val="100000"/>
              </a:lnSpc>
              <a:spcBef>
                <a:spcPts val="0"/>
              </a:spcBef>
              <a:spcAft>
                <a:spcPts val="0"/>
              </a:spcAft>
              <a:buClrTx/>
              <a:buSzTx/>
              <a:buFontTx/>
              <a:buNone/>
              <a:tabLst/>
              <a:defRPr/>
            </a:pPr>
            <a:r>
              <a:rPr lang="en-US" dirty="0" smtClean="0"/>
              <a:t>Most people prefer the first option in the top scenario, the second option in the bottom scenario even though the two versions of the problem are the same, because the people who will be saved in one version are the same people who will not die in the other. </a:t>
            </a:r>
          </a:p>
          <a:p>
            <a:pPr marL="0" marR="0" lvl="2"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2" indent="0" algn="l" defTabSz="914400" rtl="0" eaLnBrk="1" fontAlgn="auto" latinLnBrk="0" hangingPunct="1">
              <a:lnSpc>
                <a:spcPct val="100000"/>
              </a:lnSpc>
              <a:spcBef>
                <a:spcPts val="0"/>
              </a:spcBef>
              <a:spcAft>
                <a:spcPts val="0"/>
              </a:spcAft>
              <a:buClrTx/>
              <a:buSzTx/>
              <a:buFontTx/>
              <a:buNone/>
              <a:tabLst/>
              <a:defRPr/>
            </a:pPr>
            <a:r>
              <a:rPr lang="en-US" dirty="0" smtClean="0"/>
              <a:t>In</a:t>
            </a:r>
            <a:r>
              <a:rPr lang="en-US" baseline="0" dirty="0" smtClean="0"/>
              <a:t> the cartoon the decision that maximizes Expected(Life) is Decision A.   Now if we add on some economic aspect (perhaps A costs thousands of times more than B) then we have a bit of a dilemma.</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0203A099-37C4-7642-9CFD-DFABEA82D8CF}" type="slidenum">
              <a:rPr lang="en-US" smtClean="0"/>
              <a:t>25</a:t>
            </a:fld>
            <a:endParaRPr lang="en-US"/>
          </a:p>
        </p:txBody>
      </p:sp>
    </p:spTree>
    <p:extLst>
      <p:ext uri="{BB962C8B-B14F-4D97-AF65-F5344CB8AC3E}">
        <p14:creationId xmlns:p14="http://schemas.microsoft.com/office/powerpoint/2010/main" val="175376501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www.un.org</a:t>
            </a:r>
            <a:r>
              <a:rPr lang="en-US" dirty="0" smtClean="0"/>
              <a:t>/</a:t>
            </a:r>
            <a:r>
              <a:rPr lang="en-US" dirty="0" err="1" smtClean="0"/>
              <a:t>waterforlifedecade</a:t>
            </a:r>
            <a:r>
              <a:rPr lang="en-US" dirty="0" smtClean="0"/>
              <a:t>/</a:t>
            </a:r>
            <a:r>
              <a:rPr lang="en-US" dirty="0" err="1" smtClean="0"/>
              <a:t>iwrm.shtml</a:t>
            </a:r>
            <a:endParaRPr lang="en-US" dirty="0" smtClean="0"/>
          </a:p>
          <a:p>
            <a:endParaRPr lang="en-US" dirty="0" smtClean="0"/>
          </a:p>
          <a:p>
            <a:pPr marL="0" marR="0" lvl="2" indent="0" algn="l" defTabSz="914400" rtl="0" eaLnBrk="1" fontAlgn="auto" latinLnBrk="0" hangingPunct="1">
              <a:lnSpc>
                <a:spcPct val="100000"/>
              </a:lnSpc>
              <a:spcBef>
                <a:spcPts val="0"/>
              </a:spcBef>
              <a:spcAft>
                <a:spcPts val="0"/>
              </a:spcAft>
              <a:buClrTx/>
              <a:buSzTx/>
              <a:buFontTx/>
              <a:buNone/>
              <a:tabLst/>
              <a:defRPr/>
            </a:pPr>
            <a:r>
              <a:rPr lang="en-US" dirty="0" smtClean="0"/>
              <a:t>Most people prefer the first option in the top scenario, the second option in the bottom scenario even though the two versions of the problem are the same, because the people who will be saved in one version are the same people who will not die in the other. </a:t>
            </a:r>
          </a:p>
          <a:p>
            <a:pPr marL="0" marR="0" lvl="2"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2" indent="0" algn="l" defTabSz="914400" rtl="0" eaLnBrk="1" fontAlgn="auto" latinLnBrk="0" hangingPunct="1">
              <a:lnSpc>
                <a:spcPct val="100000"/>
              </a:lnSpc>
              <a:spcBef>
                <a:spcPts val="0"/>
              </a:spcBef>
              <a:spcAft>
                <a:spcPts val="0"/>
              </a:spcAft>
              <a:buClrTx/>
              <a:buSzTx/>
              <a:buFontTx/>
              <a:buNone/>
              <a:tabLst/>
              <a:defRPr/>
            </a:pPr>
            <a:r>
              <a:rPr lang="en-US" dirty="0" smtClean="0"/>
              <a:t>In</a:t>
            </a:r>
            <a:r>
              <a:rPr lang="en-US" baseline="0" dirty="0" smtClean="0"/>
              <a:t> the cartoon the decision that maximizes Expected(Life) is Decision A.   Now if we add on some economic aspect (perhaps A costs thousands of times more than B) then we have a bit of a dilemma.</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0203A099-37C4-7642-9CFD-DFABEA82D8CF}" type="slidenum">
              <a:rPr lang="en-US" smtClean="0"/>
              <a:t>26</a:t>
            </a:fld>
            <a:endParaRPr lang="en-US"/>
          </a:p>
        </p:txBody>
      </p:sp>
    </p:spTree>
    <p:extLst>
      <p:ext uri="{BB962C8B-B14F-4D97-AF65-F5344CB8AC3E}">
        <p14:creationId xmlns:p14="http://schemas.microsoft.com/office/powerpoint/2010/main" val="17537650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www.un.org</a:t>
            </a:r>
            <a:r>
              <a:rPr lang="en-US" dirty="0" smtClean="0"/>
              <a:t>/</a:t>
            </a:r>
            <a:r>
              <a:rPr lang="en-US" dirty="0" err="1" smtClean="0"/>
              <a:t>waterforlifedecade</a:t>
            </a:r>
            <a:r>
              <a:rPr lang="en-US" dirty="0" smtClean="0"/>
              <a:t>/</a:t>
            </a:r>
            <a:r>
              <a:rPr lang="en-US" dirty="0" err="1" smtClean="0"/>
              <a:t>iwrm.shtml</a:t>
            </a:r>
            <a:endParaRPr lang="en-US" dirty="0" smtClean="0"/>
          </a:p>
          <a:p>
            <a:endParaRPr lang="en-US" dirty="0" smtClean="0"/>
          </a:p>
          <a:p>
            <a:pPr marL="0" marR="0" lvl="2" indent="0" algn="l" defTabSz="914400" rtl="0" eaLnBrk="1" fontAlgn="auto" latinLnBrk="0" hangingPunct="1">
              <a:lnSpc>
                <a:spcPct val="100000"/>
              </a:lnSpc>
              <a:spcBef>
                <a:spcPts val="0"/>
              </a:spcBef>
              <a:spcAft>
                <a:spcPts val="0"/>
              </a:spcAft>
              <a:buClrTx/>
              <a:buSzTx/>
              <a:buFontTx/>
              <a:buNone/>
              <a:tabLst/>
              <a:defRPr/>
            </a:pPr>
            <a:r>
              <a:rPr lang="en-US" dirty="0" smtClean="0"/>
              <a:t>Most people prefer the first option in the top scenario, the second option in the bottom scenario even though the two versions of the problem are the same, because the people who will be saved in one version are the same people who will not die in the other. </a:t>
            </a:r>
          </a:p>
          <a:p>
            <a:pPr marL="0" marR="0" lvl="2"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2" indent="0" algn="l" defTabSz="914400" rtl="0" eaLnBrk="1" fontAlgn="auto" latinLnBrk="0" hangingPunct="1">
              <a:lnSpc>
                <a:spcPct val="100000"/>
              </a:lnSpc>
              <a:spcBef>
                <a:spcPts val="0"/>
              </a:spcBef>
              <a:spcAft>
                <a:spcPts val="0"/>
              </a:spcAft>
              <a:buClrTx/>
              <a:buSzTx/>
              <a:buFontTx/>
              <a:buNone/>
              <a:tabLst/>
              <a:defRPr/>
            </a:pPr>
            <a:r>
              <a:rPr lang="en-US" dirty="0" smtClean="0"/>
              <a:t>In</a:t>
            </a:r>
            <a:r>
              <a:rPr lang="en-US" baseline="0" dirty="0" smtClean="0"/>
              <a:t> the cartoon the decision that maximizes Expected(Life) is Decision A.   Now if we add on some economic aspect (perhaps A costs thousands of times more than B) then we have a bit of a dilemma.</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0203A099-37C4-7642-9CFD-DFABEA82D8CF}" type="slidenum">
              <a:rPr lang="en-US" smtClean="0"/>
              <a:t>27</a:t>
            </a:fld>
            <a:endParaRPr lang="en-US"/>
          </a:p>
        </p:txBody>
      </p:sp>
    </p:spTree>
    <p:extLst>
      <p:ext uri="{BB962C8B-B14F-4D97-AF65-F5344CB8AC3E}">
        <p14:creationId xmlns:p14="http://schemas.microsoft.com/office/powerpoint/2010/main" val="175376501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www.un.org</a:t>
            </a:r>
            <a:r>
              <a:rPr lang="en-US" dirty="0" smtClean="0"/>
              <a:t>/</a:t>
            </a:r>
            <a:r>
              <a:rPr lang="en-US" dirty="0" err="1" smtClean="0"/>
              <a:t>waterforlifedecade</a:t>
            </a:r>
            <a:r>
              <a:rPr lang="en-US" dirty="0" smtClean="0"/>
              <a:t>/</a:t>
            </a:r>
            <a:r>
              <a:rPr lang="en-US" dirty="0" err="1" smtClean="0"/>
              <a:t>iwrm.shtml</a:t>
            </a:r>
            <a:endParaRPr lang="en-US" dirty="0" smtClean="0"/>
          </a:p>
          <a:p>
            <a:endParaRPr lang="en-US" dirty="0" smtClean="0"/>
          </a:p>
          <a:p>
            <a:pPr marL="0" marR="0" lvl="2" indent="0" algn="l" defTabSz="914400" rtl="0" eaLnBrk="1" fontAlgn="auto" latinLnBrk="0" hangingPunct="1">
              <a:lnSpc>
                <a:spcPct val="100000"/>
              </a:lnSpc>
              <a:spcBef>
                <a:spcPts val="0"/>
              </a:spcBef>
              <a:spcAft>
                <a:spcPts val="0"/>
              </a:spcAft>
              <a:buClrTx/>
              <a:buSzTx/>
              <a:buFontTx/>
              <a:buNone/>
              <a:tabLst/>
              <a:defRPr/>
            </a:pPr>
            <a:r>
              <a:rPr lang="en-US" dirty="0" smtClean="0"/>
              <a:t>Most people prefer the first option in the top scenario, the second option in the bottom scenario even though the two versions of the problem are the same, because the people who will be saved in one version are the same people who will not die in the other. </a:t>
            </a:r>
          </a:p>
          <a:p>
            <a:pPr marL="0" marR="0" lvl="2"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2" indent="0" algn="l" defTabSz="914400" rtl="0" eaLnBrk="1" fontAlgn="auto" latinLnBrk="0" hangingPunct="1">
              <a:lnSpc>
                <a:spcPct val="100000"/>
              </a:lnSpc>
              <a:spcBef>
                <a:spcPts val="0"/>
              </a:spcBef>
              <a:spcAft>
                <a:spcPts val="0"/>
              </a:spcAft>
              <a:buClrTx/>
              <a:buSzTx/>
              <a:buFontTx/>
              <a:buNone/>
              <a:tabLst/>
              <a:defRPr/>
            </a:pPr>
            <a:r>
              <a:rPr lang="en-US" dirty="0" smtClean="0"/>
              <a:t>In</a:t>
            </a:r>
            <a:r>
              <a:rPr lang="en-US" baseline="0" dirty="0" smtClean="0"/>
              <a:t> the cartoon the decision that maximizes Expected(Life) is Decision A.   Now if we add on some economic aspect (perhaps A costs thousands of times more than B) then we have a bit of a dilemma.</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0203A099-37C4-7642-9CFD-DFABEA82D8CF}" type="slidenum">
              <a:rPr lang="en-US" smtClean="0"/>
              <a:t>28</a:t>
            </a:fld>
            <a:endParaRPr lang="en-US"/>
          </a:p>
        </p:txBody>
      </p:sp>
    </p:spTree>
    <p:extLst>
      <p:ext uri="{BB962C8B-B14F-4D97-AF65-F5344CB8AC3E}">
        <p14:creationId xmlns:p14="http://schemas.microsoft.com/office/powerpoint/2010/main" val="21221325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www.un.org</a:t>
            </a:r>
            <a:r>
              <a:rPr lang="en-US" dirty="0" smtClean="0"/>
              <a:t>/</a:t>
            </a:r>
            <a:r>
              <a:rPr lang="en-US" dirty="0" err="1" smtClean="0"/>
              <a:t>waterforlifedecade</a:t>
            </a:r>
            <a:r>
              <a:rPr lang="en-US" dirty="0" smtClean="0"/>
              <a:t>/</a:t>
            </a:r>
            <a:r>
              <a:rPr lang="en-US" dirty="0" err="1" smtClean="0"/>
              <a:t>iwrm.shtml</a:t>
            </a:r>
            <a:endParaRPr lang="en-US" dirty="0" smtClean="0"/>
          </a:p>
          <a:p>
            <a:endParaRPr lang="en-US" dirty="0" smtClean="0"/>
          </a:p>
          <a:p>
            <a:pPr marL="0" marR="0" lvl="2" indent="0" algn="l" defTabSz="914400" rtl="0" eaLnBrk="1" fontAlgn="auto" latinLnBrk="0" hangingPunct="1">
              <a:lnSpc>
                <a:spcPct val="100000"/>
              </a:lnSpc>
              <a:spcBef>
                <a:spcPts val="0"/>
              </a:spcBef>
              <a:spcAft>
                <a:spcPts val="0"/>
              </a:spcAft>
              <a:buClrTx/>
              <a:buSzTx/>
              <a:buFontTx/>
              <a:buNone/>
              <a:tabLst/>
              <a:defRPr/>
            </a:pPr>
            <a:r>
              <a:rPr lang="en-US" dirty="0" smtClean="0"/>
              <a:t>Most people prefer the first option in the top scenario, the second option in the bottom scenario even though the two versions of the problem are the same, because the people who will be saved in one version are the same people who will not die in the other. </a:t>
            </a:r>
          </a:p>
          <a:p>
            <a:pPr marL="0" marR="0" lvl="2"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2" indent="0" algn="l" defTabSz="914400" rtl="0" eaLnBrk="1" fontAlgn="auto" latinLnBrk="0" hangingPunct="1">
              <a:lnSpc>
                <a:spcPct val="100000"/>
              </a:lnSpc>
              <a:spcBef>
                <a:spcPts val="0"/>
              </a:spcBef>
              <a:spcAft>
                <a:spcPts val="0"/>
              </a:spcAft>
              <a:buClrTx/>
              <a:buSzTx/>
              <a:buFontTx/>
              <a:buNone/>
              <a:tabLst/>
              <a:defRPr/>
            </a:pPr>
            <a:r>
              <a:rPr lang="en-US" dirty="0" smtClean="0"/>
              <a:t>In</a:t>
            </a:r>
            <a:r>
              <a:rPr lang="en-US" baseline="0" dirty="0" smtClean="0"/>
              <a:t> the cartoon the decision that maximizes Expected(Life) is Decision A.   Now if we add on some economic aspect (perhaps A costs thousands of times more than B) then we have a bit of a dilemma.</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0203A099-37C4-7642-9CFD-DFABEA82D8CF}" type="slidenum">
              <a:rPr lang="en-US" smtClean="0"/>
              <a:t>29</a:t>
            </a:fld>
            <a:endParaRPr lang="en-US"/>
          </a:p>
        </p:txBody>
      </p:sp>
    </p:spTree>
    <p:extLst>
      <p:ext uri="{BB962C8B-B14F-4D97-AF65-F5344CB8AC3E}">
        <p14:creationId xmlns:p14="http://schemas.microsoft.com/office/powerpoint/2010/main" val="21221325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www.un.org</a:t>
            </a:r>
            <a:r>
              <a:rPr lang="en-US" dirty="0" smtClean="0"/>
              <a:t>/</a:t>
            </a:r>
            <a:r>
              <a:rPr lang="en-US" dirty="0" err="1" smtClean="0"/>
              <a:t>waterforlifedecade</a:t>
            </a:r>
            <a:r>
              <a:rPr lang="en-US" dirty="0" smtClean="0"/>
              <a:t>/</a:t>
            </a:r>
            <a:r>
              <a:rPr lang="en-US" dirty="0" err="1" smtClean="0"/>
              <a:t>iwrm.shtml</a:t>
            </a:r>
            <a:endParaRPr lang="en-US" dirty="0" smtClean="0"/>
          </a:p>
          <a:p>
            <a:endParaRPr lang="en-US" dirty="0" smtClean="0"/>
          </a:p>
          <a:p>
            <a:pPr marL="0" marR="0" lvl="2" indent="0" algn="l" defTabSz="914400" rtl="0" eaLnBrk="1" fontAlgn="auto" latinLnBrk="0" hangingPunct="1">
              <a:lnSpc>
                <a:spcPct val="100000"/>
              </a:lnSpc>
              <a:spcBef>
                <a:spcPts val="0"/>
              </a:spcBef>
              <a:spcAft>
                <a:spcPts val="0"/>
              </a:spcAft>
              <a:buClrTx/>
              <a:buSzTx/>
              <a:buFontTx/>
              <a:buNone/>
              <a:tabLst/>
              <a:defRPr/>
            </a:pPr>
            <a:r>
              <a:rPr lang="en-US" dirty="0" smtClean="0"/>
              <a:t>Most people prefer the first option in the top scenario, the second option in the bottom scenario even though the two versions of the problem are the same, because the people who will be saved in one version are the same people who will not die in the other. </a:t>
            </a:r>
          </a:p>
          <a:p>
            <a:pPr marL="0" marR="0" lvl="2"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2" indent="0" algn="l" defTabSz="914400" rtl="0" eaLnBrk="1" fontAlgn="auto" latinLnBrk="0" hangingPunct="1">
              <a:lnSpc>
                <a:spcPct val="100000"/>
              </a:lnSpc>
              <a:spcBef>
                <a:spcPts val="0"/>
              </a:spcBef>
              <a:spcAft>
                <a:spcPts val="0"/>
              </a:spcAft>
              <a:buClrTx/>
              <a:buSzTx/>
              <a:buFontTx/>
              <a:buNone/>
              <a:tabLst/>
              <a:defRPr/>
            </a:pPr>
            <a:r>
              <a:rPr lang="en-US" dirty="0" smtClean="0"/>
              <a:t>In</a:t>
            </a:r>
            <a:r>
              <a:rPr lang="en-US" baseline="0" dirty="0" smtClean="0"/>
              <a:t> the cartoon the decision that maximizes Expected(Life) is Decision A.   Now if we add on some economic aspect (perhaps A costs thousands of times more than B) then we have a bit of a dilemma.</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0203A099-37C4-7642-9CFD-DFABEA82D8CF}" type="slidenum">
              <a:rPr lang="en-US" smtClean="0"/>
              <a:t>30</a:t>
            </a:fld>
            <a:endParaRPr lang="en-US"/>
          </a:p>
        </p:txBody>
      </p:sp>
    </p:spTree>
    <p:extLst>
      <p:ext uri="{BB962C8B-B14F-4D97-AF65-F5344CB8AC3E}">
        <p14:creationId xmlns:p14="http://schemas.microsoft.com/office/powerpoint/2010/main" val="2122132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www.un.org</a:t>
            </a:r>
            <a:r>
              <a:rPr lang="en-US" dirty="0" smtClean="0"/>
              <a:t>/</a:t>
            </a:r>
            <a:r>
              <a:rPr lang="en-US" dirty="0" err="1" smtClean="0"/>
              <a:t>waterforlifedecade</a:t>
            </a:r>
            <a:r>
              <a:rPr lang="en-US" dirty="0" smtClean="0"/>
              <a:t>/</a:t>
            </a:r>
            <a:r>
              <a:rPr lang="en-US" dirty="0" err="1" smtClean="0"/>
              <a:t>iwrm.shtml</a:t>
            </a:r>
            <a:endParaRPr lang="en-US" smtClean="0"/>
          </a:p>
          <a:p>
            <a:endParaRPr lang="en-US"/>
          </a:p>
        </p:txBody>
      </p:sp>
      <p:sp>
        <p:nvSpPr>
          <p:cNvPr id="4" name="Slide Number Placeholder 3"/>
          <p:cNvSpPr>
            <a:spLocks noGrp="1"/>
          </p:cNvSpPr>
          <p:nvPr>
            <p:ph type="sldNum" sz="quarter" idx="10"/>
          </p:nvPr>
        </p:nvSpPr>
        <p:spPr/>
        <p:txBody>
          <a:bodyPr/>
          <a:lstStyle/>
          <a:p>
            <a:fld id="{0203A099-37C4-7642-9CFD-DFABEA82D8CF}" type="slidenum">
              <a:rPr lang="en-US" smtClean="0"/>
              <a:t>4</a:t>
            </a:fld>
            <a:endParaRPr lang="en-US"/>
          </a:p>
        </p:txBody>
      </p:sp>
    </p:spTree>
    <p:extLst>
      <p:ext uri="{BB962C8B-B14F-4D97-AF65-F5344CB8AC3E}">
        <p14:creationId xmlns:p14="http://schemas.microsoft.com/office/powerpoint/2010/main" val="97423347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www.un.org</a:t>
            </a:r>
            <a:r>
              <a:rPr lang="en-US" dirty="0" smtClean="0"/>
              <a:t>/</a:t>
            </a:r>
            <a:r>
              <a:rPr lang="en-US" dirty="0" err="1" smtClean="0"/>
              <a:t>waterforlifedecade</a:t>
            </a:r>
            <a:r>
              <a:rPr lang="en-US" dirty="0" smtClean="0"/>
              <a:t>/</a:t>
            </a:r>
            <a:r>
              <a:rPr lang="en-US" dirty="0" err="1" smtClean="0"/>
              <a:t>iwrm.shtml</a:t>
            </a:r>
            <a:endParaRPr lang="en-US" dirty="0" smtClean="0"/>
          </a:p>
          <a:p>
            <a:endParaRPr lang="en-US" dirty="0" smtClean="0"/>
          </a:p>
          <a:p>
            <a:pPr marL="0" marR="0" lvl="2" indent="0" algn="l" defTabSz="914400" rtl="0" eaLnBrk="1" fontAlgn="auto" latinLnBrk="0" hangingPunct="1">
              <a:lnSpc>
                <a:spcPct val="100000"/>
              </a:lnSpc>
              <a:spcBef>
                <a:spcPts val="0"/>
              </a:spcBef>
              <a:spcAft>
                <a:spcPts val="0"/>
              </a:spcAft>
              <a:buClrTx/>
              <a:buSzTx/>
              <a:buFontTx/>
              <a:buNone/>
              <a:tabLst/>
              <a:defRPr/>
            </a:pPr>
            <a:r>
              <a:rPr lang="en-US" dirty="0" smtClean="0"/>
              <a:t>Most people prefer the first option in the top scenario, the second option in the bottom scenario even though the two versions of the problem are the same, because the people who will be saved in one version are the same people who will not die in the other. </a:t>
            </a:r>
          </a:p>
          <a:p>
            <a:pPr marL="0" marR="0" lvl="2"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2" indent="0" algn="l" defTabSz="914400" rtl="0" eaLnBrk="1" fontAlgn="auto" latinLnBrk="0" hangingPunct="1">
              <a:lnSpc>
                <a:spcPct val="100000"/>
              </a:lnSpc>
              <a:spcBef>
                <a:spcPts val="0"/>
              </a:spcBef>
              <a:spcAft>
                <a:spcPts val="0"/>
              </a:spcAft>
              <a:buClrTx/>
              <a:buSzTx/>
              <a:buFontTx/>
              <a:buNone/>
              <a:tabLst/>
              <a:defRPr/>
            </a:pPr>
            <a:r>
              <a:rPr lang="en-US" dirty="0" smtClean="0"/>
              <a:t>In</a:t>
            </a:r>
            <a:r>
              <a:rPr lang="en-US" baseline="0" dirty="0" smtClean="0"/>
              <a:t> the cartoon the decision that maximizes Expected(Life) is Decision A.   Now if we add on some economic aspect (perhaps A costs thousands of times more than B) then we have a bit of a dilemma.</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0203A099-37C4-7642-9CFD-DFABEA82D8CF}" type="slidenum">
              <a:rPr lang="en-US" smtClean="0"/>
              <a:t>31</a:t>
            </a:fld>
            <a:endParaRPr lang="en-US"/>
          </a:p>
        </p:txBody>
      </p:sp>
    </p:spTree>
    <p:extLst>
      <p:ext uri="{BB962C8B-B14F-4D97-AF65-F5344CB8AC3E}">
        <p14:creationId xmlns:p14="http://schemas.microsoft.com/office/powerpoint/2010/main" val="21221325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www.un.org</a:t>
            </a:r>
            <a:r>
              <a:rPr lang="en-US" dirty="0" smtClean="0"/>
              <a:t>/</a:t>
            </a:r>
            <a:r>
              <a:rPr lang="en-US" dirty="0" err="1" smtClean="0"/>
              <a:t>waterforlifedecade</a:t>
            </a:r>
            <a:r>
              <a:rPr lang="en-US" dirty="0" smtClean="0"/>
              <a:t>/</a:t>
            </a:r>
            <a:r>
              <a:rPr lang="en-US" dirty="0" err="1" smtClean="0"/>
              <a:t>iwrm.shtml</a:t>
            </a:r>
            <a:endParaRPr lang="en-US" dirty="0" smtClean="0"/>
          </a:p>
          <a:p>
            <a:endParaRPr lang="en-US" dirty="0" smtClean="0"/>
          </a:p>
          <a:p>
            <a:pPr marL="0" marR="0" lvl="2" indent="0" algn="l" defTabSz="914400" rtl="0" eaLnBrk="1" fontAlgn="auto" latinLnBrk="0" hangingPunct="1">
              <a:lnSpc>
                <a:spcPct val="100000"/>
              </a:lnSpc>
              <a:spcBef>
                <a:spcPts val="0"/>
              </a:spcBef>
              <a:spcAft>
                <a:spcPts val="0"/>
              </a:spcAft>
              <a:buClrTx/>
              <a:buSzTx/>
              <a:buFontTx/>
              <a:buNone/>
              <a:tabLst/>
              <a:defRPr/>
            </a:pPr>
            <a:r>
              <a:rPr lang="en-US" dirty="0" smtClean="0"/>
              <a:t>Most people prefer the first option in the top scenario, the second option in the bottom scenario even though the two versions of the problem are the same, because the people who will be saved in one version are the same people who will not die in the other. </a:t>
            </a:r>
          </a:p>
          <a:p>
            <a:pPr marL="0" marR="0" lvl="2"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2" indent="0" algn="l" defTabSz="914400" rtl="0" eaLnBrk="1" fontAlgn="auto" latinLnBrk="0" hangingPunct="1">
              <a:lnSpc>
                <a:spcPct val="100000"/>
              </a:lnSpc>
              <a:spcBef>
                <a:spcPts val="0"/>
              </a:spcBef>
              <a:spcAft>
                <a:spcPts val="0"/>
              </a:spcAft>
              <a:buClrTx/>
              <a:buSzTx/>
              <a:buFontTx/>
              <a:buNone/>
              <a:tabLst/>
              <a:defRPr/>
            </a:pPr>
            <a:r>
              <a:rPr lang="en-US" dirty="0" smtClean="0"/>
              <a:t>In</a:t>
            </a:r>
            <a:r>
              <a:rPr lang="en-US" baseline="0" dirty="0" smtClean="0"/>
              <a:t> the cartoon the decision that maximizes Expected(Life) is Decision A.   Now if we add on some economic aspect (perhaps A costs thousands of times more than B) then we have a bit of a dilemma.</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0203A099-37C4-7642-9CFD-DFABEA82D8CF}" type="slidenum">
              <a:rPr lang="en-US" smtClean="0"/>
              <a:t>32</a:t>
            </a:fld>
            <a:endParaRPr lang="en-US"/>
          </a:p>
        </p:txBody>
      </p:sp>
    </p:spTree>
    <p:extLst>
      <p:ext uri="{BB962C8B-B14F-4D97-AF65-F5344CB8AC3E}">
        <p14:creationId xmlns:p14="http://schemas.microsoft.com/office/powerpoint/2010/main" val="21221325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www.un.org</a:t>
            </a:r>
            <a:r>
              <a:rPr lang="en-US" dirty="0" smtClean="0"/>
              <a:t>/</a:t>
            </a:r>
            <a:r>
              <a:rPr lang="en-US" dirty="0" err="1" smtClean="0"/>
              <a:t>waterforlifedecade</a:t>
            </a:r>
            <a:r>
              <a:rPr lang="en-US" dirty="0" smtClean="0"/>
              <a:t>/</a:t>
            </a:r>
            <a:r>
              <a:rPr lang="en-US" dirty="0" err="1" smtClean="0"/>
              <a:t>iwrm.shtml</a:t>
            </a:r>
            <a:endParaRPr lang="en-US" dirty="0" smtClean="0"/>
          </a:p>
          <a:p>
            <a:endParaRPr lang="en-US" dirty="0" smtClean="0"/>
          </a:p>
          <a:p>
            <a:pPr marL="0" marR="0" lvl="2" indent="0" algn="l" defTabSz="914400" rtl="0" eaLnBrk="1" fontAlgn="auto" latinLnBrk="0" hangingPunct="1">
              <a:lnSpc>
                <a:spcPct val="100000"/>
              </a:lnSpc>
              <a:spcBef>
                <a:spcPts val="0"/>
              </a:spcBef>
              <a:spcAft>
                <a:spcPts val="0"/>
              </a:spcAft>
              <a:buClrTx/>
              <a:buSzTx/>
              <a:buFontTx/>
              <a:buNone/>
              <a:tabLst/>
              <a:defRPr/>
            </a:pPr>
            <a:r>
              <a:rPr lang="en-US" dirty="0" smtClean="0"/>
              <a:t>Most people prefer the first option in the top scenario, the second option in the bottom scenario even though the two versions of the problem are the same, because the people who will be saved in one version are the same people who will not die in the other. </a:t>
            </a:r>
          </a:p>
          <a:p>
            <a:pPr marL="0" marR="0" lvl="2"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2" indent="0" algn="l" defTabSz="914400" rtl="0" eaLnBrk="1" fontAlgn="auto" latinLnBrk="0" hangingPunct="1">
              <a:lnSpc>
                <a:spcPct val="100000"/>
              </a:lnSpc>
              <a:spcBef>
                <a:spcPts val="0"/>
              </a:spcBef>
              <a:spcAft>
                <a:spcPts val="0"/>
              </a:spcAft>
              <a:buClrTx/>
              <a:buSzTx/>
              <a:buFontTx/>
              <a:buNone/>
              <a:tabLst/>
              <a:defRPr/>
            </a:pPr>
            <a:r>
              <a:rPr lang="en-US" dirty="0" smtClean="0"/>
              <a:t>In</a:t>
            </a:r>
            <a:r>
              <a:rPr lang="en-US" baseline="0" dirty="0" smtClean="0"/>
              <a:t> the cartoon the decision that maximizes Expected(Life) is Decision A.   Now if we add on some economic aspect (perhaps A costs thousands of times more than B) then we have a bit of a dilemma.</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0203A099-37C4-7642-9CFD-DFABEA82D8CF}" type="slidenum">
              <a:rPr lang="en-US" smtClean="0"/>
              <a:t>33</a:t>
            </a:fld>
            <a:endParaRPr lang="en-US"/>
          </a:p>
        </p:txBody>
      </p:sp>
    </p:spTree>
    <p:extLst>
      <p:ext uri="{BB962C8B-B14F-4D97-AF65-F5344CB8AC3E}">
        <p14:creationId xmlns:p14="http://schemas.microsoft.com/office/powerpoint/2010/main" val="21221325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www.un.org</a:t>
            </a:r>
            <a:r>
              <a:rPr lang="en-US" dirty="0" smtClean="0"/>
              <a:t>/</a:t>
            </a:r>
            <a:r>
              <a:rPr lang="en-US" dirty="0" err="1" smtClean="0"/>
              <a:t>waterforlifedecade</a:t>
            </a:r>
            <a:r>
              <a:rPr lang="en-US" dirty="0" smtClean="0"/>
              <a:t>/</a:t>
            </a:r>
            <a:r>
              <a:rPr lang="en-US" dirty="0" err="1" smtClean="0"/>
              <a:t>iwrm.shtml</a:t>
            </a:r>
            <a:endParaRPr lang="en-US" dirty="0" smtClean="0"/>
          </a:p>
          <a:p>
            <a:endParaRPr lang="en-US" dirty="0" smtClean="0"/>
          </a:p>
          <a:p>
            <a:pPr marL="0" marR="0" lvl="2" indent="0" algn="l" defTabSz="914400" rtl="0" eaLnBrk="1" fontAlgn="auto" latinLnBrk="0" hangingPunct="1">
              <a:lnSpc>
                <a:spcPct val="100000"/>
              </a:lnSpc>
              <a:spcBef>
                <a:spcPts val="0"/>
              </a:spcBef>
              <a:spcAft>
                <a:spcPts val="0"/>
              </a:spcAft>
              <a:buClrTx/>
              <a:buSzTx/>
              <a:buFontTx/>
              <a:buNone/>
              <a:tabLst/>
              <a:defRPr/>
            </a:pPr>
            <a:r>
              <a:rPr lang="en-US" dirty="0" smtClean="0"/>
              <a:t>Most people prefer the first option in the top scenario, the second option in the bottom scenario even though the two versions of the problem are the same, because the people who will be saved in one version are the same people who will not die in the other. </a:t>
            </a:r>
          </a:p>
          <a:p>
            <a:pPr marL="0" marR="0" lvl="2"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2" indent="0" algn="l" defTabSz="914400" rtl="0" eaLnBrk="1" fontAlgn="auto" latinLnBrk="0" hangingPunct="1">
              <a:lnSpc>
                <a:spcPct val="100000"/>
              </a:lnSpc>
              <a:spcBef>
                <a:spcPts val="0"/>
              </a:spcBef>
              <a:spcAft>
                <a:spcPts val="0"/>
              </a:spcAft>
              <a:buClrTx/>
              <a:buSzTx/>
              <a:buFontTx/>
              <a:buNone/>
              <a:tabLst/>
              <a:defRPr/>
            </a:pPr>
            <a:r>
              <a:rPr lang="en-US" dirty="0" smtClean="0"/>
              <a:t>In</a:t>
            </a:r>
            <a:r>
              <a:rPr lang="en-US" baseline="0" dirty="0" smtClean="0"/>
              <a:t> the cartoon the decision that maximizes Expected(Life) is Decision A.   Now if we add on some economic aspect (perhaps A costs thousands of times more than B) then we have a bit of a dilemma.</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0203A099-37C4-7642-9CFD-DFABEA82D8CF}" type="slidenum">
              <a:rPr lang="en-US" smtClean="0"/>
              <a:t>34</a:t>
            </a:fld>
            <a:endParaRPr lang="en-US"/>
          </a:p>
        </p:txBody>
      </p:sp>
    </p:spTree>
    <p:extLst>
      <p:ext uri="{BB962C8B-B14F-4D97-AF65-F5344CB8AC3E}">
        <p14:creationId xmlns:p14="http://schemas.microsoft.com/office/powerpoint/2010/main" val="21221325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www.un.org</a:t>
            </a:r>
            <a:r>
              <a:rPr lang="en-US" dirty="0" smtClean="0"/>
              <a:t>/</a:t>
            </a:r>
            <a:r>
              <a:rPr lang="en-US" dirty="0" err="1" smtClean="0"/>
              <a:t>waterforlifedecade</a:t>
            </a:r>
            <a:r>
              <a:rPr lang="en-US" dirty="0" smtClean="0"/>
              <a:t>/</a:t>
            </a:r>
            <a:r>
              <a:rPr lang="en-US" dirty="0" err="1" smtClean="0"/>
              <a:t>iwrm.shtml</a:t>
            </a:r>
            <a:endParaRPr lang="en-US" dirty="0" smtClean="0"/>
          </a:p>
          <a:p>
            <a:endParaRPr lang="en-US" dirty="0" smtClean="0"/>
          </a:p>
          <a:p>
            <a:pPr marL="0" marR="0" lvl="2" indent="0" algn="l" defTabSz="914400" rtl="0" eaLnBrk="1" fontAlgn="auto" latinLnBrk="0" hangingPunct="1">
              <a:lnSpc>
                <a:spcPct val="100000"/>
              </a:lnSpc>
              <a:spcBef>
                <a:spcPts val="0"/>
              </a:spcBef>
              <a:spcAft>
                <a:spcPts val="0"/>
              </a:spcAft>
              <a:buClrTx/>
              <a:buSzTx/>
              <a:buFontTx/>
              <a:buNone/>
              <a:tabLst/>
              <a:defRPr/>
            </a:pPr>
            <a:r>
              <a:rPr lang="en-US" dirty="0" smtClean="0"/>
              <a:t>Most people prefer the first option in the top scenario, the second option in the bottom scenario even though the two versions of the problem are the same, because the people who will be saved in one version are the same people who will not die in the other. </a:t>
            </a:r>
          </a:p>
          <a:p>
            <a:pPr marL="0" marR="0" lvl="2"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2" indent="0" algn="l" defTabSz="914400" rtl="0" eaLnBrk="1" fontAlgn="auto" latinLnBrk="0" hangingPunct="1">
              <a:lnSpc>
                <a:spcPct val="100000"/>
              </a:lnSpc>
              <a:spcBef>
                <a:spcPts val="0"/>
              </a:spcBef>
              <a:spcAft>
                <a:spcPts val="0"/>
              </a:spcAft>
              <a:buClrTx/>
              <a:buSzTx/>
              <a:buFontTx/>
              <a:buNone/>
              <a:tabLst/>
              <a:defRPr/>
            </a:pPr>
            <a:r>
              <a:rPr lang="en-US" dirty="0" smtClean="0"/>
              <a:t>In</a:t>
            </a:r>
            <a:r>
              <a:rPr lang="en-US" baseline="0" dirty="0" smtClean="0"/>
              <a:t> the cartoon the decision that maximizes Expected(Life) is Decision A.   Now if we add on some economic aspect (perhaps A costs thousands of times more than B) then we have a bit of a dilemma.</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0203A099-37C4-7642-9CFD-DFABEA82D8CF}" type="slidenum">
              <a:rPr lang="en-US" smtClean="0"/>
              <a:t>35</a:t>
            </a:fld>
            <a:endParaRPr lang="en-US"/>
          </a:p>
        </p:txBody>
      </p:sp>
    </p:spTree>
    <p:extLst>
      <p:ext uri="{BB962C8B-B14F-4D97-AF65-F5344CB8AC3E}">
        <p14:creationId xmlns:p14="http://schemas.microsoft.com/office/powerpoint/2010/main" val="21221325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www.un.org</a:t>
            </a:r>
            <a:r>
              <a:rPr lang="en-US" dirty="0" smtClean="0"/>
              <a:t>/</a:t>
            </a:r>
            <a:r>
              <a:rPr lang="en-US" dirty="0" err="1" smtClean="0"/>
              <a:t>waterforlifedecade</a:t>
            </a:r>
            <a:r>
              <a:rPr lang="en-US" dirty="0" smtClean="0"/>
              <a:t>/</a:t>
            </a:r>
            <a:r>
              <a:rPr lang="en-US" dirty="0" err="1" smtClean="0"/>
              <a:t>iwrm.shtml</a:t>
            </a:r>
            <a:endParaRPr lang="en-US" dirty="0" smtClean="0"/>
          </a:p>
          <a:p>
            <a:endParaRPr lang="en-US" dirty="0" smtClean="0"/>
          </a:p>
          <a:p>
            <a:pPr marL="0" marR="0" lvl="2" indent="0" algn="l" defTabSz="914400" rtl="0" eaLnBrk="1" fontAlgn="auto" latinLnBrk="0" hangingPunct="1">
              <a:lnSpc>
                <a:spcPct val="100000"/>
              </a:lnSpc>
              <a:spcBef>
                <a:spcPts val="0"/>
              </a:spcBef>
              <a:spcAft>
                <a:spcPts val="0"/>
              </a:spcAft>
              <a:buClrTx/>
              <a:buSzTx/>
              <a:buFontTx/>
              <a:buNone/>
              <a:tabLst/>
              <a:defRPr/>
            </a:pPr>
            <a:r>
              <a:rPr lang="en-US" dirty="0" smtClean="0"/>
              <a:t>Most people prefer the first option in the top scenario, the second option in the bottom scenario even though the two versions of the problem are the same, because the people who will be saved in one version are the same people who will not die in the other. </a:t>
            </a:r>
          </a:p>
          <a:p>
            <a:pPr marL="0" marR="0" lvl="2"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2" indent="0" algn="l" defTabSz="914400" rtl="0" eaLnBrk="1" fontAlgn="auto" latinLnBrk="0" hangingPunct="1">
              <a:lnSpc>
                <a:spcPct val="100000"/>
              </a:lnSpc>
              <a:spcBef>
                <a:spcPts val="0"/>
              </a:spcBef>
              <a:spcAft>
                <a:spcPts val="0"/>
              </a:spcAft>
              <a:buClrTx/>
              <a:buSzTx/>
              <a:buFontTx/>
              <a:buNone/>
              <a:tabLst/>
              <a:defRPr/>
            </a:pPr>
            <a:r>
              <a:rPr lang="en-US" dirty="0" smtClean="0"/>
              <a:t>In</a:t>
            </a:r>
            <a:r>
              <a:rPr lang="en-US" baseline="0" dirty="0" smtClean="0"/>
              <a:t> the cartoon the decision that maximizes Expected(Life) is Decision A.   Now if we add on some economic aspect (perhaps A costs thousands of times more than B) then we have a bit of a dilemma.</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0203A099-37C4-7642-9CFD-DFABEA82D8CF}" type="slidenum">
              <a:rPr lang="en-US" smtClean="0"/>
              <a:t>36</a:t>
            </a:fld>
            <a:endParaRPr lang="en-US"/>
          </a:p>
        </p:txBody>
      </p:sp>
    </p:spTree>
    <p:extLst>
      <p:ext uri="{BB962C8B-B14F-4D97-AF65-F5344CB8AC3E}">
        <p14:creationId xmlns:p14="http://schemas.microsoft.com/office/powerpoint/2010/main" val="21221325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www.un.org</a:t>
            </a:r>
            <a:r>
              <a:rPr lang="en-US" dirty="0" smtClean="0"/>
              <a:t>/</a:t>
            </a:r>
            <a:r>
              <a:rPr lang="en-US" dirty="0" err="1" smtClean="0"/>
              <a:t>waterforlifedecade</a:t>
            </a:r>
            <a:r>
              <a:rPr lang="en-US" dirty="0" smtClean="0"/>
              <a:t>/</a:t>
            </a:r>
            <a:r>
              <a:rPr lang="en-US" dirty="0" err="1" smtClean="0"/>
              <a:t>iwrm.shtml</a:t>
            </a:r>
            <a:endParaRPr lang="en-US" dirty="0" smtClean="0"/>
          </a:p>
          <a:p>
            <a:endParaRPr lang="en-US" dirty="0" smtClean="0"/>
          </a:p>
          <a:p>
            <a:pPr marL="0" marR="0" lvl="2" indent="0" algn="l" defTabSz="914400" rtl="0" eaLnBrk="1" fontAlgn="auto" latinLnBrk="0" hangingPunct="1">
              <a:lnSpc>
                <a:spcPct val="100000"/>
              </a:lnSpc>
              <a:spcBef>
                <a:spcPts val="0"/>
              </a:spcBef>
              <a:spcAft>
                <a:spcPts val="0"/>
              </a:spcAft>
              <a:buClrTx/>
              <a:buSzTx/>
              <a:buFontTx/>
              <a:buNone/>
              <a:tabLst/>
              <a:defRPr/>
            </a:pPr>
            <a:r>
              <a:rPr lang="en-US" dirty="0" smtClean="0"/>
              <a:t>Most people prefer the first option in the top scenario, the second option in the bottom scenario even though the two versions of the problem are the same, because the people who will be saved in one version are the same people who will not die in the other. </a:t>
            </a:r>
          </a:p>
          <a:p>
            <a:pPr marL="0" marR="0" lvl="2"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2" indent="0" algn="l" defTabSz="914400" rtl="0" eaLnBrk="1" fontAlgn="auto" latinLnBrk="0" hangingPunct="1">
              <a:lnSpc>
                <a:spcPct val="100000"/>
              </a:lnSpc>
              <a:spcBef>
                <a:spcPts val="0"/>
              </a:spcBef>
              <a:spcAft>
                <a:spcPts val="0"/>
              </a:spcAft>
              <a:buClrTx/>
              <a:buSzTx/>
              <a:buFontTx/>
              <a:buNone/>
              <a:tabLst/>
              <a:defRPr/>
            </a:pPr>
            <a:r>
              <a:rPr lang="en-US" dirty="0" smtClean="0"/>
              <a:t>In</a:t>
            </a:r>
            <a:r>
              <a:rPr lang="en-US" baseline="0" dirty="0" smtClean="0"/>
              <a:t> the cartoon the decision that maximizes Expected(Life) is Decision A.   Now if we add on some economic aspect (perhaps A costs thousands of times more than B) then we have a bit of a dilemma.</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0203A099-37C4-7642-9CFD-DFABEA82D8CF}" type="slidenum">
              <a:rPr lang="en-US" smtClean="0"/>
              <a:t>41</a:t>
            </a:fld>
            <a:endParaRPr lang="en-US"/>
          </a:p>
        </p:txBody>
      </p:sp>
    </p:spTree>
    <p:extLst>
      <p:ext uri="{BB962C8B-B14F-4D97-AF65-F5344CB8AC3E}">
        <p14:creationId xmlns:p14="http://schemas.microsoft.com/office/powerpoint/2010/main" val="21231075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www.un.org</a:t>
            </a:r>
            <a:r>
              <a:rPr lang="en-US" dirty="0" smtClean="0"/>
              <a:t>/</a:t>
            </a:r>
            <a:r>
              <a:rPr lang="en-US" dirty="0" err="1" smtClean="0"/>
              <a:t>waterforlifedecade</a:t>
            </a:r>
            <a:r>
              <a:rPr lang="en-US" dirty="0" smtClean="0"/>
              <a:t>/</a:t>
            </a:r>
            <a:r>
              <a:rPr lang="en-US" dirty="0" err="1" smtClean="0"/>
              <a:t>iwrm.shtml</a:t>
            </a:r>
            <a:endParaRPr lang="en-US" smtClean="0"/>
          </a:p>
          <a:p>
            <a:endParaRPr lang="en-US"/>
          </a:p>
        </p:txBody>
      </p:sp>
      <p:sp>
        <p:nvSpPr>
          <p:cNvPr id="4" name="Slide Number Placeholder 3"/>
          <p:cNvSpPr>
            <a:spLocks noGrp="1"/>
          </p:cNvSpPr>
          <p:nvPr>
            <p:ph type="sldNum" sz="quarter" idx="10"/>
          </p:nvPr>
        </p:nvSpPr>
        <p:spPr/>
        <p:txBody>
          <a:bodyPr/>
          <a:lstStyle/>
          <a:p>
            <a:fld id="{0203A099-37C4-7642-9CFD-DFABEA82D8CF}" type="slidenum">
              <a:rPr lang="en-US" smtClean="0"/>
              <a:t>5</a:t>
            </a:fld>
            <a:endParaRPr lang="en-US"/>
          </a:p>
        </p:txBody>
      </p:sp>
    </p:spTree>
    <p:extLst>
      <p:ext uri="{BB962C8B-B14F-4D97-AF65-F5344CB8AC3E}">
        <p14:creationId xmlns:p14="http://schemas.microsoft.com/office/powerpoint/2010/main" val="9742334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www.un.org</a:t>
            </a:r>
            <a:r>
              <a:rPr lang="en-US" dirty="0" smtClean="0"/>
              <a:t>/</a:t>
            </a:r>
            <a:r>
              <a:rPr lang="en-US" dirty="0" err="1" smtClean="0"/>
              <a:t>waterforlifedecade</a:t>
            </a:r>
            <a:r>
              <a:rPr lang="en-US" dirty="0" smtClean="0"/>
              <a:t>/</a:t>
            </a:r>
            <a:r>
              <a:rPr lang="en-US" dirty="0" err="1" smtClean="0"/>
              <a:t>iwrm.shtml</a:t>
            </a:r>
            <a:endParaRPr lang="en-US" smtClean="0"/>
          </a:p>
          <a:p>
            <a:endParaRPr lang="en-US"/>
          </a:p>
        </p:txBody>
      </p:sp>
      <p:sp>
        <p:nvSpPr>
          <p:cNvPr id="4" name="Slide Number Placeholder 3"/>
          <p:cNvSpPr>
            <a:spLocks noGrp="1"/>
          </p:cNvSpPr>
          <p:nvPr>
            <p:ph type="sldNum" sz="quarter" idx="10"/>
          </p:nvPr>
        </p:nvSpPr>
        <p:spPr/>
        <p:txBody>
          <a:bodyPr/>
          <a:lstStyle/>
          <a:p>
            <a:fld id="{0203A099-37C4-7642-9CFD-DFABEA82D8CF}" type="slidenum">
              <a:rPr lang="en-US" smtClean="0"/>
              <a:t>6</a:t>
            </a:fld>
            <a:endParaRPr lang="en-US"/>
          </a:p>
        </p:txBody>
      </p:sp>
    </p:spTree>
    <p:extLst>
      <p:ext uri="{BB962C8B-B14F-4D97-AF65-F5344CB8AC3E}">
        <p14:creationId xmlns:p14="http://schemas.microsoft.com/office/powerpoint/2010/main" val="13721925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www.un.org</a:t>
            </a:r>
            <a:r>
              <a:rPr lang="en-US" dirty="0" smtClean="0"/>
              <a:t>/</a:t>
            </a:r>
            <a:r>
              <a:rPr lang="en-US" dirty="0" err="1" smtClean="0"/>
              <a:t>waterforlifedecade</a:t>
            </a:r>
            <a:r>
              <a:rPr lang="en-US" dirty="0" smtClean="0"/>
              <a:t>/</a:t>
            </a:r>
            <a:r>
              <a:rPr lang="en-US" dirty="0" err="1" smtClean="0"/>
              <a:t>iwrm.shtml</a:t>
            </a:r>
            <a:endParaRPr lang="en-US" smtClean="0"/>
          </a:p>
          <a:p>
            <a:endParaRPr lang="en-US"/>
          </a:p>
        </p:txBody>
      </p:sp>
      <p:sp>
        <p:nvSpPr>
          <p:cNvPr id="4" name="Slide Number Placeholder 3"/>
          <p:cNvSpPr>
            <a:spLocks noGrp="1"/>
          </p:cNvSpPr>
          <p:nvPr>
            <p:ph type="sldNum" sz="quarter" idx="10"/>
          </p:nvPr>
        </p:nvSpPr>
        <p:spPr/>
        <p:txBody>
          <a:bodyPr/>
          <a:lstStyle/>
          <a:p>
            <a:fld id="{0203A099-37C4-7642-9CFD-DFABEA82D8CF}" type="slidenum">
              <a:rPr lang="en-US" smtClean="0"/>
              <a:t>7</a:t>
            </a:fld>
            <a:endParaRPr lang="en-US"/>
          </a:p>
        </p:txBody>
      </p:sp>
    </p:spTree>
    <p:extLst>
      <p:ext uri="{BB962C8B-B14F-4D97-AF65-F5344CB8AC3E}">
        <p14:creationId xmlns:p14="http://schemas.microsoft.com/office/powerpoint/2010/main" val="14983521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www.un.org</a:t>
            </a:r>
            <a:r>
              <a:rPr lang="en-US" dirty="0" smtClean="0"/>
              <a:t>/</a:t>
            </a:r>
            <a:r>
              <a:rPr lang="en-US" dirty="0" err="1" smtClean="0"/>
              <a:t>waterforlifedecade</a:t>
            </a:r>
            <a:r>
              <a:rPr lang="en-US" dirty="0" smtClean="0"/>
              <a:t>/</a:t>
            </a:r>
            <a:r>
              <a:rPr lang="en-US" dirty="0" err="1" smtClean="0"/>
              <a:t>iwrm.shtml</a:t>
            </a:r>
            <a:endParaRPr lang="en-US" smtClean="0"/>
          </a:p>
          <a:p>
            <a:endParaRPr lang="en-US"/>
          </a:p>
        </p:txBody>
      </p:sp>
      <p:sp>
        <p:nvSpPr>
          <p:cNvPr id="4" name="Slide Number Placeholder 3"/>
          <p:cNvSpPr>
            <a:spLocks noGrp="1"/>
          </p:cNvSpPr>
          <p:nvPr>
            <p:ph type="sldNum" sz="quarter" idx="10"/>
          </p:nvPr>
        </p:nvSpPr>
        <p:spPr/>
        <p:txBody>
          <a:bodyPr/>
          <a:lstStyle/>
          <a:p>
            <a:fld id="{0203A099-37C4-7642-9CFD-DFABEA82D8CF}" type="slidenum">
              <a:rPr lang="en-US" smtClean="0"/>
              <a:t>8</a:t>
            </a:fld>
            <a:endParaRPr lang="en-US"/>
          </a:p>
        </p:txBody>
      </p:sp>
    </p:spTree>
    <p:extLst>
      <p:ext uri="{BB962C8B-B14F-4D97-AF65-F5344CB8AC3E}">
        <p14:creationId xmlns:p14="http://schemas.microsoft.com/office/powerpoint/2010/main" val="8594438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www.un.org</a:t>
            </a:r>
            <a:r>
              <a:rPr lang="en-US" dirty="0" smtClean="0"/>
              <a:t>/</a:t>
            </a:r>
            <a:r>
              <a:rPr lang="en-US" dirty="0" err="1" smtClean="0"/>
              <a:t>waterforlifedecade</a:t>
            </a:r>
            <a:r>
              <a:rPr lang="en-US" dirty="0" smtClean="0"/>
              <a:t>/</a:t>
            </a:r>
            <a:r>
              <a:rPr lang="en-US" dirty="0" err="1" smtClean="0"/>
              <a:t>iwrm.shtml</a:t>
            </a:r>
            <a:endParaRPr lang="en-US" smtClean="0"/>
          </a:p>
          <a:p>
            <a:endParaRPr lang="en-US"/>
          </a:p>
        </p:txBody>
      </p:sp>
      <p:sp>
        <p:nvSpPr>
          <p:cNvPr id="4" name="Slide Number Placeholder 3"/>
          <p:cNvSpPr>
            <a:spLocks noGrp="1"/>
          </p:cNvSpPr>
          <p:nvPr>
            <p:ph type="sldNum" sz="quarter" idx="10"/>
          </p:nvPr>
        </p:nvSpPr>
        <p:spPr/>
        <p:txBody>
          <a:bodyPr/>
          <a:lstStyle/>
          <a:p>
            <a:fld id="{0203A099-37C4-7642-9CFD-DFABEA82D8CF}" type="slidenum">
              <a:rPr lang="en-US" smtClean="0"/>
              <a:t>9</a:t>
            </a:fld>
            <a:endParaRPr lang="en-US"/>
          </a:p>
        </p:txBody>
      </p:sp>
    </p:spTree>
    <p:extLst>
      <p:ext uri="{BB962C8B-B14F-4D97-AF65-F5344CB8AC3E}">
        <p14:creationId xmlns:p14="http://schemas.microsoft.com/office/powerpoint/2010/main" val="8594438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www.un.org</a:t>
            </a:r>
            <a:r>
              <a:rPr lang="en-US" dirty="0" smtClean="0"/>
              <a:t>/</a:t>
            </a:r>
            <a:r>
              <a:rPr lang="en-US" dirty="0" err="1" smtClean="0"/>
              <a:t>waterforlifedecade</a:t>
            </a:r>
            <a:r>
              <a:rPr lang="en-US" dirty="0" smtClean="0"/>
              <a:t>/</a:t>
            </a:r>
            <a:r>
              <a:rPr lang="en-US" dirty="0" err="1" smtClean="0"/>
              <a:t>iwrm.shtml</a:t>
            </a:r>
            <a:endParaRPr lang="en-US" smtClean="0"/>
          </a:p>
          <a:p>
            <a:endParaRPr lang="en-US"/>
          </a:p>
        </p:txBody>
      </p:sp>
      <p:sp>
        <p:nvSpPr>
          <p:cNvPr id="4" name="Slide Number Placeholder 3"/>
          <p:cNvSpPr>
            <a:spLocks noGrp="1"/>
          </p:cNvSpPr>
          <p:nvPr>
            <p:ph type="sldNum" sz="quarter" idx="10"/>
          </p:nvPr>
        </p:nvSpPr>
        <p:spPr/>
        <p:txBody>
          <a:bodyPr/>
          <a:lstStyle/>
          <a:p>
            <a:fld id="{0203A099-37C4-7642-9CFD-DFABEA82D8CF}" type="slidenum">
              <a:rPr lang="en-US" smtClean="0"/>
              <a:t>10</a:t>
            </a:fld>
            <a:endParaRPr lang="en-US"/>
          </a:p>
        </p:txBody>
      </p:sp>
    </p:spTree>
    <p:extLst>
      <p:ext uri="{BB962C8B-B14F-4D97-AF65-F5344CB8AC3E}">
        <p14:creationId xmlns:p14="http://schemas.microsoft.com/office/powerpoint/2010/main" val="8594438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dirty="0"/>
              <a:t>9/20/18</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smtClean="0"/>
              <a:t>Drag picture to placeholder or click icon to add</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9/20/18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Drag picture to placeholder or click icon to add</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Drag picture to placeholder or click icon to add</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Drag picture to placeholder or click icon to add</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9/20/18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9/20/18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9/20/18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9/20/18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9"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9/20/18</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3.xml"/><Relationship Id="rId4" Type="http://schemas.openxmlformats.org/officeDocument/2006/relationships/image" Target="../media/image7.png"/><Relationship Id="rId5" Type="http://schemas.openxmlformats.org/officeDocument/2006/relationships/oleObject" Target="../embeddings/oleObject1.bin"/><Relationship Id="rId6" Type="http://schemas.openxmlformats.org/officeDocument/2006/relationships/image" Target="../media/image6.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9.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10.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2.xml"/><Relationship Id="rId4" Type="http://schemas.openxmlformats.org/officeDocument/2006/relationships/oleObject" Target="../embeddings/oleObject2.bin"/><Relationship Id="rId5" Type="http://schemas.openxmlformats.org/officeDocument/2006/relationships/image" Target="../media/image11.emf"/><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3.xml"/><Relationship Id="rId4" Type="http://schemas.openxmlformats.org/officeDocument/2006/relationships/oleObject" Target="../embeddings/oleObject3.bin"/><Relationship Id="rId5" Type="http://schemas.openxmlformats.org/officeDocument/2006/relationships/image" Target="../media/image12.emf"/><Relationship Id="rId6" Type="http://schemas.openxmlformats.org/officeDocument/2006/relationships/oleObject" Target="../embeddings/oleObject4.bin"/><Relationship Id="rId7" Type="http://schemas.openxmlformats.org/officeDocument/2006/relationships/image" Target="../media/image13.emf"/><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4.xml"/><Relationship Id="rId4" Type="http://schemas.openxmlformats.org/officeDocument/2006/relationships/oleObject" Target="../embeddings/oleObject5.bin"/><Relationship Id="rId5" Type="http://schemas.openxmlformats.org/officeDocument/2006/relationships/image" Target="../media/image12.emf"/><Relationship Id="rId6" Type="http://schemas.openxmlformats.org/officeDocument/2006/relationships/oleObject" Target="../embeddings/oleObject6.bin"/><Relationship Id="rId7" Type="http://schemas.openxmlformats.org/officeDocument/2006/relationships/image" Target="../media/image14.emf"/><Relationship Id="rId8" Type="http://schemas.openxmlformats.org/officeDocument/2006/relationships/oleObject" Target="../embeddings/oleObject7.bin"/><Relationship Id="rId9" Type="http://schemas.openxmlformats.org/officeDocument/2006/relationships/image" Target="../media/image13.emf"/><Relationship Id="rId1" Type="http://schemas.openxmlformats.org/officeDocument/2006/relationships/vmlDrawing" Target="../drawings/vmlDrawing4.vml"/><Relationship Id="rId2"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5.xml"/><Relationship Id="rId4" Type="http://schemas.openxmlformats.org/officeDocument/2006/relationships/oleObject" Target="../embeddings/oleObject8.bin"/><Relationship Id="rId5" Type="http://schemas.openxmlformats.org/officeDocument/2006/relationships/image" Target="../media/image12.emf"/><Relationship Id="rId6" Type="http://schemas.openxmlformats.org/officeDocument/2006/relationships/oleObject" Target="../embeddings/oleObject9.bin"/><Relationship Id="rId7" Type="http://schemas.openxmlformats.org/officeDocument/2006/relationships/image" Target="../media/image14.emf"/><Relationship Id="rId8" Type="http://schemas.openxmlformats.org/officeDocument/2006/relationships/oleObject" Target="../embeddings/oleObject10.bin"/><Relationship Id="rId9" Type="http://schemas.openxmlformats.org/officeDocument/2006/relationships/image" Target="../media/image15.emf"/><Relationship Id="rId10" Type="http://schemas.openxmlformats.org/officeDocument/2006/relationships/oleObject" Target="../embeddings/oleObject11.bin"/><Relationship Id="rId11" Type="http://schemas.openxmlformats.org/officeDocument/2006/relationships/image" Target="../media/image13.emf"/><Relationship Id="rId1" Type="http://schemas.openxmlformats.org/officeDocument/2006/relationships/vmlDrawing" Target="../drawings/vmlDrawing5.vml"/><Relationship Id="rId2"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Water Resources Management</a:t>
            </a:r>
            <a:endParaRPr lang="en-US" dirty="0"/>
          </a:p>
        </p:txBody>
      </p:sp>
      <p:sp>
        <p:nvSpPr>
          <p:cNvPr id="3" name="Subtitle 2"/>
          <p:cNvSpPr>
            <a:spLocks noGrp="1"/>
          </p:cNvSpPr>
          <p:nvPr>
            <p:ph type="subTitle" idx="1"/>
          </p:nvPr>
        </p:nvSpPr>
        <p:spPr/>
        <p:txBody>
          <a:bodyPr/>
          <a:lstStyle/>
          <a:p>
            <a:r>
              <a:rPr lang="en-US" dirty="0" smtClean="0"/>
              <a:t>benefit-cost analysis</a:t>
            </a:r>
          </a:p>
        </p:txBody>
      </p:sp>
    </p:spTree>
    <p:extLst>
      <p:ext uri="{BB962C8B-B14F-4D97-AF65-F5344CB8AC3E}">
        <p14:creationId xmlns:p14="http://schemas.microsoft.com/office/powerpoint/2010/main" val="99850242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2" y="43091"/>
            <a:ext cx="9905998" cy="1478570"/>
          </a:xfrm>
        </p:spPr>
        <p:txBody>
          <a:bodyPr/>
          <a:lstStyle/>
          <a:p>
            <a:r>
              <a:rPr lang="en-US" dirty="0" smtClean="0"/>
              <a:t>Construction management example</a:t>
            </a:r>
            <a:endParaRPr lang="en-US" dirty="0"/>
          </a:p>
        </p:txBody>
      </p:sp>
      <p:sp>
        <p:nvSpPr>
          <p:cNvPr id="3" name="Content Placeholder 2"/>
          <p:cNvSpPr>
            <a:spLocks noGrp="1"/>
          </p:cNvSpPr>
          <p:nvPr>
            <p:ph idx="1"/>
          </p:nvPr>
        </p:nvSpPr>
        <p:spPr>
          <a:xfrm>
            <a:off x="857579" y="1226650"/>
            <a:ext cx="10189831" cy="5063363"/>
          </a:xfrm>
        </p:spPr>
        <p:txBody>
          <a:bodyPr>
            <a:noAutofit/>
          </a:bodyPr>
          <a:lstStyle/>
          <a:p>
            <a:pPr marL="0" indent="0">
              <a:buNone/>
            </a:pPr>
            <a:r>
              <a:rPr lang="en-US" sz="2800" dirty="0" smtClean="0"/>
              <a:t>What is the best allocation of operators (machines) to minimize daily cost and meet scheduling requirements?</a:t>
            </a:r>
            <a:endParaRPr lang="en-US" sz="2800" dirty="0"/>
          </a:p>
          <a:p>
            <a:endParaRPr lang="en-US" sz="2800" dirty="0" smtClean="0"/>
          </a:p>
        </p:txBody>
      </p:sp>
    </p:spTree>
    <p:extLst>
      <p:ext uri="{BB962C8B-B14F-4D97-AF65-F5344CB8AC3E}">
        <p14:creationId xmlns:p14="http://schemas.microsoft.com/office/powerpoint/2010/main" val="361522832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2" y="43091"/>
            <a:ext cx="9905998" cy="1478570"/>
          </a:xfrm>
        </p:spPr>
        <p:txBody>
          <a:bodyPr/>
          <a:lstStyle/>
          <a:p>
            <a:r>
              <a:rPr lang="en-US" dirty="0" smtClean="0"/>
              <a:t>SETTING UP A linear program</a:t>
            </a:r>
            <a:endParaRPr lang="en-US" dirty="0"/>
          </a:p>
        </p:txBody>
      </p:sp>
      <p:sp>
        <p:nvSpPr>
          <p:cNvPr id="3" name="Content Placeholder 2"/>
          <p:cNvSpPr>
            <a:spLocks noGrp="1"/>
          </p:cNvSpPr>
          <p:nvPr>
            <p:ph idx="1"/>
          </p:nvPr>
        </p:nvSpPr>
        <p:spPr>
          <a:xfrm>
            <a:off x="857579" y="1226650"/>
            <a:ext cx="10189831" cy="5063363"/>
          </a:xfrm>
        </p:spPr>
        <p:txBody>
          <a:bodyPr>
            <a:noAutofit/>
          </a:bodyPr>
          <a:lstStyle/>
          <a:p>
            <a:r>
              <a:rPr lang="en-US" sz="3200" dirty="0" smtClean="0"/>
              <a:t>As with all allocation problems (regardless of linearity) we need a goal.   </a:t>
            </a:r>
          </a:p>
          <a:p>
            <a:r>
              <a:rPr lang="en-US" sz="3200" dirty="0" smtClean="0"/>
              <a:t>In this example the goal is to minimize the daily machine cost, so the cost (objective) function is expressed as</a:t>
            </a:r>
          </a:p>
          <a:p>
            <a:pPr marL="0" indent="0" algn="ctr">
              <a:buNone/>
            </a:pPr>
            <a:r>
              <a:rPr lang="en-US" sz="3200" dirty="0" smtClean="0"/>
              <a:t>COST(</a:t>
            </a:r>
            <a:r>
              <a:rPr lang="en-US" sz="3200" b="1" dirty="0" smtClean="0"/>
              <a:t>x</a:t>
            </a:r>
            <a:r>
              <a:rPr lang="en-US" sz="3200" dirty="0" smtClean="0"/>
              <a:t>) = $394x</a:t>
            </a:r>
            <a:r>
              <a:rPr lang="en-US" sz="3200" baseline="-25000" dirty="0" smtClean="0"/>
              <a:t>1</a:t>
            </a:r>
            <a:r>
              <a:rPr lang="en-US" sz="3200" dirty="0" smtClean="0"/>
              <a:t> + $1110x</a:t>
            </a:r>
            <a:r>
              <a:rPr lang="en-US" sz="3200" baseline="-25000" dirty="0" smtClean="0"/>
              <a:t>2</a:t>
            </a:r>
          </a:p>
          <a:p>
            <a:pPr marL="0" indent="0">
              <a:buNone/>
            </a:pPr>
            <a:r>
              <a:rPr lang="en-US" sz="3200" dirty="0" smtClean="0"/>
              <a:t>Where,</a:t>
            </a:r>
            <a:br>
              <a:rPr lang="en-US" sz="3200" dirty="0" smtClean="0"/>
            </a:br>
            <a:r>
              <a:rPr lang="en-US" sz="3200" dirty="0" smtClean="0"/>
              <a:t>x</a:t>
            </a:r>
            <a:r>
              <a:rPr lang="en-US" sz="3200" baseline="-25000" dirty="0" smtClean="0"/>
              <a:t>1 </a:t>
            </a:r>
            <a:r>
              <a:rPr lang="en-US" sz="3200" dirty="0" smtClean="0"/>
              <a:t>is the number of operators assigned to a Type 1 machine</a:t>
            </a:r>
            <a:br>
              <a:rPr lang="en-US" sz="3200" dirty="0" smtClean="0"/>
            </a:br>
            <a:r>
              <a:rPr lang="en-US" sz="3200" dirty="0" smtClean="0"/>
              <a:t>x</a:t>
            </a:r>
            <a:r>
              <a:rPr lang="en-US" sz="3200" baseline="-25000" dirty="0" smtClean="0"/>
              <a:t>2 </a:t>
            </a:r>
            <a:r>
              <a:rPr lang="en-US" sz="3200" dirty="0" smtClean="0"/>
              <a:t>is the number of operators assigned to a Type 2 machine.</a:t>
            </a:r>
            <a:endParaRPr lang="en-US" sz="3200" dirty="0"/>
          </a:p>
          <a:p>
            <a:endParaRPr lang="en-US" sz="3200" dirty="0" smtClean="0"/>
          </a:p>
        </p:txBody>
      </p:sp>
    </p:spTree>
    <p:extLst>
      <p:ext uri="{BB962C8B-B14F-4D97-AF65-F5344CB8AC3E}">
        <p14:creationId xmlns:p14="http://schemas.microsoft.com/office/powerpoint/2010/main" val="142254502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2" y="43091"/>
            <a:ext cx="9905998" cy="1478570"/>
          </a:xfrm>
        </p:spPr>
        <p:txBody>
          <a:bodyPr/>
          <a:lstStyle/>
          <a:p>
            <a:r>
              <a:rPr lang="en-US" dirty="0" smtClean="0"/>
              <a:t>SETTING UP A linear program</a:t>
            </a:r>
            <a:endParaRPr lang="en-US" dirty="0"/>
          </a:p>
        </p:txBody>
      </p:sp>
      <p:sp>
        <p:nvSpPr>
          <p:cNvPr id="3" name="Content Placeholder 2"/>
          <p:cNvSpPr>
            <a:spLocks noGrp="1"/>
          </p:cNvSpPr>
          <p:nvPr>
            <p:ph idx="1"/>
          </p:nvPr>
        </p:nvSpPr>
        <p:spPr>
          <a:xfrm>
            <a:off x="857579" y="1226650"/>
            <a:ext cx="10189831" cy="5063363"/>
          </a:xfrm>
        </p:spPr>
        <p:txBody>
          <a:bodyPr>
            <a:noAutofit/>
          </a:bodyPr>
          <a:lstStyle/>
          <a:p>
            <a:r>
              <a:rPr lang="en-US" sz="3200" dirty="0" smtClean="0"/>
              <a:t>Next we need to explicitly state the constraint set.</a:t>
            </a:r>
          </a:p>
          <a:p>
            <a:r>
              <a:rPr lang="en-US" sz="3200" dirty="0" smtClean="0"/>
              <a:t>The first constraint is on the total amount of material that can be transported off the site as a function of machine count </a:t>
            </a:r>
            <a:r>
              <a:rPr lang="mr-IN" sz="3200" dirty="0" smtClean="0"/>
              <a:t>–</a:t>
            </a:r>
            <a:r>
              <a:rPr lang="en-US" sz="3200" dirty="0" smtClean="0"/>
              <a:t> in </a:t>
            </a:r>
            <a:r>
              <a:rPr lang="en-US" sz="3200" dirty="0"/>
              <a:t>this </a:t>
            </a:r>
            <a:r>
              <a:rPr lang="en-US" sz="3200" dirty="0" smtClean="0"/>
              <a:t>case</a:t>
            </a:r>
            <a:endParaRPr lang="en-US" sz="3200" dirty="0"/>
          </a:p>
          <a:p>
            <a:pPr marL="0" indent="0" algn="ctr">
              <a:buNone/>
            </a:pPr>
            <a:r>
              <a:rPr lang="en-US" sz="3200" dirty="0" smtClean="0"/>
              <a:t>200 x</a:t>
            </a:r>
            <a:r>
              <a:rPr lang="en-US" sz="3200" baseline="-25000" dirty="0" smtClean="0"/>
              <a:t>1</a:t>
            </a:r>
            <a:r>
              <a:rPr lang="en-US" sz="3200" dirty="0" smtClean="0"/>
              <a:t> </a:t>
            </a:r>
            <a:r>
              <a:rPr lang="en-US" sz="3200" dirty="0"/>
              <a:t>+ </a:t>
            </a:r>
            <a:r>
              <a:rPr lang="en-US" sz="3200" dirty="0" smtClean="0"/>
              <a:t>1000 x</a:t>
            </a:r>
            <a:r>
              <a:rPr lang="en-US" sz="3200" baseline="-25000" dirty="0" smtClean="0"/>
              <a:t>2</a:t>
            </a:r>
            <a:r>
              <a:rPr lang="en-US" sz="3200" dirty="0" smtClean="0"/>
              <a:t> &lt;= 10,000 (Dump Trucks)</a:t>
            </a:r>
            <a:endParaRPr lang="en-US" sz="3200" baseline="-25000" dirty="0"/>
          </a:p>
          <a:p>
            <a:endParaRPr lang="en-US" sz="3200" dirty="0" smtClean="0"/>
          </a:p>
          <a:p>
            <a:endParaRPr lang="en-US" sz="3200" dirty="0" smtClean="0"/>
          </a:p>
        </p:txBody>
      </p:sp>
    </p:spTree>
    <p:extLst>
      <p:ext uri="{BB962C8B-B14F-4D97-AF65-F5344CB8AC3E}">
        <p14:creationId xmlns:p14="http://schemas.microsoft.com/office/powerpoint/2010/main" val="280744129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2" y="43091"/>
            <a:ext cx="9905998" cy="1478570"/>
          </a:xfrm>
        </p:spPr>
        <p:txBody>
          <a:bodyPr/>
          <a:lstStyle/>
          <a:p>
            <a:r>
              <a:rPr lang="en-US" dirty="0" smtClean="0"/>
              <a:t>SETTING UP A linear program</a:t>
            </a:r>
            <a:endParaRPr lang="en-US" dirty="0"/>
          </a:p>
        </p:txBody>
      </p:sp>
      <p:sp>
        <p:nvSpPr>
          <p:cNvPr id="3" name="Content Placeholder 2"/>
          <p:cNvSpPr>
            <a:spLocks noGrp="1"/>
          </p:cNvSpPr>
          <p:nvPr>
            <p:ph idx="1"/>
          </p:nvPr>
        </p:nvSpPr>
        <p:spPr>
          <a:xfrm>
            <a:off x="857579" y="1226650"/>
            <a:ext cx="10189831" cy="5063363"/>
          </a:xfrm>
        </p:spPr>
        <p:txBody>
          <a:bodyPr>
            <a:noAutofit/>
          </a:bodyPr>
          <a:lstStyle/>
          <a:p>
            <a:r>
              <a:rPr lang="en-US" sz="3200" dirty="0" smtClean="0"/>
              <a:t>The next constraint is on minimum trenching requirements for each trench width</a:t>
            </a:r>
          </a:p>
          <a:p>
            <a:endParaRPr lang="en-US" sz="3200" dirty="0"/>
          </a:p>
          <a:p>
            <a:pPr marL="0" indent="0" algn="ctr">
              <a:buNone/>
            </a:pPr>
            <a:r>
              <a:rPr lang="en-US" sz="3200" dirty="0" smtClean="0"/>
              <a:t>200 x</a:t>
            </a:r>
            <a:r>
              <a:rPr lang="en-US" sz="3200" baseline="-25000" dirty="0" smtClean="0"/>
              <a:t>1 </a:t>
            </a:r>
            <a:r>
              <a:rPr lang="en-US" sz="3200" dirty="0" smtClean="0">
                <a:solidFill>
                  <a:schemeClr val="tx1">
                    <a:alpha val="0"/>
                  </a:schemeClr>
                </a:solidFill>
              </a:rPr>
              <a:t>+</a:t>
            </a:r>
            <a:r>
              <a:rPr lang="en-US" sz="3200" dirty="0" smtClean="0"/>
              <a:t> </a:t>
            </a:r>
            <a:r>
              <a:rPr lang="en-US" sz="3200" dirty="0" smtClean="0">
                <a:solidFill>
                  <a:schemeClr val="tx1">
                    <a:alpha val="0"/>
                  </a:schemeClr>
                </a:solidFill>
              </a:rPr>
              <a:t>0000</a:t>
            </a:r>
            <a:r>
              <a:rPr lang="en-US" sz="3200" dirty="0" smtClean="0"/>
              <a:t> </a:t>
            </a:r>
            <a:r>
              <a:rPr lang="en-US" sz="3200" dirty="0" smtClean="0">
                <a:solidFill>
                  <a:schemeClr val="tx1">
                    <a:alpha val="0"/>
                  </a:schemeClr>
                </a:solidFill>
              </a:rPr>
              <a:t>x</a:t>
            </a:r>
            <a:r>
              <a:rPr lang="en-US" sz="3200" baseline="-25000" dirty="0" smtClean="0">
                <a:solidFill>
                  <a:schemeClr val="tx1">
                    <a:alpha val="0"/>
                  </a:schemeClr>
                </a:solidFill>
              </a:rPr>
              <a:t>2</a:t>
            </a:r>
            <a:r>
              <a:rPr lang="en-US" sz="3200" dirty="0" smtClean="0"/>
              <a:t> &gt;= 1,600 (  6-foot trench)</a:t>
            </a:r>
            <a:br>
              <a:rPr lang="en-US" sz="3200" dirty="0" smtClean="0"/>
            </a:br>
            <a:r>
              <a:rPr lang="en-US" sz="3200" dirty="0" smtClean="0">
                <a:solidFill>
                  <a:schemeClr val="tx1">
                    <a:alpha val="0"/>
                  </a:schemeClr>
                </a:solidFill>
              </a:rPr>
              <a:t>000</a:t>
            </a:r>
            <a:r>
              <a:rPr lang="en-US" sz="3200" dirty="0" smtClean="0"/>
              <a:t> </a:t>
            </a:r>
            <a:r>
              <a:rPr lang="en-US" sz="3200" dirty="0">
                <a:solidFill>
                  <a:schemeClr val="tx1">
                    <a:alpha val="0"/>
                  </a:schemeClr>
                </a:solidFill>
              </a:rPr>
              <a:t>x</a:t>
            </a:r>
            <a:r>
              <a:rPr lang="en-US" sz="3200" baseline="-25000" dirty="0">
                <a:solidFill>
                  <a:schemeClr val="tx1">
                    <a:alpha val="0"/>
                  </a:schemeClr>
                </a:solidFill>
              </a:rPr>
              <a:t>1</a:t>
            </a:r>
            <a:r>
              <a:rPr lang="en-US" sz="3200" dirty="0">
                <a:solidFill>
                  <a:schemeClr val="tx1">
                    <a:alpha val="0"/>
                  </a:schemeClr>
                </a:solidFill>
              </a:rPr>
              <a:t> </a:t>
            </a:r>
            <a:r>
              <a:rPr lang="en-US" sz="3200" dirty="0" smtClean="0">
                <a:solidFill>
                  <a:schemeClr val="tx1">
                    <a:alpha val="0"/>
                  </a:schemeClr>
                </a:solidFill>
              </a:rPr>
              <a:t>+ </a:t>
            </a:r>
            <a:r>
              <a:rPr lang="en-US" sz="3200" dirty="0" smtClean="0"/>
              <a:t>1000 </a:t>
            </a:r>
            <a:r>
              <a:rPr lang="en-US" sz="3200" dirty="0"/>
              <a:t>x</a:t>
            </a:r>
            <a:r>
              <a:rPr lang="en-US" sz="3200" baseline="-25000" dirty="0"/>
              <a:t>2</a:t>
            </a:r>
            <a:r>
              <a:rPr lang="en-US" sz="3200" dirty="0"/>
              <a:t> </a:t>
            </a:r>
            <a:r>
              <a:rPr lang="en-US" sz="3200" dirty="0" smtClean="0"/>
              <a:t>&gt;= 3,000 (18-foot trench)</a:t>
            </a:r>
            <a:endParaRPr lang="en-US" sz="3200" baseline="-25000" dirty="0"/>
          </a:p>
          <a:p>
            <a:pPr marL="0" indent="0" algn="ctr">
              <a:buNone/>
            </a:pPr>
            <a:endParaRPr lang="en-US" sz="3200" baseline="-25000" dirty="0"/>
          </a:p>
          <a:p>
            <a:endParaRPr lang="en-US" sz="3200" dirty="0" smtClean="0"/>
          </a:p>
          <a:p>
            <a:endParaRPr lang="en-US" sz="3200" dirty="0" smtClean="0"/>
          </a:p>
        </p:txBody>
      </p:sp>
    </p:spTree>
    <p:extLst>
      <p:ext uri="{BB962C8B-B14F-4D97-AF65-F5344CB8AC3E}">
        <p14:creationId xmlns:p14="http://schemas.microsoft.com/office/powerpoint/2010/main" val="3532452144"/>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2" y="43091"/>
            <a:ext cx="9905998" cy="1478570"/>
          </a:xfrm>
        </p:spPr>
        <p:txBody>
          <a:bodyPr/>
          <a:lstStyle/>
          <a:p>
            <a:r>
              <a:rPr lang="en-US" dirty="0" smtClean="0"/>
              <a:t>SETTING UP A linear program</a:t>
            </a:r>
            <a:endParaRPr lang="en-US" dirty="0"/>
          </a:p>
        </p:txBody>
      </p:sp>
      <p:sp>
        <p:nvSpPr>
          <p:cNvPr id="3" name="Content Placeholder 2"/>
          <p:cNvSpPr>
            <a:spLocks noGrp="1"/>
          </p:cNvSpPr>
          <p:nvPr>
            <p:ph idx="1"/>
          </p:nvPr>
        </p:nvSpPr>
        <p:spPr>
          <a:xfrm>
            <a:off x="857579" y="1226650"/>
            <a:ext cx="10189831" cy="5063363"/>
          </a:xfrm>
        </p:spPr>
        <p:txBody>
          <a:bodyPr>
            <a:noAutofit/>
          </a:bodyPr>
          <a:lstStyle/>
          <a:p>
            <a:r>
              <a:rPr lang="en-US" sz="3200" dirty="0" smtClean="0"/>
              <a:t>The next constraint is on the total number of operators and supply of machines available</a:t>
            </a:r>
          </a:p>
          <a:p>
            <a:pPr marL="0" indent="0" algn="ctr">
              <a:buNone/>
            </a:pPr>
            <a:r>
              <a:rPr lang="en-US" sz="3200" dirty="0" smtClean="0"/>
              <a:t>x</a:t>
            </a:r>
            <a:r>
              <a:rPr lang="en-US" sz="3200" baseline="-25000" dirty="0" smtClean="0"/>
              <a:t>1 </a:t>
            </a:r>
            <a:r>
              <a:rPr lang="en-US" sz="3200" dirty="0" smtClean="0"/>
              <a:t>+ </a:t>
            </a:r>
            <a:r>
              <a:rPr lang="en-US" sz="3200" dirty="0" smtClean="0">
                <a:solidFill>
                  <a:schemeClr val="tx1">
                    <a:alpha val="0"/>
                  </a:schemeClr>
                </a:solidFill>
              </a:rPr>
              <a:t>0 </a:t>
            </a:r>
            <a:r>
              <a:rPr lang="en-US" sz="3200" dirty="0" smtClean="0"/>
              <a:t>x</a:t>
            </a:r>
            <a:r>
              <a:rPr lang="en-US" sz="3200" baseline="-25000" dirty="0" smtClean="0"/>
              <a:t>2</a:t>
            </a:r>
            <a:r>
              <a:rPr lang="en-US" sz="3200" dirty="0" smtClean="0"/>
              <a:t> &lt;= 12 ( Operators   )</a:t>
            </a:r>
            <a:br>
              <a:rPr lang="en-US" sz="3200" dirty="0" smtClean="0"/>
            </a:br>
            <a:r>
              <a:rPr lang="en-US" sz="3200" dirty="0" smtClean="0">
                <a:solidFill>
                  <a:schemeClr val="tx1">
                    <a:alpha val="0"/>
                  </a:schemeClr>
                </a:solidFill>
              </a:rPr>
              <a:t>000</a:t>
            </a:r>
            <a:r>
              <a:rPr lang="en-US" sz="3200" dirty="0" smtClean="0"/>
              <a:t>x</a:t>
            </a:r>
            <a:r>
              <a:rPr lang="en-US" sz="3200" baseline="-25000" dirty="0" smtClean="0"/>
              <a:t>1</a:t>
            </a:r>
            <a:r>
              <a:rPr lang="en-US" sz="3200" dirty="0" smtClean="0"/>
              <a:t> </a:t>
            </a:r>
            <a:r>
              <a:rPr lang="en-US" sz="3200" dirty="0" smtClean="0">
                <a:solidFill>
                  <a:schemeClr val="tx1">
                    <a:alpha val="0"/>
                  </a:schemeClr>
                </a:solidFill>
              </a:rPr>
              <a:t>+ 0 x</a:t>
            </a:r>
            <a:r>
              <a:rPr lang="en-US" sz="3200" baseline="-25000" dirty="0" smtClean="0">
                <a:solidFill>
                  <a:schemeClr val="tx1">
                    <a:alpha val="0"/>
                  </a:schemeClr>
                </a:solidFill>
              </a:rPr>
              <a:t>2</a:t>
            </a:r>
            <a:r>
              <a:rPr lang="en-US" sz="3200" dirty="0" smtClean="0">
                <a:solidFill>
                  <a:schemeClr val="tx1">
                    <a:alpha val="0"/>
                  </a:schemeClr>
                </a:solidFill>
              </a:rPr>
              <a:t> </a:t>
            </a:r>
            <a:r>
              <a:rPr lang="en-US" sz="3200" dirty="0" smtClean="0"/>
              <a:t>&lt;= 12 (Type 1 Available)</a:t>
            </a:r>
          </a:p>
          <a:p>
            <a:pPr marL="0" indent="0" algn="ctr">
              <a:buNone/>
            </a:pPr>
            <a:r>
              <a:rPr lang="en-US" sz="3200" dirty="0" smtClean="0">
                <a:solidFill>
                  <a:schemeClr val="tx1">
                    <a:alpha val="0"/>
                  </a:schemeClr>
                </a:solidFill>
              </a:rPr>
              <a:t>00   x</a:t>
            </a:r>
            <a:r>
              <a:rPr lang="en-US" sz="3200" baseline="-25000" dirty="0" smtClean="0">
                <a:solidFill>
                  <a:schemeClr val="tx1">
                    <a:alpha val="0"/>
                  </a:schemeClr>
                </a:solidFill>
              </a:rPr>
              <a:t>1</a:t>
            </a:r>
            <a:r>
              <a:rPr lang="en-US" sz="3200" dirty="0" smtClean="0">
                <a:solidFill>
                  <a:schemeClr val="tx1">
                    <a:alpha val="0"/>
                  </a:schemeClr>
                </a:solidFill>
              </a:rPr>
              <a:t> + 0 </a:t>
            </a:r>
            <a:r>
              <a:rPr lang="en-US" sz="3200" dirty="0" smtClean="0"/>
              <a:t>x</a:t>
            </a:r>
            <a:r>
              <a:rPr lang="en-US" sz="3200" baseline="-25000" dirty="0" smtClean="0"/>
              <a:t>2</a:t>
            </a:r>
            <a:r>
              <a:rPr lang="en-US" sz="3200" dirty="0" smtClean="0"/>
              <a:t> &lt;= 12 (Type 2 Available)</a:t>
            </a:r>
            <a:endParaRPr lang="en-US" sz="3200" baseline="-25000" dirty="0"/>
          </a:p>
          <a:p>
            <a:pPr marL="0" indent="0" algn="ctr">
              <a:buNone/>
            </a:pPr>
            <a:endParaRPr lang="en-US" sz="3200" baseline="-25000" dirty="0"/>
          </a:p>
          <a:p>
            <a:pPr marL="0" indent="0" algn="ctr">
              <a:buNone/>
            </a:pPr>
            <a:endParaRPr lang="en-US" sz="3200" baseline="-25000" dirty="0"/>
          </a:p>
          <a:p>
            <a:endParaRPr lang="en-US" sz="3200" dirty="0" smtClean="0"/>
          </a:p>
          <a:p>
            <a:endParaRPr lang="en-US" sz="3200" dirty="0" smtClean="0"/>
          </a:p>
        </p:txBody>
      </p:sp>
    </p:spTree>
    <p:extLst>
      <p:ext uri="{BB962C8B-B14F-4D97-AF65-F5344CB8AC3E}">
        <p14:creationId xmlns:p14="http://schemas.microsoft.com/office/powerpoint/2010/main" val="1562716542"/>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2" y="43091"/>
            <a:ext cx="9905998" cy="1478570"/>
          </a:xfrm>
        </p:spPr>
        <p:txBody>
          <a:bodyPr/>
          <a:lstStyle/>
          <a:p>
            <a:r>
              <a:rPr lang="en-US" dirty="0" smtClean="0"/>
              <a:t>SETTING UP A linear program</a:t>
            </a:r>
            <a:endParaRPr lang="en-US" dirty="0"/>
          </a:p>
        </p:txBody>
      </p:sp>
      <p:sp>
        <p:nvSpPr>
          <p:cNvPr id="3" name="Content Placeholder 2"/>
          <p:cNvSpPr>
            <a:spLocks noGrp="1"/>
          </p:cNvSpPr>
          <p:nvPr>
            <p:ph idx="1"/>
          </p:nvPr>
        </p:nvSpPr>
        <p:spPr>
          <a:xfrm>
            <a:off x="857579" y="1226650"/>
            <a:ext cx="10189831" cy="5063363"/>
          </a:xfrm>
        </p:spPr>
        <p:txBody>
          <a:bodyPr>
            <a:noAutofit/>
          </a:bodyPr>
          <a:lstStyle/>
          <a:p>
            <a:r>
              <a:rPr lang="en-US" sz="3200" dirty="0" smtClean="0"/>
              <a:t>The last constraint is non-negativity</a:t>
            </a:r>
            <a:br>
              <a:rPr lang="en-US" sz="3200" dirty="0" smtClean="0"/>
            </a:br>
            <a:endParaRPr lang="en-US" sz="3200" dirty="0" smtClean="0"/>
          </a:p>
          <a:p>
            <a:pPr marL="0" indent="0" algn="ctr">
              <a:buNone/>
            </a:pPr>
            <a:r>
              <a:rPr lang="en-US" sz="3200" dirty="0" smtClean="0">
                <a:solidFill>
                  <a:schemeClr val="tx1">
                    <a:alpha val="0"/>
                  </a:schemeClr>
                </a:solidFill>
              </a:rPr>
              <a:t>000</a:t>
            </a:r>
            <a:r>
              <a:rPr lang="en-US" sz="3200" dirty="0" smtClean="0"/>
              <a:t>x</a:t>
            </a:r>
            <a:r>
              <a:rPr lang="en-US" sz="3200" baseline="-25000" dirty="0" smtClean="0"/>
              <a:t>1</a:t>
            </a:r>
            <a:r>
              <a:rPr lang="en-US" sz="3200" dirty="0" smtClean="0"/>
              <a:t> </a:t>
            </a:r>
            <a:r>
              <a:rPr lang="en-US" sz="3200" dirty="0" smtClean="0">
                <a:solidFill>
                  <a:schemeClr val="tx1">
                    <a:alpha val="0"/>
                  </a:schemeClr>
                </a:solidFill>
              </a:rPr>
              <a:t>+ 0 x</a:t>
            </a:r>
            <a:r>
              <a:rPr lang="en-US" sz="3200" baseline="-25000" dirty="0" smtClean="0">
                <a:solidFill>
                  <a:schemeClr val="tx1">
                    <a:alpha val="0"/>
                  </a:schemeClr>
                </a:solidFill>
              </a:rPr>
              <a:t>2</a:t>
            </a:r>
            <a:r>
              <a:rPr lang="en-US" sz="3200" dirty="0" smtClean="0">
                <a:solidFill>
                  <a:schemeClr val="tx1">
                    <a:alpha val="0"/>
                  </a:schemeClr>
                </a:solidFill>
              </a:rPr>
              <a:t> </a:t>
            </a:r>
            <a:r>
              <a:rPr lang="en-US" sz="3200" dirty="0" smtClean="0"/>
              <a:t>&gt;= 0 </a:t>
            </a:r>
          </a:p>
          <a:p>
            <a:pPr marL="0" indent="0" algn="ctr">
              <a:buNone/>
            </a:pPr>
            <a:r>
              <a:rPr lang="en-US" sz="3200" dirty="0" smtClean="0">
                <a:solidFill>
                  <a:schemeClr val="tx1">
                    <a:alpha val="0"/>
                  </a:schemeClr>
                </a:solidFill>
              </a:rPr>
              <a:t>00   x</a:t>
            </a:r>
            <a:r>
              <a:rPr lang="en-US" sz="3200" baseline="-25000" dirty="0" smtClean="0">
                <a:solidFill>
                  <a:schemeClr val="tx1">
                    <a:alpha val="0"/>
                  </a:schemeClr>
                </a:solidFill>
              </a:rPr>
              <a:t>1</a:t>
            </a:r>
            <a:r>
              <a:rPr lang="en-US" sz="3200" dirty="0" smtClean="0">
                <a:solidFill>
                  <a:schemeClr val="tx1">
                    <a:alpha val="0"/>
                  </a:schemeClr>
                </a:solidFill>
              </a:rPr>
              <a:t> + 0 </a:t>
            </a:r>
            <a:r>
              <a:rPr lang="en-US" sz="3200" dirty="0" smtClean="0"/>
              <a:t>x</a:t>
            </a:r>
            <a:r>
              <a:rPr lang="en-US" sz="3200" baseline="-25000" dirty="0" smtClean="0"/>
              <a:t>2</a:t>
            </a:r>
            <a:r>
              <a:rPr lang="en-US" sz="3200" dirty="0" smtClean="0"/>
              <a:t> &gt;= 0</a:t>
            </a:r>
            <a:endParaRPr lang="en-US" sz="3200" baseline="-25000" dirty="0" smtClean="0"/>
          </a:p>
          <a:p>
            <a:pPr marL="0" indent="0" algn="ctr">
              <a:buNone/>
            </a:pPr>
            <a:endParaRPr lang="en-US" sz="3200" baseline="-25000" dirty="0"/>
          </a:p>
          <a:p>
            <a:pPr marL="0" indent="0" algn="ctr">
              <a:buNone/>
            </a:pPr>
            <a:endParaRPr lang="en-US" sz="3200" baseline="-25000" dirty="0"/>
          </a:p>
          <a:p>
            <a:endParaRPr lang="en-US" sz="3200" dirty="0" smtClean="0"/>
          </a:p>
          <a:p>
            <a:endParaRPr lang="en-US" sz="3200" dirty="0" smtClean="0"/>
          </a:p>
        </p:txBody>
      </p:sp>
    </p:spTree>
    <p:extLst>
      <p:ext uri="{BB962C8B-B14F-4D97-AF65-F5344CB8AC3E}">
        <p14:creationId xmlns:p14="http://schemas.microsoft.com/office/powerpoint/2010/main" val="2252089616"/>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2" y="43091"/>
            <a:ext cx="9905998" cy="1478570"/>
          </a:xfrm>
        </p:spPr>
        <p:txBody>
          <a:bodyPr/>
          <a:lstStyle/>
          <a:p>
            <a:r>
              <a:rPr lang="en-US" dirty="0" smtClean="0"/>
              <a:t>Construction management linear program</a:t>
            </a:r>
            <a:endParaRPr lang="en-US" dirty="0"/>
          </a:p>
        </p:txBody>
      </p:sp>
      <p:sp>
        <p:nvSpPr>
          <p:cNvPr id="3" name="Content Placeholder 2"/>
          <p:cNvSpPr>
            <a:spLocks noGrp="1"/>
          </p:cNvSpPr>
          <p:nvPr>
            <p:ph idx="1"/>
          </p:nvPr>
        </p:nvSpPr>
        <p:spPr>
          <a:xfrm>
            <a:off x="857579" y="1226650"/>
            <a:ext cx="10189831" cy="5063363"/>
          </a:xfrm>
        </p:spPr>
        <p:txBody>
          <a:bodyPr>
            <a:noAutofit/>
          </a:bodyPr>
          <a:lstStyle/>
          <a:p>
            <a:r>
              <a:rPr lang="en-US" sz="3200" dirty="0" smtClean="0"/>
              <a:t>Lastly we need to decide if we are minimizing or maximizing the objective function </a:t>
            </a:r>
            <a:r>
              <a:rPr lang="mr-IN" sz="3200" dirty="0" smtClean="0"/>
              <a:t>–</a:t>
            </a:r>
            <a:r>
              <a:rPr lang="en-US" sz="3200" dirty="0" smtClean="0"/>
              <a:t> in this example, it is minimization.</a:t>
            </a:r>
            <a:endParaRPr lang="en-US" sz="3200" dirty="0"/>
          </a:p>
          <a:p>
            <a:r>
              <a:rPr lang="en-US" sz="3200" dirty="0" smtClean="0"/>
              <a:t>Next we will write the entire model at once, the result is the linear programming problem</a:t>
            </a:r>
            <a:endParaRPr lang="en-US" sz="3200" dirty="0"/>
          </a:p>
          <a:p>
            <a:pPr marL="0" indent="0" algn="ctr">
              <a:buNone/>
            </a:pPr>
            <a:endParaRPr lang="en-US" sz="3200" baseline="-25000" dirty="0"/>
          </a:p>
          <a:p>
            <a:endParaRPr lang="en-US" sz="3200" dirty="0" smtClean="0"/>
          </a:p>
          <a:p>
            <a:endParaRPr lang="en-US" sz="3200" dirty="0" smtClean="0"/>
          </a:p>
        </p:txBody>
      </p:sp>
    </p:spTree>
    <p:extLst>
      <p:ext uri="{BB962C8B-B14F-4D97-AF65-F5344CB8AC3E}">
        <p14:creationId xmlns:p14="http://schemas.microsoft.com/office/powerpoint/2010/main" val="1964957632"/>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2" y="43091"/>
            <a:ext cx="9905998" cy="1478570"/>
          </a:xfrm>
        </p:spPr>
        <p:txBody>
          <a:bodyPr/>
          <a:lstStyle/>
          <a:p>
            <a:r>
              <a:rPr lang="en-US" dirty="0" smtClean="0"/>
              <a:t>Construction management linear program</a:t>
            </a:r>
            <a:endParaRPr lang="en-US" dirty="0"/>
          </a:p>
        </p:txBody>
      </p:sp>
      <p:sp>
        <p:nvSpPr>
          <p:cNvPr id="3" name="Content Placeholder 2"/>
          <p:cNvSpPr>
            <a:spLocks noGrp="1"/>
          </p:cNvSpPr>
          <p:nvPr>
            <p:ph idx="1"/>
          </p:nvPr>
        </p:nvSpPr>
        <p:spPr>
          <a:xfrm>
            <a:off x="857579" y="1226650"/>
            <a:ext cx="10189831" cy="5063363"/>
          </a:xfrm>
        </p:spPr>
        <p:txBody>
          <a:bodyPr>
            <a:noAutofit/>
          </a:bodyPr>
          <a:lstStyle/>
          <a:p>
            <a:pPr marL="0" indent="0">
              <a:buNone/>
            </a:pPr>
            <a:r>
              <a:rPr lang="en-US" sz="3200" dirty="0" smtClean="0"/>
              <a:t>Min COST</a:t>
            </a:r>
            <a:r>
              <a:rPr lang="en-US" sz="3200" dirty="0"/>
              <a:t>(</a:t>
            </a:r>
            <a:r>
              <a:rPr lang="en-US" sz="3200" b="1" dirty="0"/>
              <a:t>x</a:t>
            </a:r>
            <a:r>
              <a:rPr lang="en-US" sz="3200" dirty="0"/>
              <a:t>) = $394x</a:t>
            </a:r>
            <a:r>
              <a:rPr lang="en-US" sz="3200" baseline="-25000" dirty="0"/>
              <a:t>1</a:t>
            </a:r>
            <a:r>
              <a:rPr lang="en-US" sz="3200" dirty="0"/>
              <a:t> + $</a:t>
            </a:r>
            <a:r>
              <a:rPr lang="en-US" sz="3200" dirty="0" smtClean="0"/>
              <a:t>1110x</a:t>
            </a:r>
            <a:r>
              <a:rPr lang="en-US" sz="3200" baseline="-25000" dirty="0" smtClean="0"/>
              <a:t>2</a:t>
            </a:r>
          </a:p>
          <a:p>
            <a:pPr marL="0" indent="0">
              <a:buNone/>
            </a:pPr>
            <a:r>
              <a:rPr lang="en-US" sz="3200" dirty="0" smtClean="0"/>
              <a:t>Subject to</a:t>
            </a:r>
          </a:p>
          <a:p>
            <a:pPr marL="0" indent="0">
              <a:buNone/>
            </a:pPr>
            <a:r>
              <a:rPr lang="en-US" sz="3200" dirty="0"/>
              <a:t>200 x</a:t>
            </a:r>
            <a:r>
              <a:rPr lang="en-US" sz="3200" baseline="-25000" dirty="0"/>
              <a:t>1</a:t>
            </a:r>
            <a:r>
              <a:rPr lang="en-US" sz="3200" dirty="0"/>
              <a:t> + 1000 x</a:t>
            </a:r>
            <a:r>
              <a:rPr lang="en-US" sz="3200" baseline="-25000" dirty="0"/>
              <a:t>2</a:t>
            </a:r>
            <a:r>
              <a:rPr lang="en-US" sz="3200" dirty="0"/>
              <a:t> &lt;= 10,000 </a:t>
            </a:r>
            <a:r>
              <a:rPr lang="en-US" sz="3200" dirty="0" smtClean="0"/>
              <a:t>        (</a:t>
            </a:r>
            <a:r>
              <a:rPr lang="en-US" sz="3200" dirty="0"/>
              <a:t>Dump Trucks)</a:t>
            </a:r>
            <a:endParaRPr lang="en-US" sz="3200" baseline="-25000" dirty="0"/>
          </a:p>
          <a:p>
            <a:pPr marL="0" indent="0">
              <a:buNone/>
            </a:pPr>
            <a:r>
              <a:rPr lang="en-US" sz="3200" dirty="0"/>
              <a:t>200 x</a:t>
            </a:r>
            <a:r>
              <a:rPr lang="en-US" sz="3200" baseline="-25000" dirty="0"/>
              <a:t>1 </a:t>
            </a:r>
            <a:r>
              <a:rPr lang="en-US" sz="3200" dirty="0">
                <a:solidFill>
                  <a:schemeClr val="tx1">
                    <a:alpha val="0"/>
                  </a:schemeClr>
                </a:solidFill>
              </a:rPr>
              <a:t>+</a:t>
            </a:r>
            <a:r>
              <a:rPr lang="en-US" sz="3200" dirty="0"/>
              <a:t> </a:t>
            </a:r>
            <a:r>
              <a:rPr lang="en-US" sz="3200" dirty="0">
                <a:solidFill>
                  <a:schemeClr val="tx1">
                    <a:alpha val="0"/>
                  </a:schemeClr>
                </a:solidFill>
              </a:rPr>
              <a:t>0000</a:t>
            </a:r>
            <a:r>
              <a:rPr lang="en-US" sz="3200" dirty="0"/>
              <a:t> </a:t>
            </a:r>
            <a:r>
              <a:rPr lang="en-US" sz="3200" dirty="0">
                <a:solidFill>
                  <a:schemeClr val="tx1">
                    <a:alpha val="0"/>
                  </a:schemeClr>
                </a:solidFill>
              </a:rPr>
              <a:t>x</a:t>
            </a:r>
            <a:r>
              <a:rPr lang="en-US" sz="3200" baseline="-25000" dirty="0">
                <a:solidFill>
                  <a:schemeClr val="tx1">
                    <a:alpha val="0"/>
                  </a:schemeClr>
                </a:solidFill>
              </a:rPr>
              <a:t>2</a:t>
            </a:r>
            <a:r>
              <a:rPr lang="en-US" sz="3200" dirty="0"/>
              <a:t> &gt;= 1,600 </a:t>
            </a:r>
            <a:r>
              <a:rPr lang="en-US" sz="3200" dirty="0" smtClean="0"/>
              <a:t>          (6</a:t>
            </a:r>
            <a:r>
              <a:rPr lang="en-US" sz="3200" dirty="0"/>
              <a:t>-foot trench)</a:t>
            </a:r>
            <a:br>
              <a:rPr lang="en-US" sz="3200" dirty="0"/>
            </a:br>
            <a:r>
              <a:rPr lang="en-US" sz="3200" dirty="0">
                <a:solidFill>
                  <a:schemeClr val="tx1">
                    <a:alpha val="0"/>
                  </a:schemeClr>
                </a:solidFill>
              </a:rPr>
              <a:t>000</a:t>
            </a:r>
            <a:r>
              <a:rPr lang="en-US" sz="3200" dirty="0"/>
              <a:t> </a:t>
            </a:r>
            <a:r>
              <a:rPr lang="en-US" sz="3200" dirty="0">
                <a:solidFill>
                  <a:schemeClr val="tx1">
                    <a:alpha val="0"/>
                  </a:schemeClr>
                </a:solidFill>
              </a:rPr>
              <a:t>x</a:t>
            </a:r>
            <a:r>
              <a:rPr lang="en-US" sz="3200" baseline="-25000" dirty="0">
                <a:solidFill>
                  <a:schemeClr val="tx1">
                    <a:alpha val="0"/>
                  </a:schemeClr>
                </a:solidFill>
              </a:rPr>
              <a:t>1</a:t>
            </a:r>
            <a:r>
              <a:rPr lang="en-US" sz="3200" dirty="0">
                <a:solidFill>
                  <a:schemeClr val="tx1">
                    <a:alpha val="0"/>
                  </a:schemeClr>
                </a:solidFill>
              </a:rPr>
              <a:t> + </a:t>
            </a:r>
            <a:r>
              <a:rPr lang="en-US" sz="3200" dirty="0"/>
              <a:t>1000 x</a:t>
            </a:r>
            <a:r>
              <a:rPr lang="en-US" sz="3200" baseline="-25000" dirty="0"/>
              <a:t>2</a:t>
            </a:r>
            <a:r>
              <a:rPr lang="en-US" sz="3200" dirty="0"/>
              <a:t> &gt;= 3,000 </a:t>
            </a:r>
            <a:r>
              <a:rPr lang="en-US" sz="3200" dirty="0" smtClean="0"/>
              <a:t>         (</a:t>
            </a:r>
            <a:r>
              <a:rPr lang="en-US" sz="3200" dirty="0"/>
              <a:t>18-foot trench</a:t>
            </a:r>
            <a:r>
              <a:rPr lang="en-US" sz="3200" dirty="0" smtClean="0"/>
              <a:t>)</a:t>
            </a:r>
            <a:br>
              <a:rPr lang="en-US" sz="3200" dirty="0" smtClean="0"/>
            </a:br>
            <a:r>
              <a:rPr lang="en-US" sz="3200" dirty="0" smtClean="0"/>
              <a:t>       x</a:t>
            </a:r>
            <a:r>
              <a:rPr lang="en-US" sz="3200" baseline="-25000" dirty="0" smtClean="0"/>
              <a:t>1          </a:t>
            </a:r>
            <a:r>
              <a:rPr lang="en-US" sz="3200" dirty="0" smtClean="0"/>
              <a:t>+ </a:t>
            </a:r>
            <a:r>
              <a:rPr lang="en-US" sz="3200" dirty="0">
                <a:solidFill>
                  <a:schemeClr val="tx1">
                    <a:alpha val="0"/>
                  </a:schemeClr>
                </a:solidFill>
              </a:rPr>
              <a:t>0 </a:t>
            </a:r>
            <a:r>
              <a:rPr lang="en-US" sz="3200" dirty="0"/>
              <a:t>x</a:t>
            </a:r>
            <a:r>
              <a:rPr lang="en-US" sz="3200" baseline="-25000" dirty="0"/>
              <a:t>2</a:t>
            </a:r>
            <a:r>
              <a:rPr lang="en-US" sz="3200" dirty="0"/>
              <a:t> &lt;= 12 </a:t>
            </a:r>
            <a:r>
              <a:rPr lang="en-US" sz="3200" dirty="0" smtClean="0"/>
              <a:t>              (Operators)</a:t>
            </a:r>
          </a:p>
          <a:p>
            <a:pPr marL="0" indent="0">
              <a:buNone/>
            </a:pPr>
            <a:r>
              <a:rPr lang="en-US" sz="3200" dirty="0"/>
              <a:t> </a:t>
            </a:r>
            <a:r>
              <a:rPr lang="en-US" sz="3200" dirty="0" smtClean="0"/>
              <a:t>      x</a:t>
            </a:r>
            <a:r>
              <a:rPr lang="en-US" sz="3200" baseline="-25000" dirty="0" smtClean="0"/>
              <a:t>1</a:t>
            </a:r>
            <a:r>
              <a:rPr lang="en-US" sz="3200" dirty="0" smtClean="0"/>
              <a:t> </a:t>
            </a:r>
            <a:r>
              <a:rPr lang="en-US" sz="3200" dirty="0">
                <a:solidFill>
                  <a:schemeClr val="tx1">
                    <a:alpha val="0"/>
                  </a:schemeClr>
                </a:solidFill>
              </a:rPr>
              <a:t>+ 0 x</a:t>
            </a:r>
            <a:r>
              <a:rPr lang="en-US" sz="3200" baseline="-25000" dirty="0">
                <a:solidFill>
                  <a:schemeClr val="tx1">
                    <a:alpha val="0"/>
                  </a:schemeClr>
                </a:solidFill>
              </a:rPr>
              <a:t>2</a:t>
            </a:r>
            <a:r>
              <a:rPr lang="en-US" sz="3200" dirty="0">
                <a:solidFill>
                  <a:schemeClr val="tx1">
                    <a:alpha val="0"/>
                  </a:schemeClr>
                </a:solidFill>
              </a:rPr>
              <a:t> </a:t>
            </a:r>
            <a:r>
              <a:rPr lang="en-US" sz="3200" dirty="0" smtClean="0">
                <a:solidFill>
                  <a:schemeClr val="tx1">
                    <a:alpha val="0"/>
                  </a:schemeClr>
                </a:solidFill>
              </a:rPr>
              <a:t>     </a:t>
            </a:r>
            <a:r>
              <a:rPr lang="en-US" sz="3200" dirty="0" smtClean="0"/>
              <a:t>&lt;</a:t>
            </a:r>
            <a:r>
              <a:rPr lang="en-US" sz="3200" dirty="0"/>
              <a:t>= 12 </a:t>
            </a:r>
            <a:r>
              <a:rPr lang="en-US" sz="3200" dirty="0" smtClean="0"/>
              <a:t>               (</a:t>
            </a:r>
            <a:r>
              <a:rPr lang="en-US" sz="3200" dirty="0"/>
              <a:t>Type 1 Available</a:t>
            </a:r>
            <a:r>
              <a:rPr lang="en-US" sz="3200" dirty="0" smtClean="0"/>
              <a:t>)</a:t>
            </a:r>
          </a:p>
          <a:p>
            <a:pPr marL="0" indent="0">
              <a:buNone/>
            </a:pPr>
            <a:r>
              <a:rPr lang="en-US" sz="3200" dirty="0"/>
              <a:t> </a:t>
            </a:r>
            <a:r>
              <a:rPr lang="en-US" sz="3200" dirty="0" smtClean="0"/>
              <a:t>                      x</a:t>
            </a:r>
            <a:r>
              <a:rPr lang="en-US" sz="3200" baseline="-25000" dirty="0" smtClean="0"/>
              <a:t>2</a:t>
            </a:r>
            <a:r>
              <a:rPr lang="en-US" sz="3200" dirty="0" smtClean="0"/>
              <a:t> </a:t>
            </a:r>
            <a:r>
              <a:rPr lang="en-US" sz="3200" dirty="0"/>
              <a:t>&lt;= 12 </a:t>
            </a:r>
            <a:r>
              <a:rPr lang="en-US" sz="3200" dirty="0" smtClean="0"/>
              <a:t>              (</a:t>
            </a:r>
            <a:r>
              <a:rPr lang="en-US" sz="3200" dirty="0"/>
              <a:t>Type 2 Available)</a:t>
            </a:r>
            <a:endParaRPr lang="en-US" sz="3200" baseline="-25000" dirty="0"/>
          </a:p>
          <a:p>
            <a:pPr marL="0" indent="0">
              <a:buNone/>
            </a:pPr>
            <a:endParaRPr lang="en-US" sz="3200" baseline="-25000" dirty="0"/>
          </a:p>
          <a:p>
            <a:pPr marL="0" indent="0">
              <a:buNone/>
            </a:pPr>
            <a:endParaRPr lang="en-US" sz="3200" dirty="0" smtClean="0"/>
          </a:p>
          <a:p>
            <a:pPr marL="0" indent="0">
              <a:buNone/>
            </a:pPr>
            <a:endParaRPr lang="en-US" sz="3200" dirty="0" smtClean="0"/>
          </a:p>
          <a:p>
            <a:pPr marL="0" indent="0">
              <a:buNone/>
            </a:pPr>
            <a:endParaRPr lang="en-US" sz="3200" dirty="0" smtClean="0"/>
          </a:p>
          <a:p>
            <a:pPr marL="0" indent="0" algn="ctr">
              <a:buNone/>
            </a:pPr>
            <a:endParaRPr lang="en-US" sz="3200" dirty="0"/>
          </a:p>
        </p:txBody>
      </p:sp>
    </p:spTree>
    <p:extLst>
      <p:ext uri="{BB962C8B-B14F-4D97-AF65-F5344CB8AC3E}">
        <p14:creationId xmlns:p14="http://schemas.microsoft.com/office/powerpoint/2010/main" val="3193360836"/>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2" y="43091"/>
            <a:ext cx="9905998" cy="1478570"/>
          </a:xfrm>
        </p:spPr>
        <p:txBody>
          <a:bodyPr/>
          <a:lstStyle/>
          <a:p>
            <a:r>
              <a:rPr lang="en-US" dirty="0" smtClean="0"/>
              <a:t>Construction management linear program</a:t>
            </a:r>
            <a:endParaRPr lang="en-US" dirty="0"/>
          </a:p>
        </p:txBody>
      </p:sp>
      <p:sp>
        <p:nvSpPr>
          <p:cNvPr id="3" name="Content Placeholder 2"/>
          <p:cNvSpPr>
            <a:spLocks noGrp="1"/>
          </p:cNvSpPr>
          <p:nvPr>
            <p:ph idx="1"/>
          </p:nvPr>
        </p:nvSpPr>
        <p:spPr>
          <a:xfrm>
            <a:off x="857579" y="1226650"/>
            <a:ext cx="10189831" cy="5063363"/>
          </a:xfrm>
        </p:spPr>
        <p:txBody>
          <a:bodyPr>
            <a:noAutofit/>
          </a:bodyPr>
          <a:lstStyle/>
          <a:p>
            <a:r>
              <a:rPr lang="en-US" sz="3200" dirty="0" smtClean="0"/>
              <a:t>The last two constraints are redundant (in this example!), so the LP is</a:t>
            </a:r>
          </a:p>
          <a:p>
            <a:pPr marL="0" indent="0">
              <a:buNone/>
            </a:pPr>
            <a:r>
              <a:rPr lang="en-US" dirty="0" smtClean="0"/>
              <a:t>Min COST</a:t>
            </a:r>
            <a:r>
              <a:rPr lang="en-US" dirty="0"/>
              <a:t>(</a:t>
            </a:r>
            <a:r>
              <a:rPr lang="en-US" b="1" dirty="0"/>
              <a:t>x</a:t>
            </a:r>
            <a:r>
              <a:rPr lang="en-US" dirty="0"/>
              <a:t>) = $394x</a:t>
            </a:r>
            <a:r>
              <a:rPr lang="en-US" baseline="-25000" dirty="0"/>
              <a:t>1</a:t>
            </a:r>
            <a:r>
              <a:rPr lang="en-US" dirty="0"/>
              <a:t> + $</a:t>
            </a:r>
            <a:r>
              <a:rPr lang="en-US" dirty="0" smtClean="0"/>
              <a:t>1110x</a:t>
            </a:r>
            <a:r>
              <a:rPr lang="en-US" baseline="-25000" dirty="0" smtClean="0"/>
              <a:t>2</a:t>
            </a:r>
          </a:p>
          <a:p>
            <a:pPr marL="0" indent="0">
              <a:buNone/>
            </a:pPr>
            <a:r>
              <a:rPr lang="en-US" dirty="0" smtClean="0"/>
              <a:t>Subject to</a:t>
            </a:r>
          </a:p>
          <a:p>
            <a:pPr marL="0" indent="0">
              <a:buNone/>
            </a:pPr>
            <a:r>
              <a:rPr lang="en-US" dirty="0" smtClean="0"/>
              <a:t>                        200 </a:t>
            </a:r>
            <a:r>
              <a:rPr lang="en-US" dirty="0"/>
              <a:t>x</a:t>
            </a:r>
            <a:r>
              <a:rPr lang="en-US" baseline="-25000" dirty="0"/>
              <a:t>1</a:t>
            </a:r>
            <a:r>
              <a:rPr lang="en-US" dirty="0"/>
              <a:t> + 1000 x</a:t>
            </a:r>
            <a:r>
              <a:rPr lang="en-US" baseline="-25000" dirty="0"/>
              <a:t>2</a:t>
            </a:r>
            <a:r>
              <a:rPr lang="en-US" dirty="0"/>
              <a:t> &lt;= 10,000 </a:t>
            </a:r>
            <a:r>
              <a:rPr lang="en-US" dirty="0" smtClean="0"/>
              <a:t>        (</a:t>
            </a:r>
            <a:r>
              <a:rPr lang="en-US" dirty="0"/>
              <a:t>Dump Trucks)</a:t>
            </a:r>
            <a:endParaRPr lang="en-US" baseline="-25000" dirty="0"/>
          </a:p>
          <a:p>
            <a:pPr marL="0" indent="0">
              <a:buNone/>
            </a:pPr>
            <a:r>
              <a:rPr lang="en-US" dirty="0" smtClean="0"/>
              <a:t>                        200 </a:t>
            </a:r>
            <a:r>
              <a:rPr lang="en-US" dirty="0"/>
              <a:t>x</a:t>
            </a:r>
            <a:r>
              <a:rPr lang="en-US" baseline="-25000" dirty="0"/>
              <a:t>1 </a:t>
            </a:r>
            <a:r>
              <a:rPr lang="en-US" dirty="0">
                <a:solidFill>
                  <a:schemeClr val="tx1">
                    <a:alpha val="0"/>
                  </a:schemeClr>
                </a:solidFill>
              </a:rPr>
              <a:t>+</a:t>
            </a:r>
            <a:r>
              <a:rPr lang="en-US" dirty="0"/>
              <a:t> </a:t>
            </a:r>
            <a:r>
              <a:rPr lang="en-US" dirty="0">
                <a:solidFill>
                  <a:schemeClr val="tx1">
                    <a:alpha val="0"/>
                  </a:schemeClr>
                </a:solidFill>
              </a:rPr>
              <a:t>0000</a:t>
            </a:r>
            <a:r>
              <a:rPr lang="en-US" dirty="0"/>
              <a:t> </a:t>
            </a:r>
            <a:r>
              <a:rPr lang="en-US" dirty="0">
                <a:solidFill>
                  <a:schemeClr val="tx1">
                    <a:alpha val="0"/>
                  </a:schemeClr>
                </a:solidFill>
              </a:rPr>
              <a:t>x</a:t>
            </a:r>
            <a:r>
              <a:rPr lang="en-US" baseline="-25000" dirty="0">
                <a:solidFill>
                  <a:schemeClr val="tx1">
                    <a:alpha val="0"/>
                  </a:schemeClr>
                </a:solidFill>
              </a:rPr>
              <a:t>2</a:t>
            </a:r>
            <a:r>
              <a:rPr lang="en-US" dirty="0"/>
              <a:t> &gt;= 1,600 </a:t>
            </a:r>
            <a:r>
              <a:rPr lang="en-US" dirty="0" smtClean="0"/>
              <a:t>          (6</a:t>
            </a:r>
            <a:r>
              <a:rPr lang="en-US" dirty="0"/>
              <a:t>-foot trench)</a:t>
            </a:r>
            <a:br>
              <a:rPr lang="en-US" dirty="0"/>
            </a:br>
            <a:r>
              <a:rPr lang="en-US" dirty="0" smtClean="0"/>
              <a:t>                        </a:t>
            </a:r>
            <a:r>
              <a:rPr lang="en-US" dirty="0" smtClean="0">
                <a:solidFill>
                  <a:schemeClr val="tx1">
                    <a:alpha val="0"/>
                  </a:schemeClr>
                </a:solidFill>
              </a:rPr>
              <a:t>000</a:t>
            </a:r>
            <a:r>
              <a:rPr lang="en-US" dirty="0" smtClean="0"/>
              <a:t> </a:t>
            </a:r>
            <a:r>
              <a:rPr lang="en-US" dirty="0">
                <a:solidFill>
                  <a:schemeClr val="tx1">
                    <a:alpha val="0"/>
                  </a:schemeClr>
                </a:solidFill>
              </a:rPr>
              <a:t>x</a:t>
            </a:r>
            <a:r>
              <a:rPr lang="en-US" baseline="-25000" dirty="0">
                <a:solidFill>
                  <a:schemeClr val="tx1">
                    <a:alpha val="0"/>
                  </a:schemeClr>
                </a:solidFill>
              </a:rPr>
              <a:t>1</a:t>
            </a:r>
            <a:r>
              <a:rPr lang="en-US" dirty="0">
                <a:solidFill>
                  <a:schemeClr val="tx1">
                    <a:alpha val="0"/>
                  </a:schemeClr>
                </a:solidFill>
              </a:rPr>
              <a:t> + </a:t>
            </a:r>
            <a:r>
              <a:rPr lang="en-US" dirty="0"/>
              <a:t>1000 x</a:t>
            </a:r>
            <a:r>
              <a:rPr lang="en-US" baseline="-25000" dirty="0"/>
              <a:t>2</a:t>
            </a:r>
            <a:r>
              <a:rPr lang="en-US" dirty="0"/>
              <a:t> &gt;= 3,000 </a:t>
            </a:r>
            <a:r>
              <a:rPr lang="en-US" dirty="0" smtClean="0"/>
              <a:t>         (</a:t>
            </a:r>
            <a:r>
              <a:rPr lang="en-US" dirty="0"/>
              <a:t>18-foot trench</a:t>
            </a:r>
            <a:r>
              <a:rPr lang="en-US" dirty="0" smtClean="0"/>
              <a:t>)</a:t>
            </a:r>
            <a:br>
              <a:rPr lang="en-US" dirty="0" smtClean="0"/>
            </a:br>
            <a:r>
              <a:rPr lang="en-US" dirty="0" smtClean="0"/>
              <a:t>                               x</a:t>
            </a:r>
            <a:r>
              <a:rPr lang="en-US" baseline="-25000" dirty="0" smtClean="0"/>
              <a:t>1          </a:t>
            </a:r>
            <a:r>
              <a:rPr lang="en-US" dirty="0" smtClean="0"/>
              <a:t>+ </a:t>
            </a:r>
            <a:r>
              <a:rPr lang="en-US" dirty="0">
                <a:solidFill>
                  <a:schemeClr val="tx1">
                    <a:alpha val="0"/>
                  </a:schemeClr>
                </a:solidFill>
              </a:rPr>
              <a:t>0 </a:t>
            </a:r>
            <a:r>
              <a:rPr lang="en-US" dirty="0"/>
              <a:t>x</a:t>
            </a:r>
            <a:r>
              <a:rPr lang="en-US" baseline="-25000" dirty="0"/>
              <a:t>2</a:t>
            </a:r>
            <a:r>
              <a:rPr lang="en-US" dirty="0"/>
              <a:t> &lt;= 12 </a:t>
            </a:r>
            <a:r>
              <a:rPr lang="en-US" dirty="0" smtClean="0"/>
              <a:t>              (Operators)</a:t>
            </a:r>
          </a:p>
          <a:p>
            <a:pPr marL="0" indent="0">
              <a:buNone/>
            </a:pPr>
            <a:endParaRPr lang="en-US" sz="3200" baseline="-25000" dirty="0"/>
          </a:p>
          <a:p>
            <a:pPr marL="0" indent="0">
              <a:buNone/>
            </a:pPr>
            <a:endParaRPr lang="en-US" sz="3200" dirty="0" smtClean="0"/>
          </a:p>
          <a:p>
            <a:pPr marL="0" indent="0">
              <a:buNone/>
            </a:pPr>
            <a:endParaRPr lang="en-US" sz="3200" dirty="0" smtClean="0"/>
          </a:p>
          <a:p>
            <a:pPr marL="0" indent="0">
              <a:buNone/>
            </a:pPr>
            <a:endParaRPr lang="en-US" sz="3200" dirty="0" smtClean="0"/>
          </a:p>
          <a:p>
            <a:pPr marL="0" indent="0" algn="ctr">
              <a:buNone/>
            </a:pPr>
            <a:endParaRPr lang="en-US" sz="3200" dirty="0"/>
          </a:p>
        </p:txBody>
      </p:sp>
    </p:spTree>
    <p:extLst>
      <p:ext uri="{BB962C8B-B14F-4D97-AF65-F5344CB8AC3E}">
        <p14:creationId xmlns:p14="http://schemas.microsoft.com/office/powerpoint/2010/main" val="3869180999"/>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95648"/>
            <a:ext cx="9905998" cy="1478570"/>
          </a:xfrm>
        </p:spPr>
        <p:txBody>
          <a:bodyPr/>
          <a:lstStyle/>
          <a:p>
            <a:r>
              <a:rPr lang="en-US" dirty="0" smtClean="0"/>
              <a:t>Solving the linear program</a:t>
            </a:r>
            <a:endParaRPr lang="en-US" dirty="0"/>
          </a:p>
        </p:txBody>
      </p:sp>
      <p:sp>
        <p:nvSpPr>
          <p:cNvPr id="3" name="Content Placeholder 2"/>
          <p:cNvSpPr>
            <a:spLocks noGrp="1"/>
          </p:cNvSpPr>
          <p:nvPr>
            <p:ph idx="1"/>
          </p:nvPr>
        </p:nvSpPr>
        <p:spPr>
          <a:xfrm>
            <a:off x="1141414" y="1754255"/>
            <a:ext cx="10214750" cy="3541714"/>
          </a:xfrm>
        </p:spPr>
        <p:txBody>
          <a:bodyPr>
            <a:noAutofit/>
          </a:bodyPr>
          <a:lstStyle/>
          <a:p>
            <a:r>
              <a:rPr lang="en-US" sz="2800" dirty="0" smtClean="0"/>
              <a:t>Really simple LP can be solved by inspection; if there are only 2 variables, they can also be solved graphically</a:t>
            </a:r>
          </a:p>
          <a:p>
            <a:r>
              <a:rPr lang="en-US" sz="2800" dirty="0" smtClean="0"/>
              <a:t>For larger problems usually a variant of the SIMPLEX algorithm (</a:t>
            </a:r>
            <a:r>
              <a:rPr lang="en-US" sz="2800" dirty="0" err="1" smtClean="0"/>
              <a:t>Dantzig’s</a:t>
            </a:r>
            <a:r>
              <a:rPr lang="en-US" sz="2800" dirty="0" smtClean="0"/>
              <a:t> algorithm with lexicographical pivoting) is used.   The details of the algorithm are described in the readings.  </a:t>
            </a:r>
          </a:p>
          <a:p>
            <a:r>
              <a:rPr lang="en-US" sz="2800" dirty="0" smtClean="0"/>
              <a:t>Here we will use R as a tool to solve the LP and find the decision variable values and the associated cost of the decision(s).</a:t>
            </a:r>
          </a:p>
          <a:p>
            <a:pPr lvl="2"/>
            <a:endParaRPr lang="en-US" sz="2000" dirty="0"/>
          </a:p>
        </p:txBody>
      </p:sp>
    </p:spTree>
    <p:extLst>
      <p:ext uri="{BB962C8B-B14F-4D97-AF65-F5344CB8AC3E}">
        <p14:creationId xmlns:p14="http://schemas.microsoft.com/office/powerpoint/2010/main" val="66445442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p:txBody>
          <a:bodyPr/>
          <a:lstStyle/>
          <a:p>
            <a:r>
              <a:rPr lang="en-US" dirty="0" smtClean="0"/>
              <a:t>Theory of the Firm</a:t>
            </a:r>
          </a:p>
          <a:p>
            <a:r>
              <a:rPr lang="en-US" dirty="0"/>
              <a:t>Value of B/C approach</a:t>
            </a:r>
          </a:p>
          <a:p>
            <a:pPr marL="0" indent="0">
              <a:buNone/>
            </a:pPr>
            <a:endParaRPr lang="en-US" dirty="0"/>
          </a:p>
        </p:txBody>
      </p:sp>
    </p:spTree>
    <p:extLst>
      <p:ext uri="{BB962C8B-B14F-4D97-AF65-F5344CB8AC3E}">
        <p14:creationId xmlns:p14="http://schemas.microsoft.com/office/powerpoint/2010/main" val="90899338"/>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8642" y="43091"/>
            <a:ext cx="9905998" cy="1478570"/>
          </a:xfrm>
        </p:spPr>
        <p:txBody>
          <a:bodyPr/>
          <a:lstStyle/>
          <a:p>
            <a:r>
              <a:rPr lang="en-US" dirty="0" smtClean="0"/>
              <a:t>OBTAIN THE REQUIRED PACKAGES</a:t>
            </a:r>
            <a:endParaRPr lang="en-US" dirty="0"/>
          </a:p>
        </p:txBody>
      </p:sp>
      <p:sp>
        <p:nvSpPr>
          <p:cNvPr id="3" name="Content Placeholder 2"/>
          <p:cNvSpPr>
            <a:spLocks noGrp="1"/>
          </p:cNvSpPr>
          <p:nvPr>
            <p:ph idx="1"/>
          </p:nvPr>
        </p:nvSpPr>
        <p:spPr>
          <a:xfrm>
            <a:off x="158757" y="1521661"/>
            <a:ext cx="3750622" cy="5038704"/>
          </a:xfrm>
        </p:spPr>
        <p:txBody>
          <a:bodyPr>
            <a:noAutofit/>
          </a:bodyPr>
          <a:lstStyle/>
          <a:p>
            <a:r>
              <a:rPr lang="en-US" sz="2800" dirty="0" smtClean="0"/>
              <a:t>We will need the packages: </a:t>
            </a:r>
          </a:p>
          <a:p>
            <a:r>
              <a:rPr lang="en-US" sz="2800" b="1" dirty="0" err="1" smtClean="0"/>
              <a:t>LpSolve</a:t>
            </a:r>
            <a:r>
              <a:rPr lang="en-US" sz="2800" dirty="0" smtClean="0"/>
              <a:t>, and </a:t>
            </a:r>
            <a:r>
              <a:rPr lang="en-US" sz="2800" b="1" dirty="0" err="1" smtClean="0"/>
              <a:t>LpSolveAPI</a:t>
            </a:r>
            <a:endParaRPr lang="en-US" sz="2800" b="1" dirty="0" smtClean="0"/>
          </a:p>
          <a:p>
            <a:r>
              <a:rPr lang="en-US" sz="2800" dirty="0" smtClean="0"/>
              <a:t>In R Studio simply run the </a:t>
            </a:r>
            <a:r>
              <a:rPr lang="en-US" sz="2800" dirty="0" err="1" smtClean="0"/>
              <a:t>pagakge</a:t>
            </a:r>
            <a:r>
              <a:rPr lang="en-US" sz="2800" dirty="0" smtClean="0"/>
              <a:t> installer and it will get the packages from the  CRAN</a:t>
            </a:r>
            <a:endParaRPr lang="en-US" sz="2800" dirty="0"/>
          </a:p>
        </p:txBody>
      </p:sp>
      <p:pic>
        <p:nvPicPr>
          <p:cNvPr id="4" name="Picture 3"/>
          <p:cNvPicPr>
            <a:picLocks noChangeAspect="1"/>
          </p:cNvPicPr>
          <p:nvPr/>
        </p:nvPicPr>
        <p:blipFill>
          <a:blip r:embed="rId3"/>
          <a:stretch>
            <a:fillRect/>
          </a:stretch>
        </p:blipFill>
        <p:spPr>
          <a:xfrm>
            <a:off x="4127669" y="1054250"/>
            <a:ext cx="7879044" cy="5506115"/>
          </a:xfrm>
          <a:prstGeom prst="rect">
            <a:avLst/>
          </a:prstGeom>
        </p:spPr>
      </p:pic>
    </p:spTree>
    <p:extLst>
      <p:ext uri="{BB962C8B-B14F-4D97-AF65-F5344CB8AC3E}">
        <p14:creationId xmlns:p14="http://schemas.microsoft.com/office/powerpoint/2010/main" val="563037301"/>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TRANSLATING THE Linear Program TO the R Script</a:t>
            </a:r>
            <a:endParaRPr lang="en-US" dirty="0"/>
          </a:p>
        </p:txBody>
      </p:sp>
      <p:sp>
        <p:nvSpPr>
          <p:cNvPr id="3" name="Content Placeholder 2"/>
          <p:cNvSpPr>
            <a:spLocks noGrp="1"/>
          </p:cNvSpPr>
          <p:nvPr>
            <p:ph idx="1"/>
          </p:nvPr>
        </p:nvSpPr>
        <p:spPr>
          <a:xfrm>
            <a:off x="773938" y="2258451"/>
            <a:ext cx="10616838" cy="3541714"/>
          </a:xfrm>
        </p:spPr>
        <p:txBody>
          <a:bodyPr>
            <a:noAutofit/>
          </a:bodyPr>
          <a:lstStyle/>
          <a:p>
            <a:r>
              <a:rPr lang="en-US" sz="3600" b="1" dirty="0" err="1" smtClean="0"/>
              <a:t>lpSolve</a:t>
            </a:r>
            <a:r>
              <a:rPr lang="en-US" sz="3600" dirty="0" smtClean="0"/>
              <a:t> has a particular syntax; for small problems we can type the parts directly.</a:t>
            </a:r>
          </a:p>
          <a:p>
            <a:pPr lvl="1"/>
            <a:r>
              <a:rPr lang="en-US" sz="2800" dirty="0" smtClean="0"/>
              <a:t>Larger problems write script to generate the LP from an input file</a:t>
            </a:r>
          </a:p>
        </p:txBody>
      </p:sp>
    </p:spTree>
    <p:extLst>
      <p:ext uri="{BB962C8B-B14F-4D97-AF65-F5344CB8AC3E}">
        <p14:creationId xmlns:p14="http://schemas.microsoft.com/office/powerpoint/2010/main" val="1512810892"/>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TRANSLATING THE Linear Program TO the R Script</a:t>
            </a:r>
            <a:endParaRPr lang="en-US" dirty="0"/>
          </a:p>
        </p:txBody>
      </p:sp>
      <p:sp>
        <p:nvSpPr>
          <p:cNvPr id="3" name="Content Placeholder 2"/>
          <p:cNvSpPr>
            <a:spLocks noGrp="1"/>
          </p:cNvSpPr>
          <p:nvPr>
            <p:ph idx="1"/>
          </p:nvPr>
        </p:nvSpPr>
        <p:spPr>
          <a:xfrm>
            <a:off x="1141414" y="2258451"/>
            <a:ext cx="7610700" cy="3541714"/>
          </a:xfrm>
        </p:spPr>
        <p:txBody>
          <a:bodyPr>
            <a:noAutofit/>
          </a:bodyPr>
          <a:lstStyle/>
          <a:p>
            <a:r>
              <a:rPr lang="en-US" sz="2800" dirty="0" smtClean="0"/>
              <a:t>First, clear the R workspace and load the library</a:t>
            </a:r>
            <a:endParaRPr lang="en-US" dirty="0" smtClean="0"/>
          </a:p>
        </p:txBody>
      </p:sp>
      <p:pic>
        <p:nvPicPr>
          <p:cNvPr id="4" name="Picture 3"/>
          <p:cNvPicPr>
            <a:picLocks noChangeAspect="1"/>
          </p:cNvPicPr>
          <p:nvPr/>
        </p:nvPicPr>
        <p:blipFill>
          <a:blip r:embed="rId3"/>
          <a:stretch>
            <a:fillRect/>
          </a:stretch>
        </p:blipFill>
        <p:spPr>
          <a:xfrm>
            <a:off x="1847869" y="3168463"/>
            <a:ext cx="7881962" cy="3008706"/>
          </a:xfrm>
          <a:prstGeom prst="rect">
            <a:avLst/>
          </a:prstGeom>
        </p:spPr>
      </p:pic>
    </p:spTree>
    <p:extLst>
      <p:ext uri="{BB962C8B-B14F-4D97-AF65-F5344CB8AC3E}">
        <p14:creationId xmlns:p14="http://schemas.microsoft.com/office/powerpoint/2010/main" val="433779007"/>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TRANSLATING THE Linear Program TO the R Script</a:t>
            </a:r>
            <a:endParaRPr lang="en-US" dirty="0"/>
          </a:p>
        </p:txBody>
      </p:sp>
      <p:sp>
        <p:nvSpPr>
          <p:cNvPr id="3" name="Content Placeholder 2"/>
          <p:cNvSpPr>
            <a:spLocks noGrp="1"/>
          </p:cNvSpPr>
          <p:nvPr>
            <p:ph idx="1"/>
          </p:nvPr>
        </p:nvSpPr>
        <p:spPr>
          <a:xfrm>
            <a:off x="1141414" y="2258451"/>
            <a:ext cx="7610700" cy="3541714"/>
          </a:xfrm>
        </p:spPr>
        <p:txBody>
          <a:bodyPr>
            <a:noAutofit/>
          </a:bodyPr>
          <a:lstStyle/>
          <a:p>
            <a:r>
              <a:rPr lang="en-US" sz="2800" dirty="0" smtClean="0"/>
              <a:t>Then construct the objective function</a:t>
            </a:r>
          </a:p>
          <a:p>
            <a:pPr lvl="1"/>
            <a:r>
              <a:rPr lang="en-US" dirty="0" smtClean="0"/>
              <a:t>In the example the cost coefficient for Backhoe 1 is $394 per ... and Backhoe 2 is $1110 per </a:t>
            </a:r>
            <a:r>
              <a:rPr lang="mr-IN" dirty="0" smtClean="0"/>
              <a:t>…</a:t>
            </a:r>
            <a:r>
              <a:rPr lang="en-US" dirty="0" smtClean="0"/>
              <a:t>.  These weights are supplied to the objective function as a vector.</a:t>
            </a:r>
          </a:p>
        </p:txBody>
      </p:sp>
      <p:pic>
        <p:nvPicPr>
          <p:cNvPr id="5" name="Picture 4"/>
          <p:cNvPicPr>
            <a:picLocks noChangeAspect="1"/>
          </p:cNvPicPr>
          <p:nvPr/>
        </p:nvPicPr>
        <p:blipFill>
          <a:blip r:embed="rId3"/>
          <a:stretch>
            <a:fillRect/>
          </a:stretch>
        </p:blipFill>
        <p:spPr>
          <a:xfrm>
            <a:off x="1002501" y="4293919"/>
            <a:ext cx="9060205" cy="1663226"/>
          </a:xfrm>
          <a:prstGeom prst="rect">
            <a:avLst/>
          </a:prstGeom>
        </p:spPr>
      </p:pic>
    </p:spTree>
    <p:extLst>
      <p:ext uri="{BB962C8B-B14F-4D97-AF65-F5344CB8AC3E}">
        <p14:creationId xmlns:p14="http://schemas.microsoft.com/office/powerpoint/2010/main" val="542563186"/>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TRANSLATING THE Linear Program TO the R Script</a:t>
            </a:r>
            <a:endParaRPr lang="en-US" dirty="0"/>
          </a:p>
        </p:txBody>
      </p:sp>
      <p:sp>
        <p:nvSpPr>
          <p:cNvPr id="3" name="Content Placeholder 2"/>
          <p:cNvSpPr>
            <a:spLocks noGrp="1"/>
          </p:cNvSpPr>
          <p:nvPr>
            <p:ph idx="1"/>
          </p:nvPr>
        </p:nvSpPr>
        <p:spPr>
          <a:xfrm>
            <a:off x="863587" y="1861604"/>
            <a:ext cx="10666193" cy="3541714"/>
          </a:xfrm>
        </p:spPr>
        <p:txBody>
          <a:bodyPr>
            <a:noAutofit/>
          </a:bodyPr>
          <a:lstStyle/>
          <a:p>
            <a:r>
              <a:rPr lang="en-US" sz="2800" dirty="0" smtClean="0"/>
              <a:t>Then construct the constraint set </a:t>
            </a:r>
            <a:r>
              <a:rPr lang="mr-IN" sz="2800" dirty="0" smtClean="0"/>
              <a:t>–</a:t>
            </a:r>
            <a:r>
              <a:rPr lang="en-US" sz="2800" dirty="0" smtClean="0"/>
              <a:t> the constraint coefficient matrix, inequalities, and right-hand-side are entered as separate objects</a:t>
            </a:r>
          </a:p>
        </p:txBody>
      </p:sp>
      <p:grpSp>
        <p:nvGrpSpPr>
          <p:cNvPr id="5" name="Group 4"/>
          <p:cNvGrpSpPr/>
          <p:nvPr/>
        </p:nvGrpSpPr>
        <p:grpSpPr>
          <a:xfrm>
            <a:off x="240948" y="3021464"/>
            <a:ext cx="11665888" cy="3594908"/>
            <a:chOff x="240948" y="3021464"/>
            <a:chExt cx="11665888" cy="3594908"/>
          </a:xfrm>
        </p:grpSpPr>
        <p:pic>
          <p:nvPicPr>
            <p:cNvPr id="4" name="Picture 3"/>
            <p:cNvPicPr>
              <a:picLocks noChangeAspect="1"/>
            </p:cNvPicPr>
            <p:nvPr/>
          </p:nvPicPr>
          <p:blipFill>
            <a:blip r:embed="rId4"/>
            <a:stretch>
              <a:fillRect/>
            </a:stretch>
          </p:blipFill>
          <p:spPr>
            <a:xfrm>
              <a:off x="240948" y="4980421"/>
              <a:ext cx="11665888" cy="1635951"/>
            </a:xfrm>
            <a:prstGeom prst="rect">
              <a:avLst/>
            </a:prstGeom>
          </p:spPr>
        </p:pic>
        <p:sp>
          <p:nvSpPr>
            <p:cNvPr id="7" name="Rectangle 6"/>
            <p:cNvSpPr/>
            <p:nvPr/>
          </p:nvSpPr>
          <p:spPr>
            <a:xfrm>
              <a:off x="3789019" y="3040011"/>
              <a:ext cx="3726562" cy="1728788"/>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2252098032"/>
                </p:ext>
              </p:extLst>
            </p:nvPr>
          </p:nvGraphicFramePr>
          <p:xfrm>
            <a:off x="3935413" y="3040011"/>
            <a:ext cx="3392487" cy="1728788"/>
          </p:xfrm>
          <a:graphic>
            <a:graphicData uri="http://schemas.openxmlformats.org/presentationml/2006/ole">
              <mc:AlternateContent xmlns:mc="http://schemas.openxmlformats.org/markup-compatibility/2006">
                <mc:Choice xmlns:v="urn:schemas-microsoft-com:vml" Requires="v">
                  <p:oleObj spid="_x0000_s1060" name="Equation" r:id="rId5" imgW="1524000" imgH="901700" progId="Equation.3">
                    <p:embed/>
                  </p:oleObj>
                </mc:Choice>
                <mc:Fallback>
                  <p:oleObj name="Equation" r:id="rId5" imgW="1524000" imgH="901700" progId="Equation.3">
                    <p:embed/>
                    <p:pic>
                      <p:nvPicPr>
                        <p:cNvPr id="0" name=""/>
                        <p:cNvPicPr/>
                        <p:nvPr/>
                      </p:nvPicPr>
                      <p:blipFill>
                        <a:blip r:embed="rId6"/>
                        <a:stretch>
                          <a:fillRect/>
                        </a:stretch>
                      </p:blipFill>
                      <p:spPr>
                        <a:xfrm>
                          <a:off x="3935413" y="3040011"/>
                          <a:ext cx="3392487" cy="1728788"/>
                        </a:xfrm>
                        <a:prstGeom prst="rect">
                          <a:avLst/>
                        </a:prstGeom>
                      </p:spPr>
                    </p:pic>
                  </p:oleObj>
                </mc:Fallback>
              </mc:AlternateContent>
            </a:graphicData>
          </a:graphic>
        </p:graphicFrame>
        <p:sp>
          <p:nvSpPr>
            <p:cNvPr id="8" name="Rectangle 7"/>
            <p:cNvSpPr/>
            <p:nvPr/>
          </p:nvSpPr>
          <p:spPr>
            <a:xfrm>
              <a:off x="3789019" y="3040011"/>
              <a:ext cx="2303260" cy="1728788"/>
            </a:xfrm>
            <a:prstGeom prst="rect">
              <a:avLst/>
            </a:prstGeom>
            <a:gradFill flip="none" rotWithShape="1">
              <a:gsLst>
                <a:gs pos="0">
                  <a:schemeClr val="accent1">
                    <a:tint val="94000"/>
                    <a:satMod val="105000"/>
                    <a:lumMod val="102000"/>
                    <a:alpha val="22000"/>
                  </a:schemeClr>
                </a:gs>
                <a:gs pos="100000">
                  <a:schemeClr val="accent1">
                    <a:shade val="74000"/>
                    <a:satMod val="128000"/>
                    <a:lumMod val="100000"/>
                    <a:alpha val="22000"/>
                  </a:schemeClr>
                </a:gs>
              </a:gsLst>
              <a:lin ang="54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6092279" y="3040011"/>
              <a:ext cx="257979" cy="1728788"/>
            </a:xfrm>
            <a:prstGeom prst="rect">
              <a:avLst/>
            </a:prstGeom>
            <a:solidFill>
              <a:schemeClr val="accent4">
                <a:lumMod val="75000"/>
                <a:alpha val="14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6362287" y="3021464"/>
              <a:ext cx="1165323" cy="1728788"/>
            </a:xfrm>
            <a:prstGeom prst="rect">
              <a:avLst/>
            </a:prstGeom>
            <a:solidFill>
              <a:srgbClr val="FFFF00">
                <a:alpha val="12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2" name="Straight Arrow Connector 11"/>
            <p:cNvCxnSpPr>
              <a:stCxn id="8" idx="1"/>
            </p:cNvCxnSpPr>
            <p:nvPr/>
          </p:nvCxnSpPr>
          <p:spPr>
            <a:xfrm flipH="1">
              <a:off x="2599637" y="3904405"/>
              <a:ext cx="1189382" cy="1498913"/>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flipH="1">
              <a:off x="4902897" y="4196007"/>
              <a:ext cx="1189382" cy="1498913"/>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flipH="1">
              <a:off x="5755567" y="4750252"/>
              <a:ext cx="1189382" cy="1498913"/>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5" name="Rectangle 14"/>
            <p:cNvSpPr/>
            <p:nvPr/>
          </p:nvSpPr>
          <p:spPr>
            <a:xfrm>
              <a:off x="1289250" y="5320247"/>
              <a:ext cx="10617586" cy="374673"/>
            </a:xfrm>
            <a:prstGeom prst="rect">
              <a:avLst/>
            </a:prstGeom>
            <a:gradFill flip="none" rotWithShape="1">
              <a:gsLst>
                <a:gs pos="0">
                  <a:schemeClr val="accent1">
                    <a:tint val="94000"/>
                    <a:satMod val="105000"/>
                    <a:lumMod val="102000"/>
                    <a:alpha val="22000"/>
                  </a:schemeClr>
                </a:gs>
                <a:gs pos="100000">
                  <a:schemeClr val="accent1">
                    <a:shade val="74000"/>
                    <a:satMod val="128000"/>
                    <a:lumMod val="100000"/>
                    <a:alpha val="22000"/>
                  </a:schemeClr>
                </a:gs>
              </a:gsLst>
              <a:lin ang="54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a:off x="1289250" y="5694920"/>
              <a:ext cx="5655699" cy="331887"/>
            </a:xfrm>
            <a:prstGeom prst="rect">
              <a:avLst/>
            </a:prstGeom>
            <a:solidFill>
              <a:schemeClr val="accent4">
                <a:lumMod val="75000"/>
                <a:alpha val="14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1303676" y="6060510"/>
              <a:ext cx="4788603" cy="328715"/>
            </a:xfrm>
            <a:prstGeom prst="rect">
              <a:avLst/>
            </a:prstGeom>
            <a:solidFill>
              <a:srgbClr val="FFFF00">
                <a:alpha val="12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093037550"/>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TRANSLATING THE Linear Program TO the R Script</a:t>
            </a:r>
            <a:endParaRPr lang="en-US" dirty="0"/>
          </a:p>
        </p:txBody>
      </p:sp>
      <p:sp>
        <p:nvSpPr>
          <p:cNvPr id="3" name="Content Placeholder 2"/>
          <p:cNvSpPr>
            <a:spLocks noGrp="1"/>
          </p:cNvSpPr>
          <p:nvPr>
            <p:ph idx="1"/>
          </p:nvPr>
        </p:nvSpPr>
        <p:spPr>
          <a:xfrm>
            <a:off x="863587" y="1861604"/>
            <a:ext cx="10666193" cy="3541714"/>
          </a:xfrm>
        </p:spPr>
        <p:txBody>
          <a:bodyPr>
            <a:noAutofit/>
          </a:bodyPr>
          <a:lstStyle/>
          <a:p>
            <a:r>
              <a:rPr lang="en-US" sz="2800" dirty="0" smtClean="0"/>
              <a:t>Now we can call the solver and have it search for values that satisfy the constraint set and minimize the objective function</a:t>
            </a:r>
          </a:p>
          <a:p>
            <a:r>
              <a:rPr lang="en-US" sz="2800" dirty="0" smtClean="0"/>
              <a:t>Actually not much to the R script (but there is a lot going on behind the scene).</a:t>
            </a:r>
          </a:p>
        </p:txBody>
      </p:sp>
      <p:pic>
        <p:nvPicPr>
          <p:cNvPr id="5" name="Picture 4"/>
          <p:cNvPicPr>
            <a:picLocks noChangeAspect="1"/>
          </p:cNvPicPr>
          <p:nvPr/>
        </p:nvPicPr>
        <p:blipFill>
          <a:blip r:embed="rId3"/>
          <a:stretch>
            <a:fillRect/>
          </a:stretch>
        </p:blipFill>
        <p:spPr>
          <a:xfrm>
            <a:off x="310289" y="4148705"/>
            <a:ext cx="11465769" cy="1254613"/>
          </a:xfrm>
          <a:prstGeom prst="rect">
            <a:avLst/>
          </a:prstGeom>
        </p:spPr>
      </p:pic>
    </p:spTree>
    <p:extLst>
      <p:ext uri="{BB962C8B-B14F-4D97-AF65-F5344CB8AC3E}">
        <p14:creationId xmlns:p14="http://schemas.microsoft.com/office/powerpoint/2010/main" val="383237347"/>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TRANSLATING THE Linear Program TO the R Script</a:t>
            </a:r>
            <a:endParaRPr lang="en-US" dirty="0"/>
          </a:p>
        </p:txBody>
      </p:sp>
      <p:sp>
        <p:nvSpPr>
          <p:cNvPr id="3" name="Content Placeholder 2"/>
          <p:cNvSpPr>
            <a:spLocks noGrp="1"/>
          </p:cNvSpPr>
          <p:nvPr>
            <p:ph idx="1"/>
          </p:nvPr>
        </p:nvSpPr>
        <p:spPr>
          <a:xfrm>
            <a:off x="863587" y="1861604"/>
            <a:ext cx="10666193" cy="3541714"/>
          </a:xfrm>
        </p:spPr>
        <p:txBody>
          <a:bodyPr>
            <a:noAutofit/>
          </a:bodyPr>
          <a:lstStyle/>
          <a:p>
            <a:r>
              <a:rPr lang="en-US" sz="2800" dirty="0" smtClean="0"/>
              <a:t>Lastly, interrogate the solution object (</a:t>
            </a:r>
            <a:r>
              <a:rPr lang="en-US" sz="2800" b="1" dirty="0" err="1" smtClean="0"/>
              <a:t>construction.sol</a:t>
            </a:r>
            <a:r>
              <a:rPr lang="en-US" sz="2800" dirty="0" smtClean="0"/>
              <a:t>) and generate some meaningful output for the analyst to interpret</a:t>
            </a:r>
          </a:p>
        </p:txBody>
      </p:sp>
      <p:pic>
        <p:nvPicPr>
          <p:cNvPr id="4" name="Picture 3"/>
          <p:cNvPicPr>
            <a:picLocks noChangeAspect="1"/>
          </p:cNvPicPr>
          <p:nvPr/>
        </p:nvPicPr>
        <p:blipFill>
          <a:blip r:embed="rId3"/>
          <a:stretch>
            <a:fillRect/>
          </a:stretch>
        </p:blipFill>
        <p:spPr>
          <a:xfrm>
            <a:off x="526228" y="3192409"/>
            <a:ext cx="11309891" cy="2641232"/>
          </a:xfrm>
          <a:prstGeom prst="rect">
            <a:avLst/>
          </a:prstGeom>
        </p:spPr>
      </p:pic>
    </p:spTree>
    <p:extLst>
      <p:ext uri="{BB962C8B-B14F-4D97-AF65-F5344CB8AC3E}">
        <p14:creationId xmlns:p14="http://schemas.microsoft.com/office/powerpoint/2010/main" val="3892828420"/>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0"/>
            <a:ext cx="9905998" cy="1478570"/>
          </a:xfrm>
        </p:spPr>
        <p:txBody>
          <a:bodyPr/>
          <a:lstStyle/>
          <a:p>
            <a:r>
              <a:rPr lang="en-US" dirty="0" err="1" smtClean="0"/>
              <a:t>Lp</a:t>
            </a:r>
            <a:r>
              <a:rPr lang="en-US" dirty="0" smtClean="0"/>
              <a:t> solution to the construction management example</a:t>
            </a:r>
            <a:endParaRPr lang="en-US" dirty="0"/>
          </a:p>
        </p:txBody>
      </p:sp>
      <p:sp>
        <p:nvSpPr>
          <p:cNvPr id="3" name="Content Placeholder 2"/>
          <p:cNvSpPr>
            <a:spLocks noGrp="1"/>
          </p:cNvSpPr>
          <p:nvPr>
            <p:ph idx="1"/>
          </p:nvPr>
        </p:nvSpPr>
        <p:spPr>
          <a:xfrm>
            <a:off x="198447" y="1861603"/>
            <a:ext cx="4365802" cy="4527621"/>
          </a:xfrm>
        </p:spPr>
        <p:txBody>
          <a:bodyPr>
            <a:noAutofit/>
          </a:bodyPr>
          <a:lstStyle/>
          <a:p>
            <a:r>
              <a:rPr lang="en-US" sz="2800" dirty="0" smtClean="0"/>
              <a:t>Run the R script, and examine the results!</a:t>
            </a:r>
          </a:p>
        </p:txBody>
      </p:sp>
      <p:pic>
        <p:nvPicPr>
          <p:cNvPr id="5" name="Picture 4"/>
          <p:cNvPicPr>
            <a:picLocks noChangeAspect="1"/>
          </p:cNvPicPr>
          <p:nvPr/>
        </p:nvPicPr>
        <p:blipFill>
          <a:blip r:embed="rId3"/>
          <a:stretch>
            <a:fillRect/>
          </a:stretch>
        </p:blipFill>
        <p:spPr>
          <a:xfrm>
            <a:off x="3609964" y="1245724"/>
            <a:ext cx="7657895" cy="5441136"/>
          </a:xfrm>
          <a:prstGeom prst="rect">
            <a:avLst/>
          </a:prstGeom>
        </p:spPr>
      </p:pic>
    </p:spTree>
    <p:extLst>
      <p:ext uri="{BB962C8B-B14F-4D97-AF65-F5344CB8AC3E}">
        <p14:creationId xmlns:p14="http://schemas.microsoft.com/office/powerpoint/2010/main" val="3678697675"/>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Wastewater treatment plant allocation</a:t>
            </a:r>
            <a:endParaRPr lang="en-US" dirty="0"/>
          </a:p>
        </p:txBody>
      </p:sp>
      <p:sp>
        <p:nvSpPr>
          <p:cNvPr id="3" name="Content Placeholder 2"/>
          <p:cNvSpPr>
            <a:spLocks noGrp="1"/>
          </p:cNvSpPr>
          <p:nvPr>
            <p:ph idx="1"/>
          </p:nvPr>
        </p:nvSpPr>
        <p:spPr>
          <a:xfrm>
            <a:off x="1141414" y="2258451"/>
            <a:ext cx="10406152" cy="3541714"/>
          </a:xfrm>
        </p:spPr>
        <p:txBody>
          <a:bodyPr>
            <a:noAutofit/>
          </a:bodyPr>
          <a:lstStyle/>
          <a:p>
            <a:r>
              <a:rPr lang="en-US" sz="2800" dirty="0" smtClean="0"/>
              <a:t>The construction management example illustrates how to set up a LP model </a:t>
            </a:r>
            <a:r>
              <a:rPr lang="mr-IN" sz="2800" dirty="0" smtClean="0"/>
              <a:t>–</a:t>
            </a:r>
            <a:r>
              <a:rPr lang="en-US" sz="2800" dirty="0" smtClean="0"/>
              <a:t> it could have been solved graphically </a:t>
            </a:r>
            <a:r>
              <a:rPr lang="mr-IN" sz="2800" dirty="0" smtClean="0"/>
              <a:t>–</a:t>
            </a:r>
            <a:r>
              <a:rPr lang="en-US" sz="2800" dirty="0" smtClean="0"/>
              <a:t> now we examine an example that cannot not be solved graphically (using 2D-paper)</a:t>
            </a:r>
            <a:endParaRPr lang="en-US" sz="2600" dirty="0" smtClean="0"/>
          </a:p>
        </p:txBody>
      </p:sp>
    </p:spTree>
    <p:extLst>
      <p:ext uri="{BB962C8B-B14F-4D97-AF65-F5344CB8AC3E}">
        <p14:creationId xmlns:p14="http://schemas.microsoft.com/office/powerpoint/2010/main" val="504716643"/>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Wastewater treatment plant allocation</a:t>
            </a:r>
            <a:endParaRPr lang="en-US" dirty="0"/>
          </a:p>
        </p:txBody>
      </p:sp>
      <p:sp>
        <p:nvSpPr>
          <p:cNvPr id="3" name="Content Placeholder 2"/>
          <p:cNvSpPr>
            <a:spLocks noGrp="1"/>
          </p:cNvSpPr>
          <p:nvPr>
            <p:ph idx="1"/>
          </p:nvPr>
        </p:nvSpPr>
        <p:spPr>
          <a:xfrm>
            <a:off x="364921" y="2258451"/>
            <a:ext cx="4992115" cy="3541714"/>
          </a:xfrm>
        </p:spPr>
        <p:txBody>
          <a:bodyPr>
            <a:noAutofit/>
          </a:bodyPr>
          <a:lstStyle/>
          <a:p>
            <a:r>
              <a:rPr lang="en-US" sz="2600" dirty="0" smtClean="0"/>
              <a:t>Town A produces 3 MGD of BOD=200ppm wastewater per day</a:t>
            </a:r>
          </a:p>
          <a:p>
            <a:r>
              <a:rPr lang="en-US" sz="2600" dirty="0" smtClean="0"/>
              <a:t> Town B produces 2 MGD of BOD=200ppm wastewater per day</a:t>
            </a:r>
          </a:p>
        </p:txBody>
      </p:sp>
      <p:sp>
        <p:nvSpPr>
          <p:cNvPr id="4" name="Cube 3"/>
          <p:cNvSpPr/>
          <p:nvPr/>
        </p:nvSpPr>
        <p:spPr>
          <a:xfrm>
            <a:off x="5867925" y="1883304"/>
            <a:ext cx="1196939" cy="905154"/>
          </a:xfrm>
          <a:prstGeom prst="cub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Town A</a:t>
            </a:r>
            <a:endParaRPr lang="en-US" dirty="0"/>
          </a:p>
        </p:txBody>
      </p:sp>
      <p:sp>
        <p:nvSpPr>
          <p:cNvPr id="5" name="Cube 4"/>
          <p:cNvSpPr/>
          <p:nvPr/>
        </p:nvSpPr>
        <p:spPr>
          <a:xfrm>
            <a:off x="8881303" y="1883304"/>
            <a:ext cx="1196939" cy="905154"/>
          </a:xfrm>
          <a:prstGeom prst="cube">
            <a:avLst/>
          </a:prstGeom>
          <a:solidFill>
            <a:srgbClr val="FF6600"/>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Town B</a:t>
            </a:r>
            <a:endParaRPr lang="en-US" dirty="0"/>
          </a:p>
        </p:txBody>
      </p:sp>
      <p:sp>
        <p:nvSpPr>
          <p:cNvPr id="6" name="Can 5"/>
          <p:cNvSpPr/>
          <p:nvPr/>
        </p:nvSpPr>
        <p:spPr>
          <a:xfrm>
            <a:off x="6203653" y="3970997"/>
            <a:ext cx="861212" cy="890555"/>
          </a:xfrm>
          <a:prstGeom prst="can">
            <a:avLst/>
          </a:prstGeom>
          <a:solidFill>
            <a:schemeClr val="accent4">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Plant 1</a:t>
            </a:r>
            <a:endParaRPr lang="en-US" dirty="0"/>
          </a:p>
        </p:txBody>
      </p:sp>
      <p:sp>
        <p:nvSpPr>
          <p:cNvPr id="7" name="Can 6"/>
          <p:cNvSpPr/>
          <p:nvPr/>
        </p:nvSpPr>
        <p:spPr>
          <a:xfrm>
            <a:off x="7990895" y="3970997"/>
            <a:ext cx="890407" cy="890555"/>
          </a:xfrm>
          <a:prstGeom prst="can">
            <a:avLst/>
          </a:prstGeom>
          <a:solidFill>
            <a:schemeClr val="accent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Plant 2</a:t>
            </a:r>
            <a:endParaRPr lang="en-US" dirty="0"/>
          </a:p>
        </p:txBody>
      </p:sp>
      <p:sp>
        <p:nvSpPr>
          <p:cNvPr id="8" name="Freeform 7"/>
          <p:cNvSpPr/>
          <p:nvPr/>
        </p:nvSpPr>
        <p:spPr>
          <a:xfrm>
            <a:off x="5357036" y="5048958"/>
            <a:ext cx="5181873" cy="1068162"/>
          </a:xfrm>
          <a:custGeom>
            <a:avLst/>
            <a:gdLst>
              <a:gd name="connsiteX0" fmla="*/ 0 w 5181873"/>
              <a:gd name="connsiteY0" fmla="*/ 60781 h 1068162"/>
              <a:gd name="connsiteX1" fmla="*/ 87581 w 5181873"/>
              <a:gd name="connsiteY1" fmla="*/ 16983 h 1068162"/>
              <a:gd name="connsiteX2" fmla="*/ 364920 w 5181873"/>
              <a:gd name="connsiteY2" fmla="*/ 16983 h 1068162"/>
              <a:gd name="connsiteX3" fmla="*/ 540082 w 5181873"/>
              <a:gd name="connsiteY3" fmla="*/ 46182 h 1068162"/>
              <a:gd name="connsiteX4" fmla="*/ 583873 w 5181873"/>
              <a:gd name="connsiteY4" fmla="*/ 60781 h 1068162"/>
              <a:gd name="connsiteX5" fmla="*/ 744438 w 5181873"/>
              <a:gd name="connsiteY5" fmla="*/ 104579 h 1068162"/>
              <a:gd name="connsiteX6" fmla="*/ 832019 w 5181873"/>
              <a:gd name="connsiteY6" fmla="*/ 162976 h 1068162"/>
              <a:gd name="connsiteX7" fmla="*/ 977987 w 5181873"/>
              <a:gd name="connsiteY7" fmla="*/ 221373 h 1068162"/>
              <a:gd name="connsiteX8" fmla="*/ 1080165 w 5181873"/>
              <a:gd name="connsiteY8" fmla="*/ 250572 h 1068162"/>
              <a:gd name="connsiteX9" fmla="*/ 1138552 w 5181873"/>
              <a:gd name="connsiteY9" fmla="*/ 279770 h 1068162"/>
              <a:gd name="connsiteX10" fmla="*/ 1226133 w 5181873"/>
              <a:gd name="connsiteY10" fmla="*/ 308969 h 1068162"/>
              <a:gd name="connsiteX11" fmla="*/ 1328311 w 5181873"/>
              <a:gd name="connsiteY11" fmla="*/ 352766 h 1068162"/>
              <a:gd name="connsiteX12" fmla="*/ 1386698 w 5181873"/>
              <a:gd name="connsiteY12" fmla="*/ 381965 h 1068162"/>
              <a:gd name="connsiteX13" fmla="*/ 1474279 w 5181873"/>
              <a:gd name="connsiteY13" fmla="*/ 411163 h 1068162"/>
              <a:gd name="connsiteX14" fmla="*/ 1518070 w 5181873"/>
              <a:gd name="connsiteY14" fmla="*/ 425763 h 1068162"/>
              <a:gd name="connsiteX15" fmla="*/ 1707828 w 5181873"/>
              <a:gd name="connsiteY15" fmla="*/ 484160 h 1068162"/>
              <a:gd name="connsiteX16" fmla="*/ 1795409 w 5181873"/>
              <a:gd name="connsiteY16" fmla="*/ 498759 h 1068162"/>
              <a:gd name="connsiteX17" fmla="*/ 1868394 w 5181873"/>
              <a:gd name="connsiteY17" fmla="*/ 527957 h 1068162"/>
              <a:gd name="connsiteX18" fmla="*/ 2043555 w 5181873"/>
              <a:gd name="connsiteY18" fmla="*/ 557156 h 1068162"/>
              <a:gd name="connsiteX19" fmla="*/ 2087346 w 5181873"/>
              <a:gd name="connsiteY19" fmla="*/ 571755 h 1068162"/>
              <a:gd name="connsiteX20" fmla="*/ 2364686 w 5181873"/>
              <a:gd name="connsiteY20" fmla="*/ 615553 h 1068162"/>
              <a:gd name="connsiteX21" fmla="*/ 3123721 w 5181873"/>
              <a:gd name="connsiteY21" fmla="*/ 600954 h 1068162"/>
              <a:gd name="connsiteX22" fmla="*/ 3269689 w 5181873"/>
              <a:gd name="connsiteY22" fmla="*/ 571755 h 1068162"/>
              <a:gd name="connsiteX23" fmla="*/ 3444851 w 5181873"/>
              <a:gd name="connsiteY23" fmla="*/ 542557 h 1068162"/>
              <a:gd name="connsiteX24" fmla="*/ 3795175 w 5181873"/>
              <a:gd name="connsiteY24" fmla="*/ 571755 h 1068162"/>
              <a:gd name="connsiteX25" fmla="*/ 3911949 w 5181873"/>
              <a:gd name="connsiteY25" fmla="*/ 615553 h 1068162"/>
              <a:gd name="connsiteX26" fmla="*/ 4189289 w 5181873"/>
              <a:gd name="connsiteY26" fmla="*/ 659351 h 1068162"/>
              <a:gd name="connsiteX27" fmla="*/ 4276870 w 5181873"/>
              <a:gd name="connsiteY27" fmla="*/ 688549 h 1068162"/>
              <a:gd name="connsiteX28" fmla="*/ 4335257 w 5181873"/>
              <a:gd name="connsiteY28" fmla="*/ 703148 h 1068162"/>
              <a:gd name="connsiteX29" fmla="*/ 4422838 w 5181873"/>
              <a:gd name="connsiteY29" fmla="*/ 732347 h 1068162"/>
              <a:gd name="connsiteX30" fmla="*/ 4598000 w 5181873"/>
              <a:gd name="connsiteY30" fmla="*/ 776145 h 1068162"/>
              <a:gd name="connsiteX31" fmla="*/ 4700178 w 5181873"/>
              <a:gd name="connsiteY31" fmla="*/ 834542 h 1068162"/>
              <a:gd name="connsiteX32" fmla="*/ 4743968 w 5181873"/>
              <a:gd name="connsiteY32" fmla="*/ 849141 h 1068162"/>
              <a:gd name="connsiteX33" fmla="*/ 4860743 w 5181873"/>
              <a:gd name="connsiteY33" fmla="*/ 922137 h 1068162"/>
              <a:gd name="connsiteX34" fmla="*/ 4992115 w 5181873"/>
              <a:gd name="connsiteY34" fmla="*/ 980534 h 1068162"/>
              <a:gd name="connsiteX35" fmla="*/ 5108889 w 5181873"/>
              <a:gd name="connsiteY35" fmla="*/ 1038931 h 1068162"/>
              <a:gd name="connsiteX36" fmla="*/ 5181873 w 5181873"/>
              <a:gd name="connsiteY36" fmla="*/ 1068130 h 1068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5181873" h="1068162">
                <a:moveTo>
                  <a:pt x="0" y="60781"/>
                </a:moveTo>
                <a:cubicBezTo>
                  <a:pt x="29194" y="46182"/>
                  <a:pt x="57276" y="29107"/>
                  <a:pt x="87581" y="16983"/>
                </a:cubicBezTo>
                <a:cubicBezTo>
                  <a:pt x="175352" y="-18131"/>
                  <a:pt x="277546" y="11157"/>
                  <a:pt x="364920" y="16983"/>
                </a:cubicBezTo>
                <a:cubicBezTo>
                  <a:pt x="422589" y="25223"/>
                  <a:pt x="483168" y="31951"/>
                  <a:pt x="540082" y="46182"/>
                </a:cubicBezTo>
                <a:cubicBezTo>
                  <a:pt x="555009" y="49914"/>
                  <a:pt x="569029" y="56732"/>
                  <a:pt x="583873" y="60781"/>
                </a:cubicBezTo>
                <a:cubicBezTo>
                  <a:pt x="764963" y="110178"/>
                  <a:pt x="643643" y="70976"/>
                  <a:pt x="744438" y="104579"/>
                </a:cubicBezTo>
                <a:cubicBezTo>
                  <a:pt x="773632" y="124045"/>
                  <a:pt x="798732" y="151878"/>
                  <a:pt x="832019" y="162976"/>
                </a:cubicBezTo>
                <a:cubicBezTo>
                  <a:pt x="1031381" y="229442"/>
                  <a:pt x="827632" y="156926"/>
                  <a:pt x="977987" y="221373"/>
                </a:cubicBezTo>
                <a:cubicBezTo>
                  <a:pt x="1060321" y="256664"/>
                  <a:pt x="981411" y="213533"/>
                  <a:pt x="1080165" y="250572"/>
                </a:cubicBezTo>
                <a:cubicBezTo>
                  <a:pt x="1100539" y="258214"/>
                  <a:pt x="1118349" y="271687"/>
                  <a:pt x="1138552" y="279770"/>
                </a:cubicBezTo>
                <a:cubicBezTo>
                  <a:pt x="1167124" y="291201"/>
                  <a:pt x="1198609" y="295205"/>
                  <a:pt x="1226133" y="308969"/>
                </a:cubicBezTo>
                <a:cubicBezTo>
                  <a:pt x="1419807" y="405821"/>
                  <a:pt x="1177945" y="288313"/>
                  <a:pt x="1328311" y="352766"/>
                </a:cubicBezTo>
                <a:cubicBezTo>
                  <a:pt x="1348311" y="361339"/>
                  <a:pt x="1366494" y="373882"/>
                  <a:pt x="1386698" y="381965"/>
                </a:cubicBezTo>
                <a:cubicBezTo>
                  <a:pt x="1415270" y="393396"/>
                  <a:pt x="1445085" y="401430"/>
                  <a:pt x="1474279" y="411163"/>
                </a:cubicBezTo>
                <a:lnTo>
                  <a:pt x="1518070" y="425763"/>
                </a:lnTo>
                <a:cubicBezTo>
                  <a:pt x="1580697" y="446642"/>
                  <a:pt x="1643422" y="469294"/>
                  <a:pt x="1707828" y="484160"/>
                </a:cubicBezTo>
                <a:cubicBezTo>
                  <a:pt x="1736666" y="490816"/>
                  <a:pt x="1766215" y="493893"/>
                  <a:pt x="1795409" y="498759"/>
                </a:cubicBezTo>
                <a:cubicBezTo>
                  <a:pt x="1819737" y="508492"/>
                  <a:pt x="1842888" y="521955"/>
                  <a:pt x="1868394" y="527957"/>
                </a:cubicBezTo>
                <a:cubicBezTo>
                  <a:pt x="1926013" y="541517"/>
                  <a:pt x="1987401" y="538435"/>
                  <a:pt x="2043555" y="557156"/>
                </a:cubicBezTo>
                <a:cubicBezTo>
                  <a:pt x="2058152" y="562022"/>
                  <a:pt x="2072258" y="568737"/>
                  <a:pt x="2087346" y="571755"/>
                </a:cubicBezTo>
                <a:cubicBezTo>
                  <a:pt x="2174486" y="589186"/>
                  <a:pt x="2274797" y="602710"/>
                  <a:pt x="2364686" y="615553"/>
                </a:cubicBezTo>
                <a:cubicBezTo>
                  <a:pt x="2617698" y="610687"/>
                  <a:pt x="2870958" y="613187"/>
                  <a:pt x="3123721" y="600954"/>
                </a:cubicBezTo>
                <a:cubicBezTo>
                  <a:pt x="3173283" y="598555"/>
                  <a:pt x="3220744" y="579914"/>
                  <a:pt x="3269689" y="571755"/>
                </a:cubicBezTo>
                <a:lnTo>
                  <a:pt x="3444851" y="542557"/>
                </a:lnTo>
                <a:cubicBezTo>
                  <a:pt x="3457997" y="543330"/>
                  <a:pt x="3722812" y="552016"/>
                  <a:pt x="3795175" y="571755"/>
                </a:cubicBezTo>
                <a:cubicBezTo>
                  <a:pt x="3980675" y="622355"/>
                  <a:pt x="3731805" y="584218"/>
                  <a:pt x="3911949" y="615553"/>
                </a:cubicBezTo>
                <a:cubicBezTo>
                  <a:pt x="4004157" y="631592"/>
                  <a:pt x="4189289" y="659351"/>
                  <a:pt x="4189289" y="659351"/>
                </a:cubicBezTo>
                <a:cubicBezTo>
                  <a:pt x="4218483" y="669084"/>
                  <a:pt x="4247395" y="679705"/>
                  <a:pt x="4276870" y="688549"/>
                </a:cubicBezTo>
                <a:cubicBezTo>
                  <a:pt x="4296085" y="694314"/>
                  <a:pt x="4316042" y="697382"/>
                  <a:pt x="4335257" y="703148"/>
                </a:cubicBezTo>
                <a:cubicBezTo>
                  <a:pt x="4364732" y="711992"/>
                  <a:pt x="4393188" y="724109"/>
                  <a:pt x="4422838" y="732347"/>
                </a:cubicBezTo>
                <a:cubicBezTo>
                  <a:pt x="4480826" y="748458"/>
                  <a:pt x="4598000" y="776145"/>
                  <a:pt x="4598000" y="776145"/>
                </a:cubicBezTo>
                <a:cubicBezTo>
                  <a:pt x="4641975" y="805466"/>
                  <a:pt x="4648327" y="812316"/>
                  <a:pt x="4700178" y="834542"/>
                </a:cubicBezTo>
                <a:cubicBezTo>
                  <a:pt x="4714320" y="840604"/>
                  <a:pt x="4730461" y="841772"/>
                  <a:pt x="4743968" y="849141"/>
                </a:cubicBezTo>
                <a:cubicBezTo>
                  <a:pt x="4784266" y="871125"/>
                  <a:pt x="4818123" y="905086"/>
                  <a:pt x="4860743" y="922137"/>
                </a:cubicBezTo>
                <a:cubicBezTo>
                  <a:pt x="4918733" y="945337"/>
                  <a:pt x="4939522" y="951311"/>
                  <a:pt x="4992115" y="980534"/>
                </a:cubicBezTo>
                <a:cubicBezTo>
                  <a:pt x="5206264" y="1099524"/>
                  <a:pt x="4968783" y="978875"/>
                  <a:pt x="5108889" y="1038931"/>
                </a:cubicBezTo>
                <a:cubicBezTo>
                  <a:pt x="5182085" y="1070306"/>
                  <a:pt x="5143177" y="1068130"/>
                  <a:pt x="5181873" y="1068130"/>
                </a:cubicBezTo>
              </a:path>
            </a:pathLst>
          </a:custGeom>
          <a:ln w="76200" cmpd="sng">
            <a:solidFill>
              <a:schemeClr val="tx2"/>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10" name="Straight Arrow Connector 9"/>
          <p:cNvCxnSpPr>
            <a:stCxn id="4" idx="3"/>
            <a:endCxn id="6" idx="1"/>
          </p:cNvCxnSpPr>
          <p:nvPr/>
        </p:nvCxnSpPr>
        <p:spPr>
          <a:xfrm>
            <a:off x="6353250" y="2788458"/>
            <a:ext cx="281009" cy="1182539"/>
          </a:xfrm>
          <a:prstGeom prst="straightConnector1">
            <a:avLst/>
          </a:prstGeom>
          <a:ln w="57150" cmpd="sng">
            <a:solidFill>
              <a:srgbClr val="0000FF"/>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a:stCxn id="4" idx="3"/>
            <a:endCxn id="7" idx="1"/>
          </p:cNvCxnSpPr>
          <p:nvPr/>
        </p:nvCxnSpPr>
        <p:spPr>
          <a:xfrm>
            <a:off x="6353250" y="2788458"/>
            <a:ext cx="2082849" cy="1182539"/>
          </a:xfrm>
          <a:prstGeom prst="straightConnector1">
            <a:avLst/>
          </a:prstGeom>
          <a:ln w="57150" cmpd="sng">
            <a:solidFill>
              <a:srgbClr val="0000FF"/>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a:stCxn id="5" idx="3"/>
            <a:endCxn id="6" idx="1"/>
          </p:cNvCxnSpPr>
          <p:nvPr/>
        </p:nvCxnSpPr>
        <p:spPr>
          <a:xfrm flipH="1">
            <a:off x="6634259" y="2788458"/>
            <a:ext cx="2732369" cy="1182539"/>
          </a:xfrm>
          <a:prstGeom prst="straightConnector1">
            <a:avLst/>
          </a:prstGeom>
          <a:ln w="57150" cmpd="sng">
            <a:solidFill>
              <a:srgbClr val="0000FF"/>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a:stCxn id="5" idx="3"/>
            <a:endCxn id="7" idx="1"/>
          </p:cNvCxnSpPr>
          <p:nvPr/>
        </p:nvCxnSpPr>
        <p:spPr>
          <a:xfrm flipH="1">
            <a:off x="8436099" y="2788458"/>
            <a:ext cx="930529" cy="1182539"/>
          </a:xfrm>
          <a:prstGeom prst="straightConnector1">
            <a:avLst/>
          </a:prstGeom>
          <a:ln w="57150" cmpd="sng">
            <a:solidFill>
              <a:srgbClr val="0000FF"/>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a:stCxn id="6" idx="3"/>
          </p:cNvCxnSpPr>
          <p:nvPr/>
        </p:nvCxnSpPr>
        <p:spPr>
          <a:xfrm>
            <a:off x="6634259" y="4861552"/>
            <a:ext cx="864014" cy="187406"/>
          </a:xfrm>
          <a:prstGeom prst="straightConnector1">
            <a:avLst/>
          </a:prstGeom>
          <a:ln w="57150" cmpd="sng">
            <a:solidFill>
              <a:srgbClr val="0000FF"/>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a:stCxn id="7" idx="3"/>
          </p:cNvCxnSpPr>
          <p:nvPr/>
        </p:nvCxnSpPr>
        <p:spPr>
          <a:xfrm flipH="1">
            <a:off x="7498275" y="4861552"/>
            <a:ext cx="937824" cy="187406"/>
          </a:xfrm>
          <a:prstGeom prst="straightConnector1">
            <a:avLst/>
          </a:prstGeom>
          <a:ln w="57150" cmpd="sng">
            <a:solidFill>
              <a:srgbClr val="0000FF"/>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a:endCxn id="8" idx="19"/>
          </p:cNvCxnSpPr>
          <p:nvPr/>
        </p:nvCxnSpPr>
        <p:spPr>
          <a:xfrm flipH="1">
            <a:off x="7444382" y="5102977"/>
            <a:ext cx="53891" cy="517736"/>
          </a:xfrm>
          <a:prstGeom prst="straightConnector1">
            <a:avLst/>
          </a:prstGeom>
          <a:ln w="57150" cmpd="sng">
            <a:solidFill>
              <a:srgbClr val="0000FF"/>
            </a:solidFill>
            <a:headEnd type="none"/>
            <a:tailEnd type="triangle"/>
          </a:ln>
        </p:spPr>
        <p:style>
          <a:lnRef idx="2">
            <a:schemeClr val="accent1"/>
          </a:lnRef>
          <a:fillRef idx="0">
            <a:schemeClr val="accent1"/>
          </a:fillRef>
          <a:effectRef idx="1">
            <a:schemeClr val="accent1"/>
          </a:effectRef>
          <a:fontRef idx="minor">
            <a:schemeClr val="tx1"/>
          </a:fontRef>
        </p:style>
      </p:cxnSp>
      <p:sp>
        <p:nvSpPr>
          <p:cNvPr id="29" name="Freeform 28"/>
          <p:cNvSpPr/>
          <p:nvPr/>
        </p:nvSpPr>
        <p:spPr>
          <a:xfrm>
            <a:off x="5357036" y="5220218"/>
            <a:ext cx="5181873" cy="1068162"/>
          </a:xfrm>
          <a:custGeom>
            <a:avLst/>
            <a:gdLst>
              <a:gd name="connsiteX0" fmla="*/ 0 w 5181873"/>
              <a:gd name="connsiteY0" fmla="*/ 60781 h 1068162"/>
              <a:gd name="connsiteX1" fmla="*/ 87581 w 5181873"/>
              <a:gd name="connsiteY1" fmla="*/ 16983 h 1068162"/>
              <a:gd name="connsiteX2" fmla="*/ 364920 w 5181873"/>
              <a:gd name="connsiteY2" fmla="*/ 16983 h 1068162"/>
              <a:gd name="connsiteX3" fmla="*/ 540082 w 5181873"/>
              <a:gd name="connsiteY3" fmla="*/ 46182 h 1068162"/>
              <a:gd name="connsiteX4" fmla="*/ 583873 w 5181873"/>
              <a:gd name="connsiteY4" fmla="*/ 60781 h 1068162"/>
              <a:gd name="connsiteX5" fmla="*/ 744438 w 5181873"/>
              <a:gd name="connsiteY5" fmla="*/ 104579 h 1068162"/>
              <a:gd name="connsiteX6" fmla="*/ 832019 w 5181873"/>
              <a:gd name="connsiteY6" fmla="*/ 162976 h 1068162"/>
              <a:gd name="connsiteX7" fmla="*/ 977987 w 5181873"/>
              <a:gd name="connsiteY7" fmla="*/ 221373 h 1068162"/>
              <a:gd name="connsiteX8" fmla="*/ 1080165 w 5181873"/>
              <a:gd name="connsiteY8" fmla="*/ 250572 h 1068162"/>
              <a:gd name="connsiteX9" fmla="*/ 1138552 w 5181873"/>
              <a:gd name="connsiteY9" fmla="*/ 279770 h 1068162"/>
              <a:gd name="connsiteX10" fmla="*/ 1226133 w 5181873"/>
              <a:gd name="connsiteY10" fmla="*/ 308969 h 1068162"/>
              <a:gd name="connsiteX11" fmla="*/ 1328311 w 5181873"/>
              <a:gd name="connsiteY11" fmla="*/ 352766 h 1068162"/>
              <a:gd name="connsiteX12" fmla="*/ 1386698 w 5181873"/>
              <a:gd name="connsiteY12" fmla="*/ 381965 h 1068162"/>
              <a:gd name="connsiteX13" fmla="*/ 1474279 w 5181873"/>
              <a:gd name="connsiteY13" fmla="*/ 411163 h 1068162"/>
              <a:gd name="connsiteX14" fmla="*/ 1518070 w 5181873"/>
              <a:gd name="connsiteY14" fmla="*/ 425763 h 1068162"/>
              <a:gd name="connsiteX15" fmla="*/ 1707828 w 5181873"/>
              <a:gd name="connsiteY15" fmla="*/ 484160 h 1068162"/>
              <a:gd name="connsiteX16" fmla="*/ 1795409 w 5181873"/>
              <a:gd name="connsiteY16" fmla="*/ 498759 h 1068162"/>
              <a:gd name="connsiteX17" fmla="*/ 1868394 w 5181873"/>
              <a:gd name="connsiteY17" fmla="*/ 527957 h 1068162"/>
              <a:gd name="connsiteX18" fmla="*/ 2043555 w 5181873"/>
              <a:gd name="connsiteY18" fmla="*/ 557156 h 1068162"/>
              <a:gd name="connsiteX19" fmla="*/ 2087346 w 5181873"/>
              <a:gd name="connsiteY19" fmla="*/ 571755 h 1068162"/>
              <a:gd name="connsiteX20" fmla="*/ 2364686 w 5181873"/>
              <a:gd name="connsiteY20" fmla="*/ 615553 h 1068162"/>
              <a:gd name="connsiteX21" fmla="*/ 3123721 w 5181873"/>
              <a:gd name="connsiteY21" fmla="*/ 600954 h 1068162"/>
              <a:gd name="connsiteX22" fmla="*/ 3269689 w 5181873"/>
              <a:gd name="connsiteY22" fmla="*/ 571755 h 1068162"/>
              <a:gd name="connsiteX23" fmla="*/ 3444851 w 5181873"/>
              <a:gd name="connsiteY23" fmla="*/ 542557 h 1068162"/>
              <a:gd name="connsiteX24" fmla="*/ 3795175 w 5181873"/>
              <a:gd name="connsiteY24" fmla="*/ 571755 h 1068162"/>
              <a:gd name="connsiteX25" fmla="*/ 3911949 w 5181873"/>
              <a:gd name="connsiteY25" fmla="*/ 615553 h 1068162"/>
              <a:gd name="connsiteX26" fmla="*/ 4189289 w 5181873"/>
              <a:gd name="connsiteY26" fmla="*/ 659351 h 1068162"/>
              <a:gd name="connsiteX27" fmla="*/ 4276870 w 5181873"/>
              <a:gd name="connsiteY27" fmla="*/ 688549 h 1068162"/>
              <a:gd name="connsiteX28" fmla="*/ 4335257 w 5181873"/>
              <a:gd name="connsiteY28" fmla="*/ 703148 h 1068162"/>
              <a:gd name="connsiteX29" fmla="*/ 4422838 w 5181873"/>
              <a:gd name="connsiteY29" fmla="*/ 732347 h 1068162"/>
              <a:gd name="connsiteX30" fmla="*/ 4598000 w 5181873"/>
              <a:gd name="connsiteY30" fmla="*/ 776145 h 1068162"/>
              <a:gd name="connsiteX31" fmla="*/ 4700178 w 5181873"/>
              <a:gd name="connsiteY31" fmla="*/ 834542 h 1068162"/>
              <a:gd name="connsiteX32" fmla="*/ 4743968 w 5181873"/>
              <a:gd name="connsiteY32" fmla="*/ 849141 h 1068162"/>
              <a:gd name="connsiteX33" fmla="*/ 4860743 w 5181873"/>
              <a:gd name="connsiteY33" fmla="*/ 922137 h 1068162"/>
              <a:gd name="connsiteX34" fmla="*/ 4992115 w 5181873"/>
              <a:gd name="connsiteY34" fmla="*/ 980534 h 1068162"/>
              <a:gd name="connsiteX35" fmla="*/ 5108889 w 5181873"/>
              <a:gd name="connsiteY35" fmla="*/ 1038931 h 1068162"/>
              <a:gd name="connsiteX36" fmla="*/ 5181873 w 5181873"/>
              <a:gd name="connsiteY36" fmla="*/ 1068130 h 1068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5181873" h="1068162">
                <a:moveTo>
                  <a:pt x="0" y="60781"/>
                </a:moveTo>
                <a:cubicBezTo>
                  <a:pt x="29194" y="46182"/>
                  <a:pt x="57276" y="29107"/>
                  <a:pt x="87581" y="16983"/>
                </a:cubicBezTo>
                <a:cubicBezTo>
                  <a:pt x="175352" y="-18131"/>
                  <a:pt x="277546" y="11157"/>
                  <a:pt x="364920" y="16983"/>
                </a:cubicBezTo>
                <a:cubicBezTo>
                  <a:pt x="422589" y="25223"/>
                  <a:pt x="483168" y="31951"/>
                  <a:pt x="540082" y="46182"/>
                </a:cubicBezTo>
                <a:cubicBezTo>
                  <a:pt x="555009" y="49914"/>
                  <a:pt x="569029" y="56732"/>
                  <a:pt x="583873" y="60781"/>
                </a:cubicBezTo>
                <a:cubicBezTo>
                  <a:pt x="764963" y="110178"/>
                  <a:pt x="643643" y="70976"/>
                  <a:pt x="744438" y="104579"/>
                </a:cubicBezTo>
                <a:cubicBezTo>
                  <a:pt x="773632" y="124045"/>
                  <a:pt x="798732" y="151878"/>
                  <a:pt x="832019" y="162976"/>
                </a:cubicBezTo>
                <a:cubicBezTo>
                  <a:pt x="1031381" y="229442"/>
                  <a:pt x="827632" y="156926"/>
                  <a:pt x="977987" y="221373"/>
                </a:cubicBezTo>
                <a:cubicBezTo>
                  <a:pt x="1060321" y="256664"/>
                  <a:pt x="981411" y="213533"/>
                  <a:pt x="1080165" y="250572"/>
                </a:cubicBezTo>
                <a:cubicBezTo>
                  <a:pt x="1100539" y="258214"/>
                  <a:pt x="1118349" y="271687"/>
                  <a:pt x="1138552" y="279770"/>
                </a:cubicBezTo>
                <a:cubicBezTo>
                  <a:pt x="1167124" y="291201"/>
                  <a:pt x="1198609" y="295205"/>
                  <a:pt x="1226133" y="308969"/>
                </a:cubicBezTo>
                <a:cubicBezTo>
                  <a:pt x="1419807" y="405821"/>
                  <a:pt x="1177945" y="288313"/>
                  <a:pt x="1328311" y="352766"/>
                </a:cubicBezTo>
                <a:cubicBezTo>
                  <a:pt x="1348311" y="361339"/>
                  <a:pt x="1366494" y="373882"/>
                  <a:pt x="1386698" y="381965"/>
                </a:cubicBezTo>
                <a:cubicBezTo>
                  <a:pt x="1415270" y="393396"/>
                  <a:pt x="1445085" y="401430"/>
                  <a:pt x="1474279" y="411163"/>
                </a:cubicBezTo>
                <a:lnTo>
                  <a:pt x="1518070" y="425763"/>
                </a:lnTo>
                <a:cubicBezTo>
                  <a:pt x="1580697" y="446642"/>
                  <a:pt x="1643422" y="469294"/>
                  <a:pt x="1707828" y="484160"/>
                </a:cubicBezTo>
                <a:cubicBezTo>
                  <a:pt x="1736666" y="490816"/>
                  <a:pt x="1766215" y="493893"/>
                  <a:pt x="1795409" y="498759"/>
                </a:cubicBezTo>
                <a:cubicBezTo>
                  <a:pt x="1819737" y="508492"/>
                  <a:pt x="1842888" y="521955"/>
                  <a:pt x="1868394" y="527957"/>
                </a:cubicBezTo>
                <a:cubicBezTo>
                  <a:pt x="1926013" y="541517"/>
                  <a:pt x="1987401" y="538435"/>
                  <a:pt x="2043555" y="557156"/>
                </a:cubicBezTo>
                <a:cubicBezTo>
                  <a:pt x="2058152" y="562022"/>
                  <a:pt x="2072258" y="568737"/>
                  <a:pt x="2087346" y="571755"/>
                </a:cubicBezTo>
                <a:cubicBezTo>
                  <a:pt x="2174486" y="589186"/>
                  <a:pt x="2274797" y="602710"/>
                  <a:pt x="2364686" y="615553"/>
                </a:cubicBezTo>
                <a:cubicBezTo>
                  <a:pt x="2617698" y="610687"/>
                  <a:pt x="2870958" y="613187"/>
                  <a:pt x="3123721" y="600954"/>
                </a:cubicBezTo>
                <a:cubicBezTo>
                  <a:pt x="3173283" y="598555"/>
                  <a:pt x="3220744" y="579914"/>
                  <a:pt x="3269689" y="571755"/>
                </a:cubicBezTo>
                <a:lnTo>
                  <a:pt x="3444851" y="542557"/>
                </a:lnTo>
                <a:cubicBezTo>
                  <a:pt x="3457997" y="543330"/>
                  <a:pt x="3722812" y="552016"/>
                  <a:pt x="3795175" y="571755"/>
                </a:cubicBezTo>
                <a:cubicBezTo>
                  <a:pt x="3980675" y="622355"/>
                  <a:pt x="3731805" y="584218"/>
                  <a:pt x="3911949" y="615553"/>
                </a:cubicBezTo>
                <a:cubicBezTo>
                  <a:pt x="4004157" y="631592"/>
                  <a:pt x="4189289" y="659351"/>
                  <a:pt x="4189289" y="659351"/>
                </a:cubicBezTo>
                <a:cubicBezTo>
                  <a:pt x="4218483" y="669084"/>
                  <a:pt x="4247395" y="679705"/>
                  <a:pt x="4276870" y="688549"/>
                </a:cubicBezTo>
                <a:cubicBezTo>
                  <a:pt x="4296085" y="694314"/>
                  <a:pt x="4316042" y="697382"/>
                  <a:pt x="4335257" y="703148"/>
                </a:cubicBezTo>
                <a:cubicBezTo>
                  <a:pt x="4364732" y="711992"/>
                  <a:pt x="4393188" y="724109"/>
                  <a:pt x="4422838" y="732347"/>
                </a:cubicBezTo>
                <a:cubicBezTo>
                  <a:pt x="4480826" y="748458"/>
                  <a:pt x="4598000" y="776145"/>
                  <a:pt x="4598000" y="776145"/>
                </a:cubicBezTo>
                <a:cubicBezTo>
                  <a:pt x="4641975" y="805466"/>
                  <a:pt x="4648327" y="812316"/>
                  <a:pt x="4700178" y="834542"/>
                </a:cubicBezTo>
                <a:cubicBezTo>
                  <a:pt x="4714320" y="840604"/>
                  <a:pt x="4730461" y="841772"/>
                  <a:pt x="4743968" y="849141"/>
                </a:cubicBezTo>
                <a:cubicBezTo>
                  <a:pt x="4784266" y="871125"/>
                  <a:pt x="4818123" y="905086"/>
                  <a:pt x="4860743" y="922137"/>
                </a:cubicBezTo>
                <a:cubicBezTo>
                  <a:pt x="4918733" y="945337"/>
                  <a:pt x="4939522" y="951311"/>
                  <a:pt x="4992115" y="980534"/>
                </a:cubicBezTo>
                <a:cubicBezTo>
                  <a:pt x="5206264" y="1099524"/>
                  <a:pt x="4968783" y="978875"/>
                  <a:pt x="5108889" y="1038931"/>
                </a:cubicBezTo>
                <a:cubicBezTo>
                  <a:pt x="5182085" y="1070306"/>
                  <a:pt x="5143177" y="1068130"/>
                  <a:pt x="5181873" y="1068130"/>
                </a:cubicBezTo>
              </a:path>
            </a:pathLst>
          </a:custGeom>
          <a:ln w="76200" cmpd="sng">
            <a:solidFill>
              <a:schemeClr val="tx2"/>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6" name="TextBox 35"/>
          <p:cNvSpPr txBox="1"/>
          <p:nvPr/>
        </p:nvSpPr>
        <p:spPr>
          <a:xfrm>
            <a:off x="7552314" y="5220218"/>
            <a:ext cx="2463234" cy="369332"/>
          </a:xfrm>
          <a:prstGeom prst="rect">
            <a:avLst/>
          </a:prstGeom>
          <a:noFill/>
        </p:spPr>
        <p:txBody>
          <a:bodyPr wrap="none" rtlCol="0">
            <a:spAutoFit/>
          </a:bodyPr>
          <a:lstStyle/>
          <a:p>
            <a:r>
              <a:rPr lang="en-US" dirty="0" smtClean="0"/>
              <a:t>Effluent (BOD&lt;=30ppm)</a:t>
            </a:r>
            <a:endParaRPr lang="en-US" dirty="0"/>
          </a:p>
        </p:txBody>
      </p:sp>
      <p:sp>
        <p:nvSpPr>
          <p:cNvPr id="37" name="TextBox 36"/>
          <p:cNvSpPr txBox="1"/>
          <p:nvPr/>
        </p:nvSpPr>
        <p:spPr>
          <a:xfrm>
            <a:off x="6097805" y="3167537"/>
            <a:ext cx="510889" cy="369332"/>
          </a:xfrm>
          <a:prstGeom prst="rect">
            <a:avLst/>
          </a:prstGeom>
          <a:noFill/>
        </p:spPr>
        <p:txBody>
          <a:bodyPr wrap="square" rtlCol="0">
            <a:spAutoFit/>
          </a:bodyPr>
          <a:lstStyle/>
          <a:p>
            <a:r>
              <a:rPr lang="en-US" dirty="0" smtClean="0"/>
              <a:t>x</a:t>
            </a:r>
            <a:r>
              <a:rPr lang="en-US" baseline="-25000" dirty="0" smtClean="0"/>
              <a:t>1</a:t>
            </a:r>
            <a:endParaRPr lang="en-US" baseline="-25000" dirty="0"/>
          </a:p>
        </p:txBody>
      </p:sp>
      <p:sp>
        <p:nvSpPr>
          <p:cNvPr id="38" name="TextBox 37"/>
          <p:cNvSpPr txBox="1"/>
          <p:nvPr/>
        </p:nvSpPr>
        <p:spPr>
          <a:xfrm>
            <a:off x="6969989" y="3167537"/>
            <a:ext cx="487450" cy="369332"/>
          </a:xfrm>
          <a:prstGeom prst="rect">
            <a:avLst/>
          </a:prstGeom>
          <a:noFill/>
        </p:spPr>
        <p:txBody>
          <a:bodyPr wrap="square" rtlCol="0">
            <a:spAutoFit/>
          </a:bodyPr>
          <a:lstStyle/>
          <a:p>
            <a:r>
              <a:rPr lang="en-US" dirty="0" smtClean="0"/>
              <a:t>x</a:t>
            </a:r>
            <a:r>
              <a:rPr lang="en-US" baseline="-25000" dirty="0"/>
              <a:t>2</a:t>
            </a:r>
          </a:p>
        </p:txBody>
      </p:sp>
      <p:sp>
        <p:nvSpPr>
          <p:cNvPr id="39" name="TextBox 38"/>
          <p:cNvSpPr txBox="1"/>
          <p:nvPr/>
        </p:nvSpPr>
        <p:spPr>
          <a:xfrm>
            <a:off x="8097250" y="3167542"/>
            <a:ext cx="384991" cy="369332"/>
          </a:xfrm>
          <a:prstGeom prst="rect">
            <a:avLst/>
          </a:prstGeom>
          <a:noFill/>
        </p:spPr>
        <p:txBody>
          <a:bodyPr wrap="none" rtlCol="0">
            <a:spAutoFit/>
          </a:bodyPr>
          <a:lstStyle/>
          <a:p>
            <a:r>
              <a:rPr lang="en-US" dirty="0" smtClean="0"/>
              <a:t>x</a:t>
            </a:r>
            <a:r>
              <a:rPr lang="en-US" baseline="-25000" dirty="0"/>
              <a:t>3</a:t>
            </a:r>
          </a:p>
        </p:txBody>
      </p:sp>
      <p:sp>
        <p:nvSpPr>
          <p:cNvPr id="40" name="TextBox 39"/>
          <p:cNvSpPr txBox="1"/>
          <p:nvPr/>
        </p:nvSpPr>
        <p:spPr>
          <a:xfrm>
            <a:off x="8943432" y="3128866"/>
            <a:ext cx="384991" cy="369332"/>
          </a:xfrm>
          <a:prstGeom prst="rect">
            <a:avLst/>
          </a:prstGeom>
          <a:noFill/>
        </p:spPr>
        <p:txBody>
          <a:bodyPr wrap="none" rtlCol="0">
            <a:spAutoFit/>
          </a:bodyPr>
          <a:lstStyle/>
          <a:p>
            <a:r>
              <a:rPr lang="en-US" dirty="0" smtClean="0"/>
              <a:t>x</a:t>
            </a:r>
            <a:r>
              <a:rPr lang="en-US" baseline="-25000" dirty="0"/>
              <a:t>4</a:t>
            </a:r>
          </a:p>
        </p:txBody>
      </p:sp>
    </p:spTree>
    <p:extLst>
      <p:ext uri="{BB962C8B-B14F-4D97-AF65-F5344CB8AC3E}">
        <p14:creationId xmlns:p14="http://schemas.microsoft.com/office/powerpoint/2010/main" val="216212940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Theory of the firm</a:t>
            </a:r>
            <a:endParaRPr lang="en-US" dirty="0"/>
          </a:p>
        </p:txBody>
      </p:sp>
      <p:sp>
        <p:nvSpPr>
          <p:cNvPr id="3" name="Content Placeholder 2"/>
          <p:cNvSpPr>
            <a:spLocks noGrp="1"/>
          </p:cNvSpPr>
          <p:nvPr>
            <p:ph idx="1"/>
          </p:nvPr>
        </p:nvSpPr>
        <p:spPr>
          <a:xfrm>
            <a:off x="1141413" y="2258451"/>
            <a:ext cx="9905999" cy="3541714"/>
          </a:xfrm>
        </p:spPr>
        <p:txBody>
          <a:bodyPr/>
          <a:lstStyle/>
          <a:p>
            <a:r>
              <a:rPr lang="en-US" dirty="0" smtClean="0"/>
              <a:t>Firm is a technical unit that produces commodities; in water resources that commodity could be:</a:t>
            </a:r>
          </a:p>
          <a:p>
            <a:pPr lvl="1"/>
            <a:r>
              <a:rPr lang="en-US" dirty="0" smtClean="0"/>
              <a:t>Raw water (drinking, irrigation, product)</a:t>
            </a:r>
          </a:p>
          <a:p>
            <a:pPr lvl="1"/>
            <a:r>
              <a:rPr lang="en-US" dirty="0" smtClean="0"/>
              <a:t>Head (for power generation, navigation)</a:t>
            </a:r>
          </a:p>
          <a:p>
            <a:pPr lvl="1"/>
            <a:r>
              <a:rPr lang="en-US" dirty="0" smtClean="0"/>
              <a:t>Heat exchange (cooling water)</a:t>
            </a:r>
          </a:p>
          <a:p>
            <a:pPr lvl="1"/>
            <a:r>
              <a:rPr lang="en-US" dirty="0" smtClean="0"/>
              <a:t>Dilution-Attenuation-Factor (waste assimilation)</a:t>
            </a:r>
            <a:endParaRPr lang="en-US" dirty="0"/>
          </a:p>
        </p:txBody>
      </p:sp>
    </p:spTree>
    <p:extLst>
      <p:ext uri="{BB962C8B-B14F-4D97-AF65-F5344CB8AC3E}">
        <p14:creationId xmlns:p14="http://schemas.microsoft.com/office/powerpoint/2010/main" val="1772424980"/>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Wastewater treatment plant allocation</a:t>
            </a:r>
            <a:endParaRPr lang="en-US" dirty="0"/>
          </a:p>
        </p:txBody>
      </p:sp>
      <p:sp>
        <p:nvSpPr>
          <p:cNvPr id="3" name="Content Placeholder 2"/>
          <p:cNvSpPr>
            <a:spLocks noGrp="1"/>
          </p:cNvSpPr>
          <p:nvPr>
            <p:ph idx="1"/>
          </p:nvPr>
        </p:nvSpPr>
        <p:spPr>
          <a:xfrm>
            <a:off x="364921" y="2258451"/>
            <a:ext cx="4992115" cy="3541714"/>
          </a:xfrm>
        </p:spPr>
        <p:txBody>
          <a:bodyPr>
            <a:noAutofit/>
          </a:bodyPr>
          <a:lstStyle/>
          <a:p>
            <a:r>
              <a:rPr lang="en-US" sz="2600" dirty="0" smtClean="0"/>
              <a:t>Plant 1 can treat 3 MGD and remove 90% of incoming BOD</a:t>
            </a:r>
          </a:p>
          <a:p>
            <a:r>
              <a:rPr lang="en-US" sz="2600" dirty="0" smtClean="0"/>
              <a:t>Plant 2 can treat 4 MGD and remove 80% of incoming BOD</a:t>
            </a:r>
          </a:p>
        </p:txBody>
      </p:sp>
      <p:sp>
        <p:nvSpPr>
          <p:cNvPr id="4" name="Cube 3"/>
          <p:cNvSpPr/>
          <p:nvPr/>
        </p:nvSpPr>
        <p:spPr>
          <a:xfrm>
            <a:off x="5867925" y="1883304"/>
            <a:ext cx="1196939" cy="905154"/>
          </a:xfrm>
          <a:prstGeom prst="cub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Town A</a:t>
            </a:r>
            <a:endParaRPr lang="en-US" dirty="0"/>
          </a:p>
        </p:txBody>
      </p:sp>
      <p:sp>
        <p:nvSpPr>
          <p:cNvPr id="5" name="Cube 4"/>
          <p:cNvSpPr/>
          <p:nvPr/>
        </p:nvSpPr>
        <p:spPr>
          <a:xfrm>
            <a:off x="8881303" y="1883304"/>
            <a:ext cx="1196939" cy="905154"/>
          </a:xfrm>
          <a:prstGeom prst="cube">
            <a:avLst/>
          </a:prstGeom>
          <a:solidFill>
            <a:srgbClr val="FF6600"/>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Town B</a:t>
            </a:r>
            <a:endParaRPr lang="en-US" dirty="0"/>
          </a:p>
        </p:txBody>
      </p:sp>
      <p:sp>
        <p:nvSpPr>
          <p:cNvPr id="6" name="Can 5"/>
          <p:cNvSpPr/>
          <p:nvPr/>
        </p:nvSpPr>
        <p:spPr>
          <a:xfrm>
            <a:off x="6203653" y="3970997"/>
            <a:ext cx="861212" cy="890555"/>
          </a:xfrm>
          <a:prstGeom prst="can">
            <a:avLst/>
          </a:prstGeom>
          <a:solidFill>
            <a:schemeClr val="accent4">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Plant 1</a:t>
            </a:r>
            <a:endParaRPr lang="en-US" dirty="0"/>
          </a:p>
        </p:txBody>
      </p:sp>
      <p:sp>
        <p:nvSpPr>
          <p:cNvPr id="7" name="Can 6"/>
          <p:cNvSpPr/>
          <p:nvPr/>
        </p:nvSpPr>
        <p:spPr>
          <a:xfrm>
            <a:off x="7990896" y="3970997"/>
            <a:ext cx="952536" cy="890555"/>
          </a:xfrm>
          <a:prstGeom prst="can">
            <a:avLst/>
          </a:prstGeom>
          <a:solidFill>
            <a:schemeClr val="accent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Plant 2</a:t>
            </a:r>
            <a:endParaRPr lang="en-US" dirty="0"/>
          </a:p>
        </p:txBody>
      </p:sp>
      <p:sp>
        <p:nvSpPr>
          <p:cNvPr id="8" name="Freeform 7"/>
          <p:cNvSpPr/>
          <p:nvPr/>
        </p:nvSpPr>
        <p:spPr>
          <a:xfrm>
            <a:off x="5357036" y="5048958"/>
            <a:ext cx="5181873" cy="1068162"/>
          </a:xfrm>
          <a:custGeom>
            <a:avLst/>
            <a:gdLst>
              <a:gd name="connsiteX0" fmla="*/ 0 w 5181873"/>
              <a:gd name="connsiteY0" fmla="*/ 60781 h 1068162"/>
              <a:gd name="connsiteX1" fmla="*/ 87581 w 5181873"/>
              <a:gd name="connsiteY1" fmla="*/ 16983 h 1068162"/>
              <a:gd name="connsiteX2" fmla="*/ 364920 w 5181873"/>
              <a:gd name="connsiteY2" fmla="*/ 16983 h 1068162"/>
              <a:gd name="connsiteX3" fmla="*/ 540082 w 5181873"/>
              <a:gd name="connsiteY3" fmla="*/ 46182 h 1068162"/>
              <a:gd name="connsiteX4" fmla="*/ 583873 w 5181873"/>
              <a:gd name="connsiteY4" fmla="*/ 60781 h 1068162"/>
              <a:gd name="connsiteX5" fmla="*/ 744438 w 5181873"/>
              <a:gd name="connsiteY5" fmla="*/ 104579 h 1068162"/>
              <a:gd name="connsiteX6" fmla="*/ 832019 w 5181873"/>
              <a:gd name="connsiteY6" fmla="*/ 162976 h 1068162"/>
              <a:gd name="connsiteX7" fmla="*/ 977987 w 5181873"/>
              <a:gd name="connsiteY7" fmla="*/ 221373 h 1068162"/>
              <a:gd name="connsiteX8" fmla="*/ 1080165 w 5181873"/>
              <a:gd name="connsiteY8" fmla="*/ 250572 h 1068162"/>
              <a:gd name="connsiteX9" fmla="*/ 1138552 w 5181873"/>
              <a:gd name="connsiteY9" fmla="*/ 279770 h 1068162"/>
              <a:gd name="connsiteX10" fmla="*/ 1226133 w 5181873"/>
              <a:gd name="connsiteY10" fmla="*/ 308969 h 1068162"/>
              <a:gd name="connsiteX11" fmla="*/ 1328311 w 5181873"/>
              <a:gd name="connsiteY11" fmla="*/ 352766 h 1068162"/>
              <a:gd name="connsiteX12" fmla="*/ 1386698 w 5181873"/>
              <a:gd name="connsiteY12" fmla="*/ 381965 h 1068162"/>
              <a:gd name="connsiteX13" fmla="*/ 1474279 w 5181873"/>
              <a:gd name="connsiteY13" fmla="*/ 411163 h 1068162"/>
              <a:gd name="connsiteX14" fmla="*/ 1518070 w 5181873"/>
              <a:gd name="connsiteY14" fmla="*/ 425763 h 1068162"/>
              <a:gd name="connsiteX15" fmla="*/ 1707828 w 5181873"/>
              <a:gd name="connsiteY15" fmla="*/ 484160 h 1068162"/>
              <a:gd name="connsiteX16" fmla="*/ 1795409 w 5181873"/>
              <a:gd name="connsiteY16" fmla="*/ 498759 h 1068162"/>
              <a:gd name="connsiteX17" fmla="*/ 1868394 w 5181873"/>
              <a:gd name="connsiteY17" fmla="*/ 527957 h 1068162"/>
              <a:gd name="connsiteX18" fmla="*/ 2043555 w 5181873"/>
              <a:gd name="connsiteY18" fmla="*/ 557156 h 1068162"/>
              <a:gd name="connsiteX19" fmla="*/ 2087346 w 5181873"/>
              <a:gd name="connsiteY19" fmla="*/ 571755 h 1068162"/>
              <a:gd name="connsiteX20" fmla="*/ 2364686 w 5181873"/>
              <a:gd name="connsiteY20" fmla="*/ 615553 h 1068162"/>
              <a:gd name="connsiteX21" fmla="*/ 3123721 w 5181873"/>
              <a:gd name="connsiteY21" fmla="*/ 600954 h 1068162"/>
              <a:gd name="connsiteX22" fmla="*/ 3269689 w 5181873"/>
              <a:gd name="connsiteY22" fmla="*/ 571755 h 1068162"/>
              <a:gd name="connsiteX23" fmla="*/ 3444851 w 5181873"/>
              <a:gd name="connsiteY23" fmla="*/ 542557 h 1068162"/>
              <a:gd name="connsiteX24" fmla="*/ 3795175 w 5181873"/>
              <a:gd name="connsiteY24" fmla="*/ 571755 h 1068162"/>
              <a:gd name="connsiteX25" fmla="*/ 3911949 w 5181873"/>
              <a:gd name="connsiteY25" fmla="*/ 615553 h 1068162"/>
              <a:gd name="connsiteX26" fmla="*/ 4189289 w 5181873"/>
              <a:gd name="connsiteY26" fmla="*/ 659351 h 1068162"/>
              <a:gd name="connsiteX27" fmla="*/ 4276870 w 5181873"/>
              <a:gd name="connsiteY27" fmla="*/ 688549 h 1068162"/>
              <a:gd name="connsiteX28" fmla="*/ 4335257 w 5181873"/>
              <a:gd name="connsiteY28" fmla="*/ 703148 h 1068162"/>
              <a:gd name="connsiteX29" fmla="*/ 4422838 w 5181873"/>
              <a:gd name="connsiteY29" fmla="*/ 732347 h 1068162"/>
              <a:gd name="connsiteX30" fmla="*/ 4598000 w 5181873"/>
              <a:gd name="connsiteY30" fmla="*/ 776145 h 1068162"/>
              <a:gd name="connsiteX31" fmla="*/ 4700178 w 5181873"/>
              <a:gd name="connsiteY31" fmla="*/ 834542 h 1068162"/>
              <a:gd name="connsiteX32" fmla="*/ 4743968 w 5181873"/>
              <a:gd name="connsiteY32" fmla="*/ 849141 h 1068162"/>
              <a:gd name="connsiteX33" fmla="*/ 4860743 w 5181873"/>
              <a:gd name="connsiteY33" fmla="*/ 922137 h 1068162"/>
              <a:gd name="connsiteX34" fmla="*/ 4992115 w 5181873"/>
              <a:gd name="connsiteY34" fmla="*/ 980534 h 1068162"/>
              <a:gd name="connsiteX35" fmla="*/ 5108889 w 5181873"/>
              <a:gd name="connsiteY35" fmla="*/ 1038931 h 1068162"/>
              <a:gd name="connsiteX36" fmla="*/ 5181873 w 5181873"/>
              <a:gd name="connsiteY36" fmla="*/ 1068130 h 1068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5181873" h="1068162">
                <a:moveTo>
                  <a:pt x="0" y="60781"/>
                </a:moveTo>
                <a:cubicBezTo>
                  <a:pt x="29194" y="46182"/>
                  <a:pt x="57276" y="29107"/>
                  <a:pt x="87581" y="16983"/>
                </a:cubicBezTo>
                <a:cubicBezTo>
                  <a:pt x="175352" y="-18131"/>
                  <a:pt x="277546" y="11157"/>
                  <a:pt x="364920" y="16983"/>
                </a:cubicBezTo>
                <a:cubicBezTo>
                  <a:pt x="422589" y="25223"/>
                  <a:pt x="483168" y="31951"/>
                  <a:pt x="540082" y="46182"/>
                </a:cubicBezTo>
                <a:cubicBezTo>
                  <a:pt x="555009" y="49914"/>
                  <a:pt x="569029" y="56732"/>
                  <a:pt x="583873" y="60781"/>
                </a:cubicBezTo>
                <a:cubicBezTo>
                  <a:pt x="764963" y="110178"/>
                  <a:pt x="643643" y="70976"/>
                  <a:pt x="744438" y="104579"/>
                </a:cubicBezTo>
                <a:cubicBezTo>
                  <a:pt x="773632" y="124045"/>
                  <a:pt x="798732" y="151878"/>
                  <a:pt x="832019" y="162976"/>
                </a:cubicBezTo>
                <a:cubicBezTo>
                  <a:pt x="1031381" y="229442"/>
                  <a:pt x="827632" y="156926"/>
                  <a:pt x="977987" y="221373"/>
                </a:cubicBezTo>
                <a:cubicBezTo>
                  <a:pt x="1060321" y="256664"/>
                  <a:pt x="981411" y="213533"/>
                  <a:pt x="1080165" y="250572"/>
                </a:cubicBezTo>
                <a:cubicBezTo>
                  <a:pt x="1100539" y="258214"/>
                  <a:pt x="1118349" y="271687"/>
                  <a:pt x="1138552" y="279770"/>
                </a:cubicBezTo>
                <a:cubicBezTo>
                  <a:pt x="1167124" y="291201"/>
                  <a:pt x="1198609" y="295205"/>
                  <a:pt x="1226133" y="308969"/>
                </a:cubicBezTo>
                <a:cubicBezTo>
                  <a:pt x="1419807" y="405821"/>
                  <a:pt x="1177945" y="288313"/>
                  <a:pt x="1328311" y="352766"/>
                </a:cubicBezTo>
                <a:cubicBezTo>
                  <a:pt x="1348311" y="361339"/>
                  <a:pt x="1366494" y="373882"/>
                  <a:pt x="1386698" y="381965"/>
                </a:cubicBezTo>
                <a:cubicBezTo>
                  <a:pt x="1415270" y="393396"/>
                  <a:pt x="1445085" y="401430"/>
                  <a:pt x="1474279" y="411163"/>
                </a:cubicBezTo>
                <a:lnTo>
                  <a:pt x="1518070" y="425763"/>
                </a:lnTo>
                <a:cubicBezTo>
                  <a:pt x="1580697" y="446642"/>
                  <a:pt x="1643422" y="469294"/>
                  <a:pt x="1707828" y="484160"/>
                </a:cubicBezTo>
                <a:cubicBezTo>
                  <a:pt x="1736666" y="490816"/>
                  <a:pt x="1766215" y="493893"/>
                  <a:pt x="1795409" y="498759"/>
                </a:cubicBezTo>
                <a:cubicBezTo>
                  <a:pt x="1819737" y="508492"/>
                  <a:pt x="1842888" y="521955"/>
                  <a:pt x="1868394" y="527957"/>
                </a:cubicBezTo>
                <a:cubicBezTo>
                  <a:pt x="1926013" y="541517"/>
                  <a:pt x="1987401" y="538435"/>
                  <a:pt x="2043555" y="557156"/>
                </a:cubicBezTo>
                <a:cubicBezTo>
                  <a:pt x="2058152" y="562022"/>
                  <a:pt x="2072258" y="568737"/>
                  <a:pt x="2087346" y="571755"/>
                </a:cubicBezTo>
                <a:cubicBezTo>
                  <a:pt x="2174486" y="589186"/>
                  <a:pt x="2274797" y="602710"/>
                  <a:pt x="2364686" y="615553"/>
                </a:cubicBezTo>
                <a:cubicBezTo>
                  <a:pt x="2617698" y="610687"/>
                  <a:pt x="2870958" y="613187"/>
                  <a:pt x="3123721" y="600954"/>
                </a:cubicBezTo>
                <a:cubicBezTo>
                  <a:pt x="3173283" y="598555"/>
                  <a:pt x="3220744" y="579914"/>
                  <a:pt x="3269689" y="571755"/>
                </a:cubicBezTo>
                <a:lnTo>
                  <a:pt x="3444851" y="542557"/>
                </a:lnTo>
                <a:cubicBezTo>
                  <a:pt x="3457997" y="543330"/>
                  <a:pt x="3722812" y="552016"/>
                  <a:pt x="3795175" y="571755"/>
                </a:cubicBezTo>
                <a:cubicBezTo>
                  <a:pt x="3980675" y="622355"/>
                  <a:pt x="3731805" y="584218"/>
                  <a:pt x="3911949" y="615553"/>
                </a:cubicBezTo>
                <a:cubicBezTo>
                  <a:pt x="4004157" y="631592"/>
                  <a:pt x="4189289" y="659351"/>
                  <a:pt x="4189289" y="659351"/>
                </a:cubicBezTo>
                <a:cubicBezTo>
                  <a:pt x="4218483" y="669084"/>
                  <a:pt x="4247395" y="679705"/>
                  <a:pt x="4276870" y="688549"/>
                </a:cubicBezTo>
                <a:cubicBezTo>
                  <a:pt x="4296085" y="694314"/>
                  <a:pt x="4316042" y="697382"/>
                  <a:pt x="4335257" y="703148"/>
                </a:cubicBezTo>
                <a:cubicBezTo>
                  <a:pt x="4364732" y="711992"/>
                  <a:pt x="4393188" y="724109"/>
                  <a:pt x="4422838" y="732347"/>
                </a:cubicBezTo>
                <a:cubicBezTo>
                  <a:pt x="4480826" y="748458"/>
                  <a:pt x="4598000" y="776145"/>
                  <a:pt x="4598000" y="776145"/>
                </a:cubicBezTo>
                <a:cubicBezTo>
                  <a:pt x="4641975" y="805466"/>
                  <a:pt x="4648327" y="812316"/>
                  <a:pt x="4700178" y="834542"/>
                </a:cubicBezTo>
                <a:cubicBezTo>
                  <a:pt x="4714320" y="840604"/>
                  <a:pt x="4730461" y="841772"/>
                  <a:pt x="4743968" y="849141"/>
                </a:cubicBezTo>
                <a:cubicBezTo>
                  <a:pt x="4784266" y="871125"/>
                  <a:pt x="4818123" y="905086"/>
                  <a:pt x="4860743" y="922137"/>
                </a:cubicBezTo>
                <a:cubicBezTo>
                  <a:pt x="4918733" y="945337"/>
                  <a:pt x="4939522" y="951311"/>
                  <a:pt x="4992115" y="980534"/>
                </a:cubicBezTo>
                <a:cubicBezTo>
                  <a:pt x="5206264" y="1099524"/>
                  <a:pt x="4968783" y="978875"/>
                  <a:pt x="5108889" y="1038931"/>
                </a:cubicBezTo>
                <a:cubicBezTo>
                  <a:pt x="5182085" y="1070306"/>
                  <a:pt x="5143177" y="1068130"/>
                  <a:pt x="5181873" y="1068130"/>
                </a:cubicBezTo>
              </a:path>
            </a:pathLst>
          </a:custGeom>
          <a:ln w="76200" cmpd="sng">
            <a:solidFill>
              <a:schemeClr val="tx2"/>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10" name="Straight Arrow Connector 9"/>
          <p:cNvCxnSpPr>
            <a:stCxn id="4" idx="3"/>
            <a:endCxn id="6" idx="1"/>
          </p:cNvCxnSpPr>
          <p:nvPr/>
        </p:nvCxnSpPr>
        <p:spPr>
          <a:xfrm>
            <a:off x="6353250" y="2788458"/>
            <a:ext cx="281009" cy="1182539"/>
          </a:xfrm>
          <a:prstGeom prst="straightConnector1">
            <a:avLst/>
          </a:prstGeom>
          <a:ln w="57150" cmpd="sng">
            <a:solidFill>
              <a:srgbClr val="0000FF"/>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a:stCxn id="4" idx="3"/>
            <a:endCxn id="7" idx="1"/>
          </p:cNvCxnSpPr>
          <p:nvPr/>
        </p:nvCxnSpPr>
        <p:spPr>
          <a:xfrm>
            <a:off x="6353250" y="2788458"/>
            <a:ext cx="2113914" cy="1182539"/>
          </a:xfrm>
          <a:prstGeom prst="straightConnector1">
            <a:avLst/>
          </a:prstGeom>
          <a:ln w="57150" cmpd="sng">
            <a:solidFill>
              <a:srgbClr val="0000FF"/>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a:stCxn id="5" idx="3"/>
            <a:endCxn id="6" idx="1"/>
          </p:cNvCxnSpPr>
          <p:nvPr/>
        </p:nvCxnSpPr>
        <p:spPr>
          <a:xfrm flipH="1">
            <a:off x="6634259" y="2788458"/>
            <a:ext cx="2732369" cy="1182539"/>
          </a:xfrm>
          <a:prstGeom prst="straightConnector1">
            <a:avLst/>
          </a:prstGeom>
          <a:ln w="57150" cmpd="sng">
            <a:solidFill>
              <a:srgbClr val="0000FF"/>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a:stCxn id="5" idx="3"/>
            <a:endCxn id="7" idx="1"/>
          </p:cNvCxnSpPr>
          <p:nvPr/>
        </p:nvCxnSpPr>
        <p:spPr>
          <a:xfrm flipH="1">
            <a:off x="8467164" y="2788458"/>
            <a:ext cx="899464" cy="1182539"/>
          </a:xfrm>
          <a:prstGeom prst="straightConnector1">
            <a:avLst/>
          </a:prstGeom>
          <a:ln w="57150" cmpd="sng">
            <a:solidFill>
              <a:srgbClr val="0000FF"/>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a:stCxn id="6" idx="3"/>
          </p:cNvCxnSpPr>
          <p:nvPr/>
        </p:nvCxnSpPr>
        <p:spPr>
          <a:xfrm>
            <a:off x="6634259" y="4861552"/>
            <a:ext cx="864014" cy="187406"/>
          </a:xfrm>
          <a:prstGeom prst="straightConnector1">
            <a:avLst/>
          </a:prstGeom>
          <a:ln w="57150" cmpd="sng">
            <a:solidFill>
              <a:srgbClr val="0000FF"/>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a:stCxn id="7" idx="3"/>
          </p:cNvCxnSpPr>
          <p:nvPr/>
        </p:nvCxnSpPr>
        <p:spPr>
          <a:xfrm flipH="1">
            <a:off x="7498274" y="4861552"/>
            <a:ext cx="968890" cy="187406"/>
          </a:xfrm>
          <a:prstGeom prst="straightConnector1">
            <a:avLst/>
          </a:prstGeom>
          <a:ln w="57150" cmpd="sng">
            <a:solidFill>
              <a:srgbClr val="0000FF"/>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a:endCxn id="8" idx="19"/>
          </p:cNvCxnSpPr>
          <p:nvPr/>
        </p:nvCxnSpPr>
        <p:spPr>
          <a:xfrm flipH="1">
            <a:off x="7444382" y="5102977"/>
            <a:ext cx="53891" cy="517736"/>
          </a:xfrm>
          <a:prstGeom prst="straightConnector1">
            <a:avLst/>
          </a:prstGeom>
          <a:ln w="57150" cmpd="sng">
            <a:solidFill>
              <a:srgbClr val="0000FF"/>
            </a:solidFill>
            <a:headEnd type="none"/>
            <a:tailEnd type="triangle"/>
          </a:ln>
        </p:spPr>
        <p:style>
          <a:lnRef idx="2">
            <a:schemeClr val="accent1"/>
          </a:lnRef>
          <a:fillRef idx="0">
            <a:schemeClr val="accent1"/>
          </a:fillRef>
          <a:effectRef idx="1">
            <a:schemeClr val="accent1"/>
          </a:effectRef>
          <a:fontRef idx="minor">
            <a:schemeClr val="tx1"/>
          </a:fontRef>
        </p:style>
      </p:cxnSp>
      <p:sp>
        <p:nvSpPr>
          <p:cNvPr id="29" name="Freeform 28"/>
          <p:cNvSpPr/>
          <p:nvPr/>
        </p:nvSpPr>
        <p:spPr>
          <a:xfrm>
            <a:off x="5357036" y="5220218"/>
            <a:ext cx="5181873" cy="1068162"/>
          </a:xfrm>
          <a:custGeom>
            <a:avLst/>
            <a:gdLst>
              <a:gd name="connsiteX0" fmla="*/ 0 w 5181873"/>
              <a:gd name="connsiteY0" fmla="*/ 60781 h 1068162"/>
              <a:gd name="connsiteX1" fmla="*/ 87581 w 5181873"/>
              <a:gd name="connsiteY1" fmla="*/ 16983 h 1068162"/>
              <a:gd name="connsiteX2" fmla="*/ 364920 w 5181873"/>
              <a:gd name="connsiteY2" fmla="*/ 16983 h 1068162"/>
              <a:gd name="connsiteX3" fmla="*/ 540082 w 5181873"/>
              <a:gd name="connsiteY3" fmla="*/ 46182 h 1068162"/>
              <a:gd name="connsiteX4" fmla="*/ 583873 w 5181873"/>
              <a:gd name="connsiteY4" fmla="*/ 60781 h 1068162"/>
              <a:gd name="connsiteX5" fmla="*/ 744438 w 5181873"/>
              <a:gd name="connsiteY5" fmla="*/ 104579 h 1068162"/>
              <a:gd name="connsiteX6" fmla="*/ 832019 w 5181873"/>
              <a:gd name="connsiteY6" fmla="*/ 162976 h 1068162"/>
              <a:gd name="connsiteX7" fmla="*/ 977987 w 5181873"/>
              <a:gd name="connsiteY7" fmla="*/ 221373 h 1068162"/>
              <a:gd name="connsiteX8" fmla="*/ 1080165 w 5181873"/>
              <a:gd name="connsiteY8" fmla="*/ 250572 h 1068162"/>
              <a:gd name="connsiteX9" fmla="*/ 1138552 w 5181873"/>
              <a:gd name="connsiteY9" fmla="*/ 279770 h 1068162"/>
              <a:gd name="connsiteX10" fmla="*/ 1226133 w 5181873"/>
              <a:gd name="connsiteY10" fmla="*/ 308969 h 1068162"/>
              <a:gd name="connsiteX11" fmla="*/ 1328311 w 5181873"/>
              <a:gd name="connsiteY11" fmla="*/ 352766 h 1068162"/>
              <a:gd name="connsiteX12" fmla="*/ 1386698 w 5181873"/>
              <a:gd name="connsiteY12" fmla="*/ 381965 h 1068162"/>
              <a:gd name="connsiteX13" fmla="*/ 1474279 w 5181873"/>
              <a:gd name="connsiteY13" fmla="*/ 411163 h 1068162"/>
              <a:gd name="connsiteX14" fmla="*/ 1518070 w 5181873"/>
              <a:gd name="connsiteY14" fmla="*/ 425763 h 1068162"/>
              <a:gd name="connsiteX15" fmla="*/ 1707828 w 5181873"/>
              <a:gd name="connsiteY15" fmla="*/ 484160 h 1068162"/>
              <a:gd name="connsiteX16" fmla="*/ 1795409 w 5181873"/>
              <a:gd name="connsiteY16" fmla="*/ 498759 h 1068162"/>
              <a:gd name="connsiteX17" fmla="*/ 1868394 w 5181873"/>
              <a:gd name="connsiteY17" fmla="*/ 527957 h 1068162"/>
              <a:gd name="connsiteX18" fmla="*/ 2043555 w 5181873"/>
              <a:gd name="connsiteY18" fmla="*/ 557156 h 1068162"/>
              <a:gd name="connsiteX19" fmla="*/ 2087346 w 5181873"/>
              <a:gd name="connsiteY19" fmla="*/ 571755 h 1068162"/>
              <a:gd name="connsiteX20" fmla="*/ 2364686 w 5181873"/>
              <a:gd name="connsiteY20" fmla="*/ 615553 h 1068162"/>
              <a:gd name="connsiteX21" fmla="*/ 3123721 w 5181873"/>
              <a:gd name="connsiteY21" fmla="*/ 600954 h 1068162"/>
              <a:gd name="connsiteX22" fmla="*/ 3269689 w 5181873"/>
              <a:gd name="connsiteY22" fmla="*/ 571755 h 1068162"/>
              <a:gd name="connsiteX23" fmla="*/ 3444851 w 5181873"/>
              <a:gd name="connsiteY23" fmla="*/ 542557 h 1068162"/>
              <a:gd name="connsiteX24" fmla="*/ 3795175 w 5181873"/>
              <a:gd name="connsiteY24" fmla="*/ 571755 h 1068162"/>
              <a:gd name="connsiteX25" fmla="*/ 3911949 w 5181873"/>
              <a:gd name="connsiteY25" fmla="*/ 615553 h 1068162"/>
              <a:gd name="connsiteX26" fmla="*/ 4189289 w 5181873"/>
              <a:gd name="connsiteY26" fmla="*/ 659351 h 1068162"/>
              <a:gd name="connsiteX27" fmla="*/ 4276870 w 5181873"/>
              <a:gd name="connsiteY27" fmla="*/ 688549 h 1068162"/>
              <a:gd name="connsiteX28" fmla="*/ 4335257 w 5181873"/>
              <a:gd name="connsiteY28" fmla="*/ 703148 h 1068162"/>
              <a:gd name="connsiteX29" fmla="*/ 4422838 w 5181873"/>
              <a:gd name="connsiteY29" fmla="*/ 732347 h 1068162"/>
              <a:gd name="connsiteX30" fmla="*/ 4598000 w 5181873"/>
              <a:gd name="connsiteY30" fmla="*/ 776145 h 1068162"/>
              <a:gd name="connsiteX31" fmla="*/ 4700178 w 5181873"/>
              <a:gd name="connsiteY31" fmla="*/ 834542 h 1068162"/>
              <a:gd name="connsiteX32" fmla="*/ 4743968 w 5181873"/>
              <a:gd name="connsiteY32" fmla="*/ 849141 h 1068162"/>
              <a:gd name="connsiteX33" fmla="*/ 4860743 w 5181873"/>
              <a:gd name="connsiteY33" fmla="*/ 922137 h 1068162"/>
              <a:gd name="connsiteX34" fmla="*/ 4992115 w 5181873"/>
              <a:gd name="connsiteY34" fmla="*/ 980534 h 1068162"/>
              <a:gd name="connsiteX35" fmla="*/ 5108889 w 5181873"/>
              <a:gd name="connsiteY35" fmla="*/ 1038931 h 1068162"/>
              <a:gd name="connsiteX36" fmla="*/ 5181873 w 5181873"/>
              <a:gd name="connsiteY36" fmla="*/ 1068130 h 1068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5181873" h="1068162">
                <a:moveTo>
                  <a:pt x="0" y="60781"/>
                </a:moveTo>
                <a:cubicBezTo>
                  <a:pt x="29194" y="46182"/>
                  <a:pt x="57276" y="29107"/>
                  <a:pt x="87581" y="16983"/>
                </a:cubicBezTo>
                <a:cubicBezTo>
                  <a:pt x="175352" y="-18131"/>
                  <a:pt x="277546" y="11157"/>
                  <a:pt x="364920" y="16983"/>
                </a:cubicBezTo>
                <a:cubicBezTo>
                  <a:pt x="422589" y="25223"/>
                  <a:pt x="483168" y="31951"/>
                  <a:pt x="540082" y="46182"/>
                </a:cubicBezTo>
                <a:cubicBezTo>
                  <a:pt x="555009" y="49914"/>
                  <a:pt x="569029" y="56732"/>
                  <a:pt x="583873" y="60781"/>
                </a:cubicBezTo>
                <a:cubicBezTo>
                  <a:pt x="764963" y="110178"/>
                  <a:pt x="643643" y="70976"/>
                  <a:pt x="744438" y="104579"/>
                </a:cubicBezTo>
                <a:cubicBezTo>
                  <a:pt x="773632" y="124045"/>
                  <a:pt x="798732" y="151878"/>
                  <a:pt x="832019" y="162976"/>
                </a:cubicBezTo>
                <a:cubicBezTo>
                  <a:pt x="1031381" y="229442"/>
                  <a:pt x="827632" y="156926"/>
                  <a:pt x="977987" y="221373"/>
                </a:cubicBezTo>
                <a:cubicBezTo>
                  <a:pt x="1060321" y="256664"/>
                  <a:pt x="981411" y="213533"/>
                  <a:pt x="1080165" y="250572"/>
                </a:cubicBezTo>
                <a:cubicBezTo>
                  <a:pt x="1100539" y="258214"/>
                  <a:pt x="1118349" y="271687"/>
                  <a:pt x="1138552" y="279770"/>
                </a:cubicBezTo>
                <a:cubicBezTo>
                  <a:pt x="1167124" y="291201"/>
                  <a:pt x="1198609" y="295205"/>
                  <a:pt x="1226133" y="308969"/>
                </a:cubicBezTo>
                <a:cubicBezTo>
                  <a:pt x="1419807" y="405821"/>
                  <a:pt x="1177945" y="288313"/>
                  <a:pt x="1328311" y="352766"/>
                </a:cubicBezTo>
                <a:cubicBezTo>
                  <a:pt x="1348311" y="361339"/>
                  <a:pt x="1366494" y="373882"/>
                  <a:pt x="1386698" y="381965"/>
                </a:cubicBezTo>
                <a:cubicBezTo>
                  <a:pt x="1415270" y="393396"/>
                  <a:pt x="1445085" y="401430"/>
                  <a:pt x="1474279" y="411163"/>
                </a:cubicBezTo>
                <a:lnTo>
                  <a:pt x="1518070" y="425763"/>
                </a:lnTo>
                <a:cubicBezTo>
                  <a:pt x="1580697" y="446642"/>
                  <a:pt x="1643422" y="469294"/>
                  <a:pt x="1707828" y="484160"/>
                </a:cubicBezTo>
                <a:cubicBezTo>
                  <a:pt x="1736666" y="490816"/>
                  <a:pt x="1766215" y="493893"/>
                  <a:pt x="1795409" y="498759"/>
                </a:cubicBezTo>
                <a:cubicBezTo>
                  <a:pt x="1819737" y="508492"/>
                  <a:pt x="1842888" y="521955"/>
                  <a:pt x="1868394" y="527957"/>
                </a:cubicBezTo>
                <a:cubicBezTo>
                  <a:pt x="1926013" y="541517"/>
                  <a:pt x="1987401" y="538435"/>
                  <a:pt x="2043555" y="557156"/>
                </a:cubicBezTo>
                <a:cubicBezTo>
                  <a:pt x="2058152" y="562022"/>
                  <a:pt x="2072258" y="568737"/>
                  <a:pt x="2087346" y="571755"/>
                </a:cubicBezTo>
                <a:cubicBezTo>
                  <a:pt x="2174486" y="589186"/>
                  <a:pt x="2274797" y="602710"/>
                  <a:pt x="2364686" y="615553"/>
                </a:cubicBezTo>
                <a:cubicBezTo>
                  <a:pt x="2617698" y="610687"/>
                  <a:pt x="2870958" y="613187"/>
                  <a:pt x="3123721" y="600954"/>
                </a:cubicBezTo>
                <a:cubicBezTo>
                  <a:pt x="3173283" y="598555"/>
                  <a:pt x="3220744" y="579914"/>
                  <a:pt x="3269689" y="571755"/>
                </a:cubicBezTo>
                <a:lnTo>
                  <a:pt x="3444851" y="542557"/>
                </a:lnTo>
                <a:cubicBezTo>
                  <a:pt x="3457997" y="543330"/>
                  <a:pt x="3722812" y="552016"/>
                  <a:pt x="3795175" y="571755"/>
                </a:cubicBezTo>
                <a:cubicBezTo>
                  <a:pt x="3980675" y="622355"/>
                  <a:pt x="3731805" y="584218"/>
                  <a:pt x="3911949" y="615553"/>
                </a:cubicBezTo>
                <a:cubicBezTo>
                  <a:pt x="4004157" y="631592"/>
                  <a:pt x="4189289" y="659351"/>
                  <a:pt x="4189289" y="659351"/>
                </a:cubicBezTo>
                <a:cubicBezTo>
                  <a:pt x="4218483" y="669084"/>
                  <a:pt x="4247395" y="679705"/>
                  <a:pt x="4276870" y="688549"/>
                </a:cubicBezTo>
                <a:cubicBezTo>
                  <a:pt x="4296085" y="694314"/>
                  <a:pt x="4316042" y="697382"/>
                  <a:pt x="4335257" y="703148"/>
                </a:cubicBezTo>
                <a:cubicBezTo>
                  <a:pt x="4364732" y="711992"/>
                  <a:pt x="4393188" y="724109"/>
                  <a:pt x="4422838" y="732347"/>
                </a:cubicBezTo>
                <a:cubicBezTo>
                  <a:pt x="4480826" y="748458"/>
                  <a:pt x="4598000" y="776145"/>
                  <a:pt x="4598000" y="776145"/>
                </a:cubicBezTo>
                <a:cubicBezTo>
                  <a:pt x="4641975" y="805466"/>
                  <a:pt x="4648327" y="812316"/>
                  <a:pt x="4700178" y="834542"/>
                </a:cubicBezTo>
                <a:cubicBezTo>
                  <a:pt x="4714320" y="840604"/>
                  <a:pt x="4730461" y="841772"/>
                  <a:pt x="4743968" y="849141"/>
                </a:cubicBezTo>
                <a:cubicBezTo>
                  <a:pt x="4784266" y="871125"/>
                  <a:pt x="4818123" y="905086"/>
                  <a:pt x="4860743" y="922137"/>
                </a:cubicBezTo>
                <a:cubicBezTo>
                  <a:pt x="4918733" y="945337"/>
                  <a:pt x="4939522" y="951311"/>
                  <a:pt x="4992115" y="980534"/>
                </a:cubicBezTo>
                <a:cubicBezTo>
                  <a:pt x="5206264" y="1099524"/>
                  <a:pt x="4968783" y="978875"/>
                  <a:pt x="5108889" y="1038931"/>
                </a:cubicBezTo>
                <a:cubicBezTo>
                  <a:pt x="5182085" y="1070306"/>
                  <a:pt x="5143177" y="1068130"/>
                  <a:pt x="5181873" y="1068130"/>
                </a:cubicBezTo>
              </a:path>
            </a:pathLst>
          </a:custGeom>
          <a:ln w="76200" cmpd="sng">
            <a:solidFill>
              <a:schemeClr val="tx2"/>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6" name="TextBox 35"/>
          <p:cNvSpPr txBox="1"/>
          <p:nvPr/>
        </p:nvSpPr>
        <p:spPr>
          <a:xfrm>
            <a:off x="7552314" y="5220218"/>
            <a:ext cx="2590598" cy="369332"/>
          </a:xfrm>
          <a:prstGeom prst="rect">
            <a:avLst/>
          </a:prstGeom>
          <a:noFill/>
        </p:spPr>
        <p:txBody>
          <a:bodyPr wrap="none" rtlCol="0">
            <a:spAutoFit/>
          </a:bodyPr>
          <a:lstStyle/>
          <a:p>
            <a:r>
              <a:rPr lang="en-US" dirty="0" smtClean="0"/>
              <a:t>Effluent (BOD &lt;= 30ppm)</a:t>
            </a:r>
            <a:endParaRPr lang="en-US" dirty="0"/>
          </a:p>
        </p:txBody>
      </p:sp>
      <p:sp>
        <p:nvSpPr>
          <p:cNvPr id="37" name="TextBox 36"/>
          <p:cNvSpPr txBox="1"/>
          <p:nvPr/>
        </p:nvSpPr>
        <p:spPr>
          <a:xfrm>
            <a:off x="6097805" y="3167537"/>
            <a:ext cx="510889" cy="369332"/>
          </a:xfrm>
          <a:prstGeom prst="rect">
            <a:avLst/>
          </a:prstGeom>
          <a:noFill/>
        </p:spPr>
        <p:txBody>
          <a:bodyPr wrap="square" rtlCol="0">
            <a:spAutoFit/>
          </a:bodyPr>
          <a:lstStyle/>
          <a:p>
            <a:r>
              <a:rPr lang="en-US" dirty="0" smtClean="0"/>
              <a:t>x</a:t>
            </a:r>
            <a:r>
              <a:rPr lang="en-US" baseline="-25000" dirty="0" smtClean="0"/>
              <a:t>1</a:t>
            </a:r>
            <a:endParaRPr lang="en-US" baseline="-25000" dirty="0"/>
          </a:p>
        </p:txBody>
      </p:sp>
      <p:sp>
        <p:nvSpPr>
          <p:cNvPr id="38" name="TextBox 37"/>
          <p:cNvSpPr txBox="1"/>
          <p:nvPr/>
        </p:nvSpPr>
        <p:spPr>
          <a:xfrm>
            <a:off x="6969989" y="3167537"/>
            <a:ext cx="487450" cy="369332"/>
          </a:xfrm>
          <a:prstGeom prst="rect">
            <a:avLst/>
          </a:prstGeom>
          <a:noFill/>
        </p:spPr>
        <p:txBody>
          <a:bodyPr wrap="square" rtlCol="0">
            <a:spAutoFit/>
          </a:bodyPr>
          <a:lstStyle/>
          <a:p>
            <a:r>
              <a:rPr lang="en-US" dirty="0" smtClean="0"/>
              <a:t>x</a:t>
            </a:r>
            <a:r>
              <a:rPr lang="en-US" baseline="-25000" dirty="0"/>
              <a:t>2</a:t>
            </a:r>
          </a:p>
        </p:txBody>
      </p:sp>
      <p:sp>
        <p:nvSpPr>
          <p:cNvPr id="39" name="TextBox 38"/>
          <p:cNvSpPr txBox="1"/>
          <p:nvPr/>
        </p:nvSpPr>
        <p:spPr>
          <a:xfrm>
            <a:off x="8097250" y="3167542"/>
            <a:ext cx="384991" cy="369332"/>
          </a:xfrm>
          <a:prstGeom prst="rect">
            <a:avLst/>
          </a:prstGeom>
          <a:noFill/>
        </p:spPr>
        <p:txBody>
          <a:bodyPr wrap="none" rtlCol="0">
            <a:spAutoFit/>
          </a:bodyPr>
          <a:lstStyle/>
          <a:p>
            <a:r>
              <a:rPr lang="en-US" dirty="0" smtClean="0"/>
              <a:t>x</a:t>
            </a:r>
            <a:r>
              <a:rPr lang="en-US" baseline="-25000" dirty="0"/>
              <a:t>3</a:t>
            </a:r>
          </a:p>
        </p:txBody>
      </p:sp>
      <p:sp>
        <p:nvSpPr>
          <p:cNvPr id="40" name="TextBox 39"/>
          <p:cNvSpPr txBox="1"/>
          <p:nvPr/>
        </p:nvSpPr>
        <p:spPr>
          <a:xfrm>
            <a:off x="8943432" y="3128866"/>
            <a:ext cx="384991" cy="369332"/>
          </a:xfrm>
          <a:prstGeom prst="rect">
            <a:avLst/>
          </a:prstGeom>
          <a:noFill/>
        </p:spPr>
        <p:txBody>
          <a:bodyPr wrap="none" rtlCol="0">
            <a:spAutoFit/>
          </a:bodyPr>
          <a:lstStyle/>
          <a:p>
            <a:r>
              <a:rPr lang="en-US" dirty="0" smtClean="0"/>
              <a:t>x</a:t>
            </a:r>
            <a:r>
              <a:rPr lang="en-US" baseline="-25000" dirty="0"/>
              <a:t>4</a:t>
            </a:r>
          </a:p>
        </p:txBody>
      </p:sp>
    </p:spTree>
    <p:extLst>
      <p:ext uri="{BB962C8B-B14F-4D97-AF65-F5344CB8AC3E}">
        <p14:creationId xmlns:p14="http://schemas.microsoft.com/office/powerpoint/2010/main" val="384846877"/>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Wastewater treatment plant allocation</a:t>
            </a:r>
            <a:endParaRPr lang="en-US" dirty="0"/>
          </a:p>
        </p:txBody>
      </p:sp>
      <p:sp>
        <p:nvSpPr>
          <p:cNvPr id="3" name="Content Placeholder 2"/>
          <p:cNvSpPr>
            <a:spLocks noGrp="1"/>
          </p:cNvSpPr>
          <p:nvPr>
            <p:ph idx="1"/>
          </p:nvPr>
        </p:nvSpPr>
        <p:spPr>
          <a:xfrm>
            <a:off x="364921" y="2258450"/>
            <a:ext cx="5503004" cy="4029929"/>
          </a:xfrm>
        </p:spPr>
        <p:txBody>
          <a:bodyPr>
            <a:noAutofit/>
          </a:bodyPr>
          <a:lstStyle/>
          <a:p>
            <a:r>
              <a:rPr lang="en-US" sz="2600" dirty="0" smtClean="0"/>
              <a:t>The regional treatment operator can allocate wastewater flows from either town to either plant</a:t>
            </a:r>
            <a:endParaRPr lang="en-US" sz="2600" dirty="0"/>
          </a:p>
          <a:p>
            <a:r>
              <a:rPr lang="en-US" sz="2600" dirty="0" smtClean="0"/>
              <a:t>Unit Costs for each pipeline (x</a:t>
            </a:r>
            <a:r>
              <a:rPr lang="en-US" sz="2600" baseline="-25000" dirty="0" smtClean="0"/>
              <a:t>1</a:t>
            </a:r>
            <a:r>
              <a:rPr lang="mr-IN" sz="2600" dirty="0" smtClean="0"/>
              <a:t>…</a:t>
            </a:r>
            <a:r>
              <a:rPr lang="en-US" sz="2600" dirty="0" smtClean="0"/>
              <a:t>x</a:t>
            </a:r>
            <a:r>
              <a:rPr lang="en-US" sz="2600" baseline="-25000" dirty="0" smtClean="0"/>
              <a:t>4</a:t>
            </a:r>
            <a:r>
              <a:rPr lang="en-US" sz="2600" dirty="0" smtClean="0"/>
              <a:t>) are:</a:t>
            </a:r>
          </a:p>
        </p:txBody>
      </p:sp>
      <p:sp>
        <p:nvSpPr>
          <p:cNvPr id="4" name="Cube 3"/>
          <p:cNvSpPr/>
          <p:nvPr/>
        </p:nvSpPr>
        <p:spPr>
          <a:xfrm>
            <a:off x="5867925" y="1883304"/>
            <a:ext cx="1196939" cy="905154"/>
          </a:xfrm>
          <a:prstGeom prst="cub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Town A</a:t>
            </a:r>
            <a:endParaRPr lang="en-US" dirty="0"/>
          </a:p>
        </p:txBody>
      </p:sp>
      <p:sp>
        <p:nvSpPr>
          <p:cNvPr id="5" name="Cube 4"/>
          <p:cNvSpPr/>
          <p:nvPr/>
        </p:nvSpPr>
        <p:spPr>
          <a:xfrm>
            <a:off x="8881303" y="1883304"/>
            <a:ext cx="1196939" cy="905154"/>
          </a:xfrm>
          <a:prstGeom prst="cube">
            <a:avLst/>
          </a:prstGeom>
          <a:solidFill>
            <a:srgbClr val="FF6600"/>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Town B</a:t>
            </a:r>
            <a:endParaRPr lang="en-US" dirty="0"/>
          </a:p>
        </p:txBody>
      </p:sp>
      <p:sp>
        <p:nvSpPr>
          <p:cNvPr id="6" name="Can 5"/>
          <p:cNvSpPr/>
          <p:nvPr/>
        </p:nvSpPr>
        <p:spPr>
          <a:xfrm>
            <a:off x="6203653" y="3970997"/>
            <a:ext cx="861212" cy="890555"/>
          </a:xfrm>
          <a:prstGeom prst="can">
            <a:avLst/>
          </a:prstGeom>
          <a:solidFill>
            <a:schemeClr val="accent4">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Plant 1</a:t>
            </a:r>
            <a:endParaRPr lang="en-US" dirty="0"/>
          </a:p>
        </p:txBody>
      </p:sp>
      <p:sp>
        <p:nvSpPr>
          <p:cNvPr id="7" name="Can 6"/>
          <p:cNvSpPr/>
          <p:nvPr/>
        </p:nvSpPr>
        <p:spPr>
          <a:xfrm>
            <a:off x="7990896" y="3970997"/>
            <a:ext cx="952536" cy="890555"/>
          </a:xfrm>
          <a:prstGeom prst="can">
            <a:avLst/>
          </a:prstGeom>
          <a:solidFill>
            <a:schemeClr val="accent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Plant 2</a:t>
            </a:r>
            <a:endParaRPr lang="en-US" dirty="0"/>
          </a:p>
        </p:txBody>
      </p:sp>
      <p:sp>
        <p:nvSpPr>
          <p:cNvPr id="8" name="Freeform 7"/>
          <p:cNvSpPr/>
          <p:nvPr/>
        </p:nvSpPr>
        <p:spPr>
          <a:xfrm>
            <a:off x="5357036" y="5048958"/>
            <a:ext cx="5181873" cy="1068162"/>
          </a:xfrm>
          <a:custGeom>
            <a:avLst/>
            <a:gdLst>
              <a:gd name="connsiteX0" fmla="*/ 0 w 5181873"/>
              <a:gd name="connsiteY0" fmla="*/ 60781 h 1068162"/>
              <a:gd name="connsiteX1" fmla="*/ 87581 w 5181873"/>
              <a:gd name="connsiteY1" fmla="*/ 16983 h 1068162"/>
              <a:gd name="connsiteX2" fmla="*/ 364920 w 5181873"/>
              <a:gd name="connsiteY2" fmla="*/ 16983 h 1068162"/>
              <a:gd name="connsiteX3" fmla="*/ 540082 w 5181873"/>
              <a:gd name="connsiteY3" fmla="*/ 46182 h 1068162"/>
              <a:gd name="connsiteX4" fmla="*/ 583873 w 5181873"/>
              <a:gd name="connsiteY4" fmla="*/ 60781 h 1068162"/>
              <a:gd name="connsiteX5" fmla="*/ 744438 w 5181873"/>
              <a:gd name="connsiteY5" fmla="*/ 104579 h 1068162"/>
              <a:gd name="connsiteX6" fmla="*/ 832019 w 5181873"/>
              <a:gd name="connsiteY6" fmla="*/ 162976 h 1068162"/>
              <a:gd name="connsiteX7" fmla="*/ 977987 w 5181873"/>
              <a:gd name="connsiteY7" fmla="*/ 221373 h 1068162"/>
              <a:gd name="connsiteX8" fmla="*/ 1080165 w 5181873"/>
              <a:gd name="connsiteY8" fmla="*/ 250572 h 1068162"/>
              <a:gd name="connsiteX9" fmla="*/ 1138552 w 5181873"/>
              <a:gd name="connsiteY9" fmla="*/ 279770 h 1068162"/>
              <a:gd name="connsiteX10" fmla="*/ 1226133 w 5181873"/>
              <a:gd name="connsiteY10" fmla="*/ 308969 h 1068162"/>
              <a:gd name="connsiteX11" fmla="*/ 1328311 w 5181873"/>
              <a:gd name="connsiteY11" fmla="*/ 352766 h 1068162"/>
              <a:gd name="connsiteX12" fmla="*/ 1386698 w 5181873"/>
              <a:gd name="connsiteY12" fmla="*/ 381965 h 1068162"/>
              <a:gd name="connsiteX13" fmla="*/ 1474279 w 5181873"/>
              <a:gd name="connsiteY13" fmla="*/ 411163 h 1068162"/>
              <a:gd name="connsiteX14" fmla="*/ 1518070 w 5181873"/>
              <a:gd name="connsiteY14" fmla="*/ 425763 h 1068162"/>
              <a:gd name="connsiteX15" fmla="*/ 1707828 w 5181873"/>
              <a:gd name="connsiteY15" fmla="*/ 484160 h 1068162"/>
              <a:gd name="connsiteX16" fmla="*/ 1795409 w 5181873"/>
              <a:gd name="connsiteY16" fmla="*/ 498759 h 1068162"/>
              <a:gd name="connsiteX17" fmla="*/ 1868394 w 5181873"/>
              <a:gd name="connsiteY17" fmla="*/ 527957 h 1068162"/>
              <a:gd name="connsiteX18" fmla="*/ 2043555 w 5181873"/>
              <a:gd name="connsiteY18" fmla="*/ 557156 h 1068162"/>
              <a:gd name="connsiteX19" fmla="*/ 2087346 w 5181873"/>
              <a:gd name="connsiteY19" fmla="*/ 571755 h 1068162"/>
              <a:gd name="connsiteX20" fmla="*/ 2364686 w 5181873"/>
              <a:gd name="connsiteY20" fmla="*/ 615553 h 1068162"/>
              <a:gd name="connsiteX21" fmla="*/ 3123721 w 5181873"/>
              <a:gd name="connsiteY21" fmla="*/ 600954 h 1068162"/>
              <a:gd name="connsiteX22" fmla="*/ 3269689 w 5181873"/>
              <a:gd name="connsiteY22" fmla="*/ 571755 h 1068162"/>
              <a:gd name="connsiteX23" fmla="*/ 3444851 w 5181873"/>
              <a:gd name="connsiteY23" fmla="*/ 542557 h 1068162"/>
              <a:gd name="connsiteX24" fmla="*/ 3795175 w 5181873"/>
              <a:gd name="connsiteY24" fmla="*/ 571755 h 1068162"/>
              <a:gd name="connsiteX25" fmla="*/ 3911949 w 5181873"/>
              <a:gd name="connsiteY25" fmla="*/ 615553 h 1068162"/>
              <a:gd name="connsiteX26" fmla="*/ 4189289 w 5181873"/>
              <a:gd name="connsiteY26" fmla="*/ 659351 h 1068162"/>
              <a:gd name="connsiteX27" fmla="*/ 4276870 w 5181873"/>
              <a:gd name="connsiteY27" fmla="*/ 688549 h 1068162"/>
              <a:gd name="connsiteX28" fmla="*/ 4335257 w 5181873"/>
              <a:gd name="connsiteY28" fmla="*/ 703148 h 1068162"/>
              <a:gd name="connsiteX29" fmla="*/ 4422838 w 5181873"/>
              <a:gd name="connsiteY29" fmla="*/ 732347 h 1068162"/>
              <a:gd name="connsiteX30" fmla="*/ 4598000 w 5181873"/>
              <a:gd name="connsiteY30" fmla="*/ 776145 h 1068162"/>
              <a:gd name="connsiteX31" fmla="*/ 4700178 w 5181873"/>
              <a:gd name="connsiteY31" fmla="*/ 834542 h 1068162"/>
              <a:gd name="connsiteX32" fmla="*/ 4743968 w 5181873"/>
              <a:gd name="connsiteY32" fmla="*/ 849141 h 1068162"/>
              <a:gd name="connsiteX33" fmla="*/ 4860743 w 5181873"/>
              <a:gd name="connsiteY33" fmla="*/ 922137 h 1068162"/>
              <a:gd name="connsiteX34" fmla="*/ 4992115 w 5181873"/>
              <a:gd name="connsiteY34" fmla="*/ 980534 h 1068162"/>
              <a:gd name="connsiteX35" fmla="*/ 5108889 w 5181873"/>
              <a:gd name="connsiteY35" fmla="*/ 1038931 h 1068162"/>
              <a:gd name="connsiteX36" fmla="*/ 5181873 w 5181873"/>
              <a:gd name="connsiteY36" fmla="*/ 1068130 h 1068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5181873" h="1068162">
                <a:moveTo>
                  <a:pt x="0" y="60781"/>
                </a:moveTo>
                <a:cubicBezTo>
                  <a:pt x="29194" y="46182"/>
                  <a:pt x="57276" y="29107"/>
                  <a:pt x="87581" y="16983"/>
                </a:cubicBezTo>
                <a:cubicBezTo>
                  <a:pt x="175352" y="-18131"/>
                  <a:pt x="277546" y="11157"/>
                  <a:pt x="364920" y="16983"/>
                </a:cubicBezTo>
                <a:cubicBezTo>
                  <a:pt x="422589" y="25223"/>
                  <a:pt x="483168" y="31951"/>
                  <a:pt x="540082" y="46182"/>
                </a:cubicBezTo>
                <a:cubicBezTo>
                  <a:pt x="555009" y="49914"/>
                  <a:pt x="569029" y="56732"/>
                  <a:pt x="583873" y="60781"/>
                </a:cubicBezTo>
                <a:cubicBezTo>
                  <a:pt x="764963" y="110178"/>
                  <a:pt x="643643" y="70976"/>
                  <a:pt x="744438" y="104579"/>
                </a:cubicBezTo>
                <a:cubicBezTo>
                  <a:pt x="773632" y="124045"/>
                  <a:pt x="798732" y="151878"/>
                  <a:pt x="832019" y="162976"/>
                </a:cubicBezTo>
                <a:cubicBezTo>
                  <a:pt x="1031381" y="229442"/>
                  <a:pt x="827632" y="156926"/>
                  <a:pt x="977987" y="221373"/>
                </a:cubicBezTo>
                <a:cubicBezTo>
                  <a:pt x="1060321" y="256664"/>
                  <a:pt x="981411" y="213533"/>
                  <a:pt x="1080165" y="250572"/>
                </a:cubicBezTo>
                <a:cubicBezTo>
                  <a:pt x="1100539" y="258214"/>
                  <a:pt x="1118349" y="271687"/>
                  <a:pt x="1138552" y="279770"/>
                </a:cubicBezTo>
                <a:cubicBezTo>
                  <a:pt x="1167124" y="291201"/>
                  <a:pt x="1198609" y="295205"/>
                  <a:pt x="1226133" y="308969"/>
                </a:cubicBezTo>
                <a:cubicBezTo>
                  <a:pt x="1419807" y="405821"/>
                  <a:pt x="1177945" y="288313"/>
                  <a:pt x="1328311" y="352766"/>
                </a:cubicBezTo>
                <a:cubicBezTo>
                  <a:pt x="1348311" y="361339"/>
                  <a:pt x="1366494" y="373882"/>
                  <a:pt x="1386698" y="381965"/>
                </a:cubicBezTo>
                <a:cubicBezTo>
                  <a:pt x="1415270" y="393396"/>
                  <a:pt x="1445085" y="401430"/>
                  <a:pt x="1474279" y="411163"/>
                </a:cubicBezTo>
                <a:lnTo>
                  <a:pt x="1518070" y="425763"/>
                </a:lnTo>
                <a:cubicBezTo>
                  <a:pt x="1580697" y="446642"/>
                  <a:pt x="1643422" y="469294"/>
                  <a:pt x="1707828" y="484160"/>
                </a:cubicBezTo>
                <a:cubicBezTo>
                  <a:pt x="1736666" y="490816"/>
                  <a:pt x="1766215" y="493893"/>
                  <a:pt x="1795409" y="498759"/>
                </a:cubicBezTo>
                <a:cubicBezTo>
                  <a:pt x="1819737" y="508492"/>
                  <a:pt x="1842888" y="521955"/>
                  <a:pt x="1868394" y="527957"/>
                </a:cubicBezTo>
                <a:cubicBezTo>
                  <a:pt x="1926013" y="541517"/>
                  <a:pt x="1987401" y="538435"/>
                  <a:pt x="2043555" y="557156"/>
                </a:cubicBezTo>
                <a:cubicBezTo>
                  <a:pt x="2058152" y="562022"/>
                  <a:pt x="2072258" y="568737"/>
                  <a:pt x="2087346" y="571755"/>
                </a:cubicBezTo>
                <a:cubicBezTo>
                  <a:pt x="2174486" y="589186"/>
                  <a:pt x="2274797" y="602710"/>
                  <a:pt x="2364686" y="615553"/>
                </a:cubicBezTo>
                <a:cubicBezTo>
                  <a:pt x="2617698" y="610687"/>
                  <a:pt x="2870958" y="613187"/>
                  <a:pt x="3123721" y="600954"/>
                </a:cubicBezTo>
                <a:cubicBezTo>
                  <a:pt x="3173283" y="598555"/>
                  <a:pt x="3220744" y="579914"/>
                  <a:pt x="3269689" y="571755"/>
                </a:cubicBezTo>
                <a:lnTo>
                  <a:pt x="3444851" y="542557"/>
                </a:lnTo>
                <a:cubicBezTo>
                  <a:pt x="3457997" y="543330"/>
                  <a:pt x="3722812" y="552016"/>
                  <a:pt x="3795175" y="571755"/>
                </a:cubicBezTo>
                <a:cubicBezTo>
                  <a:pt x="3980675" y="622355"/>
                  <a:pt x="3731805" y="584218"/>
                  <a:pt x="3911949" y="615553"/>
                </a:cubicBezTo>
                <a:cubicBezTo>
                  <a:pt x="4004157" y="631592"/>
                  <a:pt x="4189289" y="659351"/>
                  <a:pt x="4189289" y="659351"/>
                </a:cubicBezTo>
                <a:cubicBezTo>
                  <a:pt x="4218483" y="669084"/>
                  <a:pt x="4247395" y="679705"/>
                  <a:pt x="4276870" y="688549"/>
                </a:cubicBezTo>
                <a:cubicBezTo>
                  <a:pt x="4296085" y="694314"/>
                  <a:pt x="4316042" y="697382"/>
                  <a:pt x="4335257" y="703148"/>
                </a:cubicBezTo>
                <a:cubicBezTo>
                  <a:pt x="4364732" y="711992"/>
                  <a:pt x="4393188" y="724109"/>
                  <a:pt x="4422838" y="732347"/>
                </a:cubicBezTo>
                <a:cubicBezTo>
                  <a:pt x="4480826" y="748458"/>
                  <a:pt x="4598000" y="776145"/>
                  <a:pt x="4598000" y="776145"/>
                </a:cubicBezTo>
                <a:cubicBezTo>
                  <a:pt x="4641975" y="805466"/>
                  <a:pt x="4648327" y="812316"/>
                  <a:pt x="4700178" y="834542"/>
                </a:cubicBezTo>
                <a:cubicBezTo>
                  <a:pt x="4714320" y="840604"/>
                  <a:pt x="4730461" y="841772"/>
                  <a:pt x="4743968" y="849141"/>
                </a:cubicBezTo>
                <a:cubicBezTo>
                  <a:pt x="4784266" y="871125"/>
                  <a:pt x="4818123" y="905086"/>
                  <a:pt x="4860743" y="922137"/>
                </a:cubicBezTo>
                <a:cubicBezTo>
                  <a:pt x="4918733" y="945337"/>
                  <a:pt x="4939522" y="951311"/>
                  <a:pt x="4992115" y="980534"/>
                </a:cubicBezTo>
                <a:cubicBezTo>
                  <a:pt x="5206264" y="1099524"/>
                  <a:pt x="4968783" y="978875"/>
                  <a:pt x="5108889" y="1038931"/>
                </a:cubicBezTo>
                <a:cubicBezTo>
                  <a:pt x="5182085" y="1070306"/>
                  <a:pt x="5143177" y="1068130"/>
                  <a:pt x="5181873" y="1068130"/>
                </a:cubicBezTo>
              </a:path>
            </a:pathLst>
          </a:custGeom>
          <a:ln w="76200" cmpd="sng">
            <a:solidFill>
              <a:schemeClr val="tx2"/>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10" name="Straight Arrow Connector 9"/>
          <p:cNvCxnSpPr>
            <a:stCxn id="4" idx="3"/>
            <a:endCxn id="6" idx="1"/>
          </p:cNvCxnSpPr>
          <p:nvPr/>
        </p:nvCxnSpPr>
        <p:spPr>
          <a:xfrm>
            <a:off x="6353250" y="2788458"/>
            <a:ext cx="281009" cy="1182539"/>
          </a:xfrm>
          <a:prstGeom prst="straightConnector1">
            <a:avLst/>
          </a:prstGeom>
          <a:ln w="57150" cmpd="sng">
            <a:solidFill>
              <a:srgbClr val="0000FF"/>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a:stCxn id="4" idx="3"/>
            <a:endCxn id="7" idx="1"/>
          </p:cNvCxnSpPr>
          <p:nvPr/>
        </p:nvCxnSpPr>
        <p:spPr>
          <a:xfrm>
            <a:off x="6353250" y="2788458"/>
            <a:ext cx="2113914" cy="1182539"/>
          </a:xfrm>
          <a:prstGeom prst="straightConnector1">
            <a:avLst/>
          </a:prstGeom>
          <a:ln w="57150" cmpd="sng">
            <a:solidFill>
              <a:srgbClr val="0000FF"/>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a:stCxn id="5" idx="3"/>
            <a:endCxn id="6" idx="1"/>
          </p:cNvCxnSpPr>
          <p:nvPr/>
        </p:nvCxnSpPr>
        <p:spPr>
          <a:xfrm flipH="1">
            <a:off x="6634259" y="2788458"/>
            <a:ext cx="2732369" cy="1182539"/>
          </a:xfrm>
          <a:prstGeom prst="straightConnector1">
            <a:avLst/>
          </a:prstGeom>
          <a:ln w="57150" cmpd="sng">
            <a:solidFill>
              <a:srgbClr val="0000FF"/>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a:stCxn id="5" idx="3"/>
            <a:endCxn id="7" idx="1"/>
          </p:cNvCxnSpPr>
          <p:nvPr/>
        </p:nvCxnSpPr>
        <p:spPr>
          <a:xfrm flipH="1">
            <a:off x="8467164" y="2788458"/>
            <a:ext cx="899464" cy="1182539"/>
          </a:xfrm>
          <a:prstGeom prst="straightConnector1">
            <a:avLst/>
          </a:prstGeom>
          <a:ln w="57150" cmpd="sng">
            <a:solidFill>
              <a:srgbClr val="0000FF"/>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a:stCxn id="6" idx="3"/>
          </p:cNvCxnSpPr>
          <p:nvPr/>
        </p:nvCxnSpPr>
        <p:spPr>
          <a:xfrm>
            <a:off x="6634259" y="4861552"/>
            <a:ext cx="864014" cy="187406"/>
          </a:xfrm>
          <a:prstGeom prst="straightConnector1">
            <a:avLst/>
          </a:prstGeom>
          <a:ln w="57150" cmpd="sng">
            <a:solidFill>
              <a:srgbClr val="0000FF"/>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a:stCxn id="7" idx="3"/>
          </p:cNvCxnSpPr>
          <p:nvPr/>
        </p:nvCxnSpPr>
        <p:spPr>
          <a:xfrm flipH="1">
            <a:off x="7498274" y="4861552"/>
            <a:ext cx="968890" cy="187406"/>
          </a:xfrm>
          <a:prstGeom prst="straightConnector1">
            <a:avLst/>
          </a:prstGeom>
          <a:ln w="57150" cmpd="sng">
            <a:solidFill>
              <a:srgbClr val="0000FF"/>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a:endCxn id="8" idx="19"/>
          </p:cNvCxnSpPr>
          <p:nvPr/>
        </p:nvCxnSpPr>
        <p:spPr>
          <a:xfrm flipH="1">
            <a:off x="7444382" y="5102977"/>
            <a:ext cx="53891" cy="517736"/>
          </a:xfrm>
          <a:prstGeom prst="straightConnector1">
            <a:avLst/>
          </a:prstGeom>
          <a:ln w="57150" cmpd="sng">
            <a:solidFill>
              <a:srgbClr val="0000FF"/>
            </a:solidFill>
            <a:headEnd type="none"/>
            <a:tailEnd type="triangle"/>
          </a:ln>
        </p:spPr>
        <p:style>
          <a:lnRef idx="2">
            <a:schemeClr val="accent1"/>
          </a:lnRef>
          <a:fillRef idx="0">
            <a:schemeClr val="accent1"/>
          </a:fillRef>
          <a:effectRef idx="1">
            <a:schemeClr val="accent1"/>
          </a:effectRef>
          <a:fontRef idx="minor">
            <a:schemeClr val="tx1"/>
          </a:fontRef>
        </p:style>
      </p:cxnSp>
      <p:sp>
        <p:nvSpPr>
          <p:cNvPr id="29" name="Freeform 28"/>
          <p:cNvSpPr/>
          <p:nvPr/>
        </p:nvSpPr>
        <p:spPr>
          <a:xfrm>
            <a:off x="5357036" y="5220218"/>
            <a:ext cx="5181873" cy="1068162"/>
          </a:xfrm>
          <a:custGeom>
            <a:avLst/>
            <a:gdLst>
              <a:gd name="connsiteX0" fmla="*/ 0 w 5181873"/>
              <a:gd name="connsiteY0" fmla="*/ 60781 h 1068162"/>
              <a:gd name="connsiteX1" fmla="*/ 87581 w 5181873"/>
              <a:gd name="connsiteY1" fmla="*/ 16983 h 1068162"/>
              <a:gd name="connsiteX2" fmla="*/ 364920 w 5181873"/>
              <a:gd name="connsiteY2" fmla="*/ 16983 h 1068162"/>
              <a:gd name="connsiteX3" fmla="*/ 540082 w 5181873"/>
              <a:gd name="connsiteY3" fmla="*/ 46182 h 1068162"/>
              <a:gd name="connsiteX4" fmla="*/ 583873 w 5181873"/>
              <a:gd name="connsiteY4" fmla="*/ 60781 h 1068162"/>
              <a:gd name="connsiteX5" fmla="*/ 744438 w 5181873"/>
              <a:gd name="connsiteY5" fmla="*/ 104579 h 1068162"/>
              <a:gd name="connsiteX6" fmla="*/ 832019 w 5181873"/>
              <a:gd name="connsiteY6" fmla="*/ 162976 h 1068162"/>
              <a:gd name="connsiteX7" fmla="*/ 977987 w 5181873"/>
              <a:gd name="connsiteY7" fmla="*/ 221373 h 1068162"/>
              <a:gd name="connsiteX8" fmla="*/ 1080165 w 5181873"/>
              <a:gd name="connsiteY8" fmla="*/ 250572 h 1068162"/>
              <a:gd name="connsiteX9" fmla="*/ 1138552 w 5181873"/>
              <a:gd name="connsiteY9" fmla="*/ 279770 h 1068162"/>
              <a:gd name="connsiteX10" fmla="*/ 1226133 w 5181873"/>
              <a:gd name="connsiteY10" fmla="*/ 308969 h 1068162"/>
              <a:gd name="connsiteX11" fmla="*/ 1328311 w 5181873"/>
              <a:gd name="connsiteY11" fmla="*/ 352766 h 1068162"/>
              <a:gd name="connsiteX12" fmla="*/ 1386698 w 5181873"/>
              <a:gd name="connsiteY12" fmla="*/ 381965 h 1068162"/>
              <a:gd name="connsiteX13" fmla="*/ 1474279 w 5181873"/>
              <a:gd name="connsiteY13" fmla="*/ 411163 h 1068162"/>
              <a:gd name="connsiteX14" fmla="*/ 1518070 w 5181873"/>
              <a:gd name="connsiteY14" fmla="*/ 425763 h 1068162"/>
              <a:gd name="connsiteX15" fmla="*/ 1707828 w 5181873"/>
              <a:gd name="connsiteY15" fmla="*/ 484160 h 1068162"/>
              <a:gd name="connsiteX16" fmla="*/ 1795409 w 5181873"/>
              <a:gd name="connsiteY16" fmla="*/ 498759 h 1068162"/>
              <a:gd name="connsiteX17" fmla="*/ 1868394 w 5181873"/>
              <a:gd name="connsiteY17" fmla="*/ 527957 h 1068162"/>
              <a:gd name="connsiteX18" fmla="*/ 2043555 w 5181873"/>
              <a:gd name="connsiteY18" fmla="*/ 557156 h 1068162"/>
              <a:gd name="connsiteX19" fmla="*/ 2087346 w 5181873"/>
              <a:gd name="connsiteY19" fmla="*/ 571755 h 1068162"/>
              <a:gd name="connsiteX20" fmla="*/ 2364686 w 5181873"/>
              <a:gd name="connsiteY20" fmla="*/ 615553 h 1068162"/>
              <a:gd name="connsiteX21" fmla="*/ 3123721 w 5181873"/>
              <a:gd name="connsiteY21" fmla="*/ 600954 h 1068162"/>
              <a:gd name="connsiteX22" fmla="*/ 3269689 w 5181873"/>
              <a:gd name="connsiteY22" fmla="*/ 571755 h 1068162"/>
              <a:gd name="connsiteX23" fmla="*/ 3444851 w 5181873"/>
              <a:gd name="connsiteY23" fmla="*/ 542557 h 1068162"/>
              <a:gd name="connsiteX24" fmla="*/ 3795175 w 5181873"/>
              <a:gd name="connsiteY24" fmla="*/ 571755 h 1068162"/>
              <a:gd name="connsiteX25" fmla="*/ 3911949 w 5181873"/>
              <a:gd name="connsiteY25" fmla="*/ 615553 h 1068162"/>
              <a:gd name="connsiteX26" fmla="*/ 4189289 w 5181873"/>
              <a:gd name="connsiteY26" fmla="*/ 659351 h 1068162"/>
              <a:gd name="connsiteX27" fmla="*/ 4276870 w 5181873"/>
              <a:gd name="connsiteY27" fmla="*/ 688549 h 1068162"/>
              <a:gd name="connsiteX28" fmla="*/ 4335257 w 5181873"/>
              <a:gd name="connsiteY28" fmla="*/ 703148 h 1068162"/>
              <a:gd name="connsiteX29" fmla="*/ 4422838 w 5181873"/>
              <a:gd name="connsiteY29" fmla="*/ 732347 h 1068162"/>
              <a:gd name="connsiteX30" fmla="*/ 4598000 w 5181873"/>
              <a:gd name="connsiteY30" fmla="*/ 776145 h 1068162"/>
              <a:gd name="connsiteX31" fmla="*/ 4700178 w 5181873"/>
              <a:gd name="connsiteY31" fmla="*/ 834542 h 1068162"/>
              <a:gd name="connsiteX32" fmla="*/ 4743968 w 5181873"/>
              <a:gd name="connsiteY32" fmla="*/ 849141 h 1068162"/>
              <a:gd name="connsiteX33" fmla="*/ 4860743 w 5181873"/>
              <a:gd name="connsiteY33" fmla="*/ 922137 h 1068162"/>
              <a:gd name="connsiteX34" fmla="*/ 4992115 w 5181873"/>
              <a:gd name="connsiteY34" fmla="*/ 980534 h 1068162"/>
              <a:gd name="connsiteX35" fmla="*/ 5108889 w 5181873"/>
              <a:gd name="connsiteY35" fmla="*/ 1038931 h 1068162"/>
              <a:gd name="connsiteX36" fmla="*/ 5181873 w 5181873"/>
              <a:gd name="connsiteY36" fmla="*/ 1068130 h 1068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5181873" h="1068162">
                <a:moveTo>
                  <a:pt x="0" y="60781"/>
                </a:moveTo>
                <a:cubicBezTo>
                  <a:pt x="29194" y="46182"/>
                  <a:pt x="57276" y="29107"/>
                  <a:pt x="87581" y="16983"/>
                </a:cubicBezTo>
                <a:cubicBezTo>
                  <a:pt x="175352" y="-18131"/>
                  <a:pt x="277546" y="11157"/>
                  <a:pt x="364920" y="16983"/>
                </a:cubicBezTo>
                <a:cubicBezTo>
                  <a:pt x="422589" y="25223"/>
                  <a:pt x="483168" y="31951"/>
                  <a:pt x="540082" y="46182"/>
                </a:cubicBezTo>
                <a:cubicBezTo>
                  <a:pt x="555009" y="49914"/>
                  <a:pt x="569029" y="56732"/>
                  <a:pt x="583873" y="60781"/>
                </a:cubicBezTo>
                <a:cubicBezTo>
                  <a:pt x="764963" y="110178"/>
                  <a:pt x="643643" y="70976"/>
                  <a:pt x="744438" y="104579"/>
                </a:cubicBezTo>
                <a:cubicBezTo>
                  <a:pt x="773632" y="124045"/>
                  <a:pt x="798732" y="151878"/>
                  <a:pt x="832019" y="162976"/>
                </a:cubicBezTo>
                <a:cubicBezTo>
                  <a:pt x="1031381" y="229442"/>
                  <a:pt x="827632" y="156926"/>
                  <a:pt x="977987" y="221373"/>
                </a:cubicBezTo>
                <a:cubicBezTo>
                  <a:pt x="1060321" y="256664"/>
                  <a:pt x="981411" y="213533"/>
                  <a:pt x="1080165" y="250572"/>
                </a:cubicBezTo>
                <a:cubicBezTo>
                  <a:pt x="1100539" y="258214"/>
                  <a:pt x="1118349" y="271687"/>
                  <a:pt x="1138552" y="279770"/>
                </a:cubicBezTo>
                <a:cubicBezTo>
                  <a:pt x="1167124" y="291201"/>
                  <a:pt x="1198609" y="295205"/>
                  <a:pt x="1226133" y="308969"/>
                </a:cubicBezTo>
                <a:cubicBezTo>
                  <a:pt x="1419807" y="405821"/>
                  <a:pt x="1177945" y="288313"/>
                  <a:pt x="1328311" y="352766"/>
                </a:cubicBezTo>
                <a:cubicBezTo>
                  <a:pt x="1348311" y="361339"/>
                  <a:pt x="1366494" y="373882"/>
                  <a:pt x="1386698" y="381965"/>
                </a:cubicBezTo>
                <a:cubicBezTo>
                  <a:pt x="1415270" y="393396"/>
                  <a:pt x="1445085" y="401430"/>
                  <a:pt x="1474279" y="411163"/>
                </a:cubicBezTo>
                <a:lnTo>
                  <a:pt x="1518070" y="425763"/>
                </a:lnTo>
                <a:cubicBezTo>
                  <a:pt x="1580697" y="446642"/>
                  <a:pt x="1643422" y="469294"/>
                  <a:pt x="1707828" y="484160"/>
                </a:cubicBezTo>
                <a:cubicBezTo>
                  <a:pt x="1736666" y="490816"/>
                  <a:pt x="1766215" y="493893"/>
                  <a:pt x="1795409" y="498759"/>
                </a:cubicBezTo>
                <a:cubicBezTo>
                  <a:pt x="1819737" y="508492"/>
                  <a:pt x="1842888" y="521955"/>
                  <a:pt x="1868394" y="527957"/>
                </a:cubicBezTo>
                <a:cubicBezTo>
                  <a:pt x="1926013" y="541517"/>
                  <a:pt x="1987401" y="538435"/>
                  <a:pt x="2043555" y="557156"/>
                </a:cubicBezTo>
                <a:cubicBezTo>
                  <a:pt x="2058152" y="562022"/>
                  <a:pt x="2072258" y="568737"/>
                  <a:pt x="2087346" y="571755"/>
                </a:cubicBezTo>
                <a:cubicBezTo>
                  <a:pt x="2174486" y="589186"/>
                  <a:pt x="2274797" y="602710"/>
                  <a:pt x="2364686" y="615553"/>
                </a:cubicBezTo>
                <a:cubicBezTo>
                  <a:pt x="2617698" y="610687"/>
                  <a:pt x="2870958" y="613187"/>
                  <a:pt x="3123721" y="600954"/>
                </a:cubicBezTo>
                <a:cubicBezTo>
                  <a:pt x="3173283" y="598555"/>
                  <a:pt x="3220744" y="579914"/>
                  <a:pt x="3269689" y="571755"/>
                </a:cubicBezTo>
                <a:lnTo>
                  <a:pt x="3444851" y="542557"/>
                </a:lnTo>
                <a:cubicBezTo>
                  <a:pt x="3457997" y="543330"/>
                  <a:pt x="3722812" y="552016"/>
                  <a:pt x="3795175" y="571755"/>
                </a:cubicBezTo>
                <a:cubicBezTo>
                  <a:pt x="3980675" y="622355"/>
                  <a:pt x="3731805" y="584218"/>
                  <a:pt x="3911949" y="615553"/>
                </a:cubicBezTo>
                <a:cubicBezTo>
                  <a:pt x="4004157" y="631592"/>
                  <a:pt x="4189289" y="659351"/>
                  <a:pt x="4189289" y="659351"/>
                </a:cubicBezTo>
                <a:cubicBezTo>
                  <a:pt x="4218483" y="669084"/>
                  <a:pt x="4247395" y="679705"/>
                  <a:pt x="4276870" y="688549"/>
                </a:cubicBezTo>
                <a:cubicBezTo>
                  <a:pt x="4296085" y="694314"/>
                  <a:pt x="4316042" y="697382"/>
                  <a:pt x="4335257" y="703148"/>
                </a:cubicBezTo>
                <a:cubicBezTo>
                  <a:pt x="4364732" y="711992"/>
                  <a:pt x="4393188" y="724109"/>
                  <a:pt x="4422838" y="732347"/>
                </a:cubicBezTo>
                <a:cubicBezTo>
                  <a:pt x="4480826" y="748458"/>
                  <a:pt x="4598000" y="776145"/>
                  <a:pt x="4598000" y="776145"/>
                </a:cubicBezTo>
                <a:cubicBezTo>
                  <a:pt x="4641975" y="805466"/>
                  <a:pt x="4648327" y="812316"/>
                  <a:pt x="4700178" y="834542"/>
                </a:cubicBezTo>
                <a:cubicBezTo>
                  <a:pt x="4714320" y="840604"/>
                  <a:pt x="4730461" y="841772"/>
                  <a:pt x="4743968" y="849141"/>
                </a:cubicBezTo>
                <a:cubicBezTo>
                  <a:pt x="4784266" y="871125"/>
                  <a:pt x="4818123" y="905086"/>
                  <a:pt x="4860743" y="922137"/>
                </a:cubicBezTo>
                <a:cubicBezTo>
                  <a:pt x="4918733" y="945337"/>
                  <a:pt x="4939522" y="951311"/>
                  <a:pt x="4992115" y="980534"/>
                </a:cubicBezTo>
                <a:cubicBezTo>
                  <a:pt x="5206264" y="1099524"/>
                  <a:pt x="4968783" y="978875"/>
                  <a:pt x="5108889" y="1038931"/>
                </a:cubicBezTo>
                <a:cubicBezTo>
                  <a:pt x="5182085" y="1070306"/>
                  <a:pt x="5143177" y="1068130"/>
                  <a:pt x="5181873" y="1068130"/>
                </a:cubicBezTo>
              </a:path>
            </a:pathLst>
          </a:custGeom>
          <a:ln w="76200" cmpd="sng">
            <a:solidFill>
              <a:schemeClr val="tx2"/>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6" name="TextBox 35"/>
          <p:cNvSpPr txBox="1"/>
          <p:nvPr/>
        </p:nvSpPr>
        <p:spPr>
          <a:xfrm>
            <a:off x="7552314" y="5220218"/>
            <a:ext cx="2463234" cy="369332"/>
          </a:xfrm>
          <a:prstGeom prst="rect">
            <a:avLst/>
          </a:prstGeom>
          <a:noFill/>
        </p:spPr>
        <p:txBody>
          <a:bodyPr wrap="none" rtlCol="0">
            <a:spAutoFit/>
          </a:bodyPr>
          <a:lstStyle/>
          <a:p>
            <a:r>
              <a:rPr lang="en-US" dirty="0" smtClean="0"/>
              <a:t>Effluent (BOD&lt;=30ppm)</a:t>
            </a:r>
            <a:endParaRPr lang="en-US" dirty="0"/>
          </a:p>
        </p:txBody>
      </p:sp>
      <p:sp>
        <p:nvSpPr>
          <p:cNvPr id="37" name="TextBox 36"/>
          <p:cNvSpPr txBox="1"/>
          <p:nvPr/>
        </p:nvSpPr>
        <p:spPr>
          <a:xfrm>
            <a:off x="6097805" y="3167537"/>
            <a:ext cx="510889" cy="369332"/>
          </a:xfrm>
          <a:prstGeom prst="rect">
            <a:avLst/>
          </a:prstGeom>
          <a:noFill/>
        </p:spPr>
        <p:txBody>
          <a:bodyPr wrap="square" rtlCol="0">
            <a:spAutoFit/>
          </a:bodyPr>
          <a:lstStyle/>
          <a:p>
            <a:r>
              <a:rPr lang="en-US" dirty="0" smtClean="0"/>
              <a:t>x</a:t>
            </a:r>
            <a:r>
              <a:rPr lang="en-US" baseline="-25000" dirty="0" smtClean="0"/>
              <a:t>1</a:t>
            </a:r>
            <a:endParaRPr lang="en-US" baseline="-25000" dirty="0"/>
          </a:p>
        </p:txBody>
      </p:sp>
      <p:sp>
        <p:nvSpPr>
          <p:cNvPr id="38" name="TextBox 37"/>
          <p:cNvSpPr txBox="1"/>
          <p:nvPr/>
        </p:nvSpPr>
        <p:spPr>
          <a:xfrm>
            <a:off x="6969989" y="3167537"/>
            <a:ext cx="487450" cy="369332"/>
          </a:xfrm>
          <a:prstGeom prst="rect">
            <a:avLst/>
          </a:prstGeom>
          <a:noFill/>
        </p:spPr>
        <p:txBody>
          <a:bodyPr wrap="square" rtlCol="0">
            <a:spAutoFit/>
          </a:bodyPr>
          <a:lstStyle/>
          <a:p>
            <a:r>
              <a:rPr lang="en-US" dirty="0" smtClean="0"/>
              <a:t>x</a:t>
            </a:r>
            <a:r>
              <a:rPr lang="en-US" baseline="-25000" dirty="0"/>
              <a:t>2</a:t>
            </a:r>
          </a:p>
        </p:txBody>
      </p:sp>
      <p:sp>
        <p:nvSpPr>
          <p:cNvPr id="39" name="TextBox 38"/>
          <p:cNvSpPr txBox="1"/>
          <p:nvPr/>
        </p:nvSpPr>
        <p:spPr>
          <a:xfrm>
            <a:off x="8097250" y="3167542"/>
            <a:ext cx="384991" cy="369332"/>
          </a:xfrm>
          <a:prstGeom prst="rect">
            <a:avLst/>
          </a:prstGeom>
          <a:noFill/>
        </p:spPr>
        <p:txBody>
          <a:bodyPr wrap="none" rtlCol="0">
            <a:spAutoFit/>
          </a:bodyPr>
          <a:lstStyle/>
          <a:p>
            <a:r>
              <a:rPr lang="en-US" dirty="0" smtClean="0"/>
              <a:t>x</a:t>
            </a:r>
            <a:r>
              <a:rPr lang="en-US" baseline="-25000" dirty="0"/>
              <a:t>3</a:t>
            </a:r>
          </a:p>
        </p:txBody>
      </p:sp>
      <p:sp>
        <p:nvSpPr>
          <p:cNvPr id="40" name="TextBox 39"/>
          <p:cNvSpPr txBox="1"/>
          <p:nvPr/>
        </p:nvSpPr>
        <p:spPr>
          <a:xfrm>
            <a:off x="8943432" y="3128866"/>
            <a:ext cx="384991" cy="369332"/>
          </a:xfrm>
          <a:prstGeom prst="rect">
            <a:avLst/>
          </a:prstGeom>
          <a:noFill/>
        </p:spPr>
        <p:txBody>
          <a:bodyPr wrap="none" rtlCol="0">
            <a:spAutoFit/>
          </a:bodyPr>
          <a:lstStyle/>
          <a:p>
            <a:r>
              <a:rPr lang="en-US" dirty="0" smtClean="0"/>
              <a:t>x</a:t>
            </a:r>
            <a:r>
              <a:rPr lang="en-US" baseline="-25000" dirty="0"/>
              <a:t>4</a:t>
            </a:r>
          </a:p>
        </p:txBody>
      </p:sp>
      <p:graphicFrame>
        <p:nvGraphicFramePr>
          <p:cNvPr id="9" name="Table 8"/>
          <p:cNvGraphicFramePr>
            <a:graphicFrameLocks noGrp="1"/>
          </p:cNvGraphicFramePr>
          <p:nvPr>
            <p:extLst>
              <p:ext uri="{D42A27DB-BD31-4B8C-83A1-F6EECF244321}">
                <p14:modId xmlns:p14="http://schemas.microsoft.com/office/powerpoint/2010/main" val="2525603539"/>
              </p:ext>
            </p:extLst>
          </p:nvPr>
        </p:nvGraphicFramePr>
        <p:xfrm>
          <a:off x="1991880" y="4543214"/>
          <a:ext cx="2868863" cy="2092672"/>
        </p:xfrm>
        <a:graphic>
          <a:graphicData uri="http://schemas.openxmlformats.org/drawingml/2006/table">
            <a:tbl>
              <a:tblPr firstRow="1" bandRow="1">
                <a:tableStyleId>{5C22544A-7EE6-4342-B048-85BDC9FD1C3A}</a:tableStyleId>
              </a:tblPr>
              <a:tblGrid>
                <a:gridCol w="1015066"/>
                <a:gridCol w="1853797"/>
              </a:tblGrid>
              <a:tr h="629632">
                <a:tc>
                  <a:txBody>
                    <a:bodyPr/>
                    <a:lstStyle/>
                    <a:p>
                      <a:r>
                        <a:rPr lang="en-US" dirty="0" smtClean="0"/>
                        <a:t>Pipeline</a:t>
                      </a:r>
                      <a:endParaRPr lang="en-US" dirty="0"/>
                    </a:p>
                  </a:txBody>
                  <a:tcPr/>
                </a:tc>
                <a:tc>
                  <a:txBody>
                    <a:bodyPr/>
                    <a:lstStyle/>
                    <a:p>
                      <a:r>
                        <a:rPr lang="en-US" dirty="0" smtClean="0"/>
                        <a:t>$1000/MGD-year</a:t>
                      </a:r>
                      <a:endParaRPr lang="en-US" dirty="0"/>
                    </a:p>
                  </a:txBody>
                  <a:tcPr/>
                </a:tc>
              </a:tr>
              <a:tr h="359790">
                <a:tc>
                  <a:txBody>
                    <a:bodyPr/>
                    <a:lstStyle/>
                    <a:p>
                      <a:r>
                        <a:rPr lang="en-US" dirty="0" smtClean="0"/>
                        <a:t>1</a:t>
                      </a:r>
                      <a:endParaRPr lang="en-US" dirty="0"/>
                    </a:p>
                  </a:txBody>
                  <a:tcPr/>
                </a:tc>
                <a:tc>
                  <a:txBody>
                    <a:bodyPr/>
                    <a:lstStyle/>
                    <a:p>
                      <a:r>
                        <a:rPr lang="en-US" dirty="0" smtClean="0"/>
                        <a:t>$46</a:t>
                      </a:r>
                      <a:endParaRPr lang="en-US" dirty="0"/>
                    </a:p>
                  </a:txBody>
                  <a:tcPr/>
                </a:tc>
              </a:tr>
              <a:tr h="359790">
                <a:tc>
                  <a:txBody>
                    <a:bodyPr/>
                    <a:lstStyle/>
                    <a:p>
                      <a:r>
                        <a:rPr lang="en-US" dirty="0" smtClean="0"/>
                        <a:t>2</a:t>
                      </a:r>
                      <a:endParaRPr lang="en-US" dirty="0"/>
                    </a:p>
                  </a:txBody>
                  <a:tcPr/>
                </a:tc>
                <a:tc>
                  <a:txBody>
                    <a:bodyPr/>
                    <a:lstStyle/>
                    <a:p>
                      <a:r>
                        <a:rPr lang="en-US" dirty="0" smtClean="0"/>
                        <a:t>$50</a:t>
                      </a:r>
                      <a:endParaRPr lang="en-US" dirty="0"/>
                    </a:p>
                  </a:txBody>
                  <a:tcPr/>
                </a:tc>
              </a:tr>
              <a:tr h="359790">
                <a:tc>
                  <a:txBody>
                    <a:bodyPr/>
                    <a:lstStyle/>
                    <a:p>
                      <a:r>
                        <a:rPr lang="en-US" dirty="0" smtClean="0"/>
                        <a:t>3</a:t>
                      </a:r>
                      <a:endParaRPr lang="en-US" dirty="0"/>
                    </a:p>
                  </a:txBody>
                  <a:tcPr/>
                </a:tc>
                <a:tc>
                  <a:txBody>
                    <a:bodyPr/>
                    <a:lstStyle/>
                    <a:p>
                      <a:r>
                        <a:rPr lang="en-US" dirty="0" smtClean="0"/>
                        <a:t>$55</a:t>
                      </a:r>
                      <a:endParaRPr lang="en-US" dirty="0"/>
                    </a:p>
                  </a:txBody>
                  <a:tcPr/>
                </a:tc>
              </a:tr>
              <a:tr h="359790">
                <a:tc>
                  <a:txBody>
                    <a:bodyPr/>
                    <a:lstStyle/>
                    <a:p>
                      <a:r>
                        <a:rPr lang="en-US" dirty="0" smtClean="0"/>
                        <a:t>4</a:t>
                      </a:r>
                      <a:endParaRPr lang="en-US" dirty="0"/>
                    </a:p>
                  </a:txBody>
                  <a:tcPr/>
                </a:tc>
                <a:tc>
                  <a:txBody>
                    <a:bodyPr/>
                    <a:lstStyle/>
                    <a:p>
                      <a:r>
                        <a:rPr lang="en-US" dirty="0" smtClean="0"/>
                        <a:t>$40</a:t>
                      </a:r>
                      <a:endParaRPr lang="en-US" dirty="0"/>
                    </a:p>
                  </a:txBody>
                  <a:tcPr/>
                </a:tc>
              </a:tr>
            </a:tbl>
          </a:graphicData>
        </a:graphic>
      </p:graphicFrame>
    </p:spTree>
    <p:extLst>
      <p:ext uri="{BB962C8B-B14F-4D97-AF65-F5344CB8AC3E}">
        <p14:creationId xmlns:p14="http://schemas.microsoft.com/office/powerpoint/2010/main" val="1573723695"/>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Wastewater treatment plant allocation</a:t>
            </a:r>
            <a:endParaRPr lang="en-US" dirty="0"/>
          </a:p>
        </p:txBody>
      </p:sp>
      <p:sp>
        <p:nvSpPr>
          <p:cNvPr id="3" name="Content Placeholder 2"/>
          <p:cNvSpPr>
            <a:spLocks noGrp="1"/>
          </p:cNvSpPr>
          <p:nvPr>
            <p:ph idx="1"/>
          </p:nvPr>
        </p:nvSpPr>
        <p:spPr>
          <a:xfrm>
            <a:off x="364921" y="2258450"/>
            <a:ext cx="5503004" cy="4029929"/>
          </a:xfrm>
        </p:spPr>
        <p:txBody>
          <a:bodyPr>
            <a:noAutofit/>
          </a:bodyPr>
          <a:lstStyle/>
          <a:p>
            <a:r>
              <a:rPr lang="en-US" sz="2600" dirty="0" smtClean="0"/>
              <a:t>What allocation minimizes the treatment and pumping costs subject to the requirement that the effluent concentration not exceed 30 ppm BOD?</a:t>
            </a:r>
          </a:p>
        </p:txBody>
      </p:sp>
      <p:sp>
        <p:nvSpPr>
          <p:cNvPr id="4" name="Cube 3"/>
          <p:cNvSpPr/>
          <p:nvPr/>
        </p:nvSpPr>
        <p:spPr>
          <a:xfrm>
            <a:off x="5867925" y="1883304"/>
            <a:ext cx="1196939" cy="905154"/>
          </a:xfrm>
          <a:prstGeom prst="cub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Town A</a:t>
            </a:r>
            <a:endParaRPr lang="en-US" dirty="0"/>
          </a:p>
        </p:txBody>
      </p:sp>
      <p:sp>
        <p:nvSpPr>
          <p:cNvPr id="5" name="Cube 4"/>
          <p:cNvSpPr/>
          <p:nvPr/>
        </p:nvSpPr>
        <p:spPr>
          <a:xfrm>
            <a:off x="8881303" y="1883304"/>
            <a:ext cx="1196939" cy="905154"/>
          </a:xfrm>
          <a:prstGeom prst="cube">
            <a:avLst/>
          </a:prstGeom>
          <a:solidFill>
            <a:srgbClr val="FF6600"/>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Town B</a:t>
            </a:r>
            <a:endParaRPr lang="en-US" dirty="0"/>
          </a:p>
        </p:txBody>
      </p:sp>
      <p:sp>
        <p:nvSpPr>
          <p:cNvPr id="6" name="Can 5"/>
          <p:cNvSpPr/>
          <p:nvPr/>
        </p:nvSpPr>
        <p:spPr>
          <a:xfrm>
            <a:off x="6203653" y="3970997"/>
            <a:ext cx="861212" cy="890555"/>
          </a:xfrm>
          <a:prstGeom prst="can">
            <a:avLst/>
          </a:prstGeom>
          <a:solidFill>
            <a:schemeClr val="accent4">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Plant 1</a:t>
            </a:r>
            <a:endParaRPr lang="en-US" dirty="0"/>
          </a:p>
        </p:txBody>
      </p:sp>
      <p:sp>
        <p:nvSpPr>
          <p:cNvPr id="7" name="Can 6"/>
          <p:cNvSpPr/>
          <p:nvPr/>
        </p:nvSpPr>
        <p:spPr>
          <a:xfrm>
            <a:off x="7990896" y="3970997"/>
            <a:ext cx="952536" cy="890555"/>
          </a:xfrm>
          <a:prstGeom prst="can">
            <a:avLst/>
          </a:prstGeom>
          <a:solidFill>
            <a:schemeClr val="accent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Plant 2</a:t>
            </a:r>
            <a:endParaRPr lang="en-US" dirty="0"/>
          </a:p>
        </p:txBody>
      </p:sp>
      <p:sp>
        <p:nvSpPr>
          <p:cNvPr id="8" name="Freeform 7"/>
          <p:cNvSpPr/>
          <p:nvPr/>
        </p:nvSpPr>
        <p:spPr>
          <a:xfrm>
            <a:off x="5357036" y="5048958"/>
            <a:ext cx="5181873" cy="1068162"/>
          </a:xfrm>
          <a:custGeom>
            <a:avLst/>
            <a:gdLst>
              <a:gd name="connsiteX0" fmla="*/ 0 w 5181873"/>
              <a:gd name="connsiteY0" fmla="*/ 60781 h 1068162"/>
              <a:gd name="connsiteX1" fmla="*/ 87581 w 5181873"/>
              <a:gd name="connsiteY1" fmla="*/ 16983 h 1068162"/>
              <a:gd name="connsiteX2" fmla="*/ 364920 w 5181873"/>
              <a:gd name="connsiteY2" fmla="*/ 16983 h 1068162"/>
              <a:gd name="connsiteX3" fmla="*/ 540082 w 5181873"/>
              <a:gd name="connsiteY3" fmla="*/ 46182 h 1068162"/>
              <a:gd name="connsiteX4" fmla="*/ 583873 w 5181873"/>
              <a:gd name="connsiteY4" fmla="*/ 60781 h 1068162"/>
              <a:gd name="connsiteX5" fmla="*/ 744438 w 5181873"/>
              <a:gd name="connsiteY5" fmla="*/ 104579 h 1068162"/>
              <a:gd name="connsiteX6" fmla="*/ 832019 w 5181873"/>
              <a:gd name="connsiteY6" fmla="*/ 162976 h 1068162"/>
              <a:gd name="connsiteX7" fmla="*/ 977987 w 5181873"/>
              <a:gd name="connsiteY7" fmla="*/ 221373 h 1068162"/>
              <a:gd name="connsiteX8" fmla="*/ 1080165 w 5181873"/>
              <a:gd name="connsiteY8" fmla="*/ 250572 h 1068162"/>
              <a:gd name="connsiteX9" fmla="*/ 1138552 w 5181873"/>
              <a:gd name="connsiteY9" fmla="*/ 279770 h 1068162"/>
              <a:gd name="connsiteX10" fmla="*/ 1226133 w 5181873"/>
              <a:gd name="connsiteY10" fmla="*/ 308969 h 1068162"/>
              <a:gd name="connsiteX11" fmla="*/ 1328311 w 5181873"/>
              <a:gd name="connsiteY11" fmla="*/ 352766 h 1068162"/>
              <a:gd name="connsiteX12" fmla="*/ 1386698 w 5181873"/>
              <a:gd name="connsiteY12" fmla="*/ 381965 h 1068162"/>
              <a:gd name="connsiteX13" fmla="*/ 1474279 w 5181873"/>
              <a:gd name="connsiteY13" fmla="*/ 411163 h 1068162"/>
              <a:gd name="connsiteX14" fmla="*/ 1518070 w 5181873"/>
              <a:gd name="connsiteY14" fmla="*/ 425763 h 1068162"/>
              <a:gd name="connsiteX15" fmla="*/ 1707828 w 5181873"/>
              <a:gd name="connsiteY15" fmla="*/ 484160 h 1068162"/>
              <a:gd name="connsiteX16" fmla="*/ 1795409 w 5181873"/>
              <a:gd name="connsiteY16" fmla="*/ 498759 h 1068162"/>
              <a:gd name="connsiteX17" fmla="*/ 1868394 w 5181873"/>
              <a:gd name="connsiteY17" fmla="*/ 527957 h 1068162"/>
              <a:gd name="connsiteX18" fmla="*/ 2043555 w 5181873"/>
              <a:gd name="connsiteY18" fmla="*/ 557156 h 1068162"/>
              <a:gd name="connsiteX19" fmla="*/ 2087346 w 5181873"/>
              <a:gd name="connsiteY19" fmla="*/ 571755 h 1068162"/>
              <a:gd name="connsiteX20" fmla="*/ 2364686 w 5181873"/>
              <a:gd name="connsiteY20" fmla="*/ 615553 h 1068162"/>
              <a:gd name="connsiteX21" fmla="*/ 3123721 w 5181873"/>
              <a:gd name="connsiteY21" fmla="*/ 600954 h 1068162"/>
              <a:gd name="connsiteX22" fmla="*/ 3269689 w 5181873"/>
              <a:gd name="connsiteY22" fmla="*/ 571755 h 1068162"/>
              <a:gd name="connsiteX23" fmla="*/ 3444851 w 5181873"/>
              <a:gd name="connsiteY23" fmla="*/ 542557 h 1068162"/>
              <a:gd name="connsiteX24" fmla="*/ 3795175 w 5181873"/>
              <a:gd name="connsiteY24" fmla="*/ 571755 h 1068162"/>
              <a:gd name="connsiteX25" fmla="*/ 3911949 w 5181873"/>
              <a:gd name="connsiteY25" fmla="*/ 615553 h 1068162"/>
              <a:gd name="connsiteX26" fmla="*/ 4189289 w 5181873"/>
              <a:gd name="connsiteY26" fmla="*/ 659351 h 1068162"/>
              <a:gd name="connsiteX27" fmla="*/ 4276870 w 5181873"/>
              <a:gd name="connsiteY27" fmla="*/ 688549 h 1068162"/>
              <a:gd name="connsiteX28" fmla="*/ 4335257 w 5181873"/>
              <a:gd name="connsiteY28" fmla="*/ 703148 h 1068162"/>
              <a:gd name="connsiteX29" fmla="*/ 4422838 w 5181873"/>
              <a:gd name="connsiteY29" fmla="*/ 732347 h 1068162"/>
              <a:gd name="connsiteX30" fmla="*/ 4598000 w 5181873"/>
              <a:gd name="connsiteY30" fmla="*/ 776145 h 1068162"/>
              <a:gd name="connsiteX31" fmla="*/ 4700178 w 5181873"/>
              <a:gd name="connsiteY31" fmla="*/ 834542 h 1068162"/>
              <a:gd name="connsiteX32" fmla="*/ 4743968 w 5181873"/>
              <a:gd name="connsiteY32" fmla="*/ 849141 h 1068162"/>
              <a:gd name="connsiteX33" fmla="*/ 4860743 w 5181873"/>
              <a:gd name="connsiteY33" fmla="*/ 922137 h 1068162"/>
              <a:gd name="connsiteX34" fmla="*/ 4992115 w 5181873"/>
              <a:gd name="connsiteY34" fmla="*/ 980534 h 1068162"/>
              <a:gd name="connsiteX35" fmla="*/ 5108889 w 5181873"/>
              <a:gd name="connsiteY35" fmla="*/ 1038931 h 1068162"/>
              <a:gd name="connsiteX36" fmla="*/ 5181873 w 5181873"/>
              <a:gd name="connsiteY36" fmla="*/ 1068130 h 1068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5181873" h="1068162">
                <a:moveTo>
                  <a:pt x="0" y="60781"/>
                </a:moveTo>
                <a:cubicBezTo>
                  <a:pt x="29194" y="46182"/>
                  <a:pt x="57276" y="29107"/>
                  <a:pt x="87581" y="16983"/>
                </a:cubicBezTo>
                <a:cubicBezTo>
                  <a:pt x="175352" y="-18131"/>
                  <a:pt x="277546" y="11157"/>
                  <a:pt x="364920" y="16983"/>
                </a:cubicBezTo>
                <a:cubicBezTo>
                  <a:pt x="422589" y="25223"/>
                  <a:pt x="483168" y="31951"/>
                  <a:pt x="540082" y="46182"/>
                </a:cubicBezTo>
                <a:cubicBezTo>
                  <a:pt x="555009" y="49914"/>
                  <a:pt x="569029" y="56732"/>
                  <a:pt x="583873" y="60781"/>
                </a:cubicBezTo>
                <a:cubicBezTo>
                  <a:pt x="764963" y="110178"/>
                  <a:pt x="643643" y="70976"/>
                  <a:pt x="744438" y="104579"/>
                </a:cubicBezTo>
                <a:cubicBezTo>
                  <a:pt x="773632" y="124045"/>
                  <a:pt x="798732" y="151878"/>
                  <a:pt x="832019" y="162976"/>
                </a:cubicBezTo>
                <a:cubicBezTo>
                  <a:pt x="1031381" y="229442"/>
                  <a:pt x="827632" y="156926"/>
                  <a:pt x="977987" y="221373"/>
                </a:cubicBezTo>
                <a:cubicBezTo>
                  <a:pt x="1060321" y="256664"/>
                  <a:pt x="981411" y="213533"/>
                  <a:pt x="1080165" y="250572"/>
                </a:cubicBezTo>
                <a:cubicBezTo>
                  <a:pt x="1100539" y="258214"/>
                  <a:pt x="1118349" y="271687"/>
                  <a:pt x="1138552" y="279770"/>
                </a:cubicBezTo>
                <a:cubicBezTo>
                  <a:pt x="1167124" y="291201"/>
                  <a:pt x="1198609" y="295205"/>
                  <a:pt x="1226133" y="308969"/>
                </a:cubicBezTo>
                <a:cubicBezTo>
                  <a:pt x="1419807" y="405821"/>
                  <a:pt x="1177945" y="288313"/>
                  <a:pt x="1328311" y="352766"/>
                </a:cubicBezTo>
                <a:cubicBezTo>
                  <a:pt x="1348311" y="361339"/>
                  <a:pt x="1366494" y="373882"/>
                  <a:pt x="1386698" y="381965"/>
                </a:cubicBezTo>
                <a:cubicBezTo>
                  <a:pt x="1415270" y="393396"/>
                  <a:pt x="1445085" y="401430"/>
                  <a:pt x="1474279" y="411163"/>
                </a:cubicBezTo>
                <a:lnTo>
                  <a:pt x="1518070" y="425763"/>
                </a:lnTo>
                <a:cubicBezTo>
                  <a:pt x="1580697" y="446642"/>
                  <a:pt x="1643422" y="469294"/>
                  <a:pt x="1707828" y="484160"/>
                </a:cubicBezTo>
                <a:cubicBezTo>
                  <a:pt x="1736666" y="490816"/>
                  <a:pt x="1766215" y="493893"/>
                  <a:pt x="1795409" y="498759"/>
                </a:cubicBezTo>
                <a:cubicBezTo>
                  <a:pt x="1819737" y="508492"/>
                  <a:pt x="1842888" y="521955"/>
                  <a:pt x="1868394" y="527957"/>
                </a:cubicBezTo>
                <a:cubicBezTo>
                  <a:pt x="1926013" y="541517"/>
                  <a:pt x="1987401" y="538435"/>
                  <a:pt x="2043555" y="557156"/>
                </a:cubicBezTo>
                <a:cubicBezTo>
                  <a:pt x="2058152" y="562022"/>
                  <a:pt x="2072258" y="568737"/>
                  <a:pt x="2087346" y="571755"/>
                </a:cubicBezTo>
                <a:cubicBezTo>
                  <a:pt x="2174486" y="589186"/>
                  <a:pt x="2274797" y="602710"/>
                  <a:pt x="2364686" y="615553"/>
                </a:cubicBezTo>
                <a:cubicBezTo>
                  <a:pt x="2617698" y="610687"/>
                  <a:pt x="2870958" y="613187"/>
                  <a:pt x="3123721" y="600954"/>
                </a:cubicBezTo>
                <a:cubicBezTo>
                  <a:pt x="3173283" y="598555"/>
                  <a:pt x="3220744" y="579914"/>
                  <a:pt x="3269689" y="571755"/>
                </a:cubicBezTo>
                <a:lnTo>
                  <a:pt x="3444851" y="542557"/>
                </a:lnTo>
                <a:cubicBezTo>
                  <a:pt x="3457997" y="543330"/>
                  <a:pt x="3722812" y="552016"/>
                  <a:pt x="3795175" y="571755"/>
                </a:cubicBezTo>
                <a:cubicBezTo>
                  <a:pt x="3980675" y="622355"/>
                  <a:pt x="3731805" y="584218"/>
                  <a:pt x="3911949" y="615553"/>
                </a:cubicBezTo>
                <a:cubicBezTo>
                  <a:pt x="4004157" y="631592"/>
                  <a:pt x="4189289" y="659351"/>
                  <a:pt x="4189289" y="659351"/>
                </a:cubicBezTo>
                <a:cubicBezTo>
                  <a:pt x="4218483" y="669084"/>
                  <a:pt x="4247395" y="679705"/>
                  <a:pt x="4276870" y="688549"/>
                </a:cubicBezTo>
                <a:cubicBezTo>
                  <a:pt x="4296085" y="694314"/>
                  <a:pt x="4316042" y="697382"/>
                  <a:pt x="4335257" y="703148"/>
                </a:cubicBezTo>
                <a:cubicBezTo>
                  <a:pt x="4364732" y="711992"/>
                  <a:pt x="4393188" y="724109"/>
                  <a:pt x="4422838" y="732347"/>
                </a:cubicBezTo>
                <a:cubicBezTo>
                  <a:pt x="4480826" y="748458"/>
                  <a:pt x="4598000" y="776145"/>
                  <a:pt x="4598000" y="776145"/>
                </a:cubicBezTo>
                <a:cubicBezTo>
                  <a:pt x="4641975" y="805466"/>
                  <a:pt x="4648327" y="812316"/>
                  <a:pt x="4700178" y="834542"/>
                </a:cubicBezTo>
                <a:cubicBezTo>
                  <a:pt x="4714320" y="840604"/>
                  <a:pt x="4730461" y="841772"/>
                  <a:pt x="4743968" y="849141"/>
                </a:cubicBezTo>
                <a:cubicBezTo>
                  <a:pt x="4784266" y="871125"/>
                  <a:pt x="4818123" y="905086"/>
                  <a:pt x="4860743" y="922137"/>
                </a:cubicBezTo>
                <a:cubicBezTo>
                  <a:pt x="4918733" y="945337"/>
                  <a:pt x="4939522" y="951311"/>
                  <a:pt x="4992115" y="980534"/>
                </a:cubicBezTo>
                <a:cubicBezTo>
                  <a:pt x="5206264" y="1099524"/>
                  <a:pt x="4968783" y="978875"/>
                  <a:pt x="5108889" y="1038931"/>
                </a:cubicBezTo>
                <a:cubicBezTo>
                  <a:pt x="5182085" y="1070306"/>
                  <a:pt x="5143177" y="1068130"/>
                  <a:pt x="5181873" y="1068130"/>
                </a:cubicBezTo>
              </a:path>
            </a:pathLst>
          </a:custGeom>
          <a:ln w="76200" cmpd="sng">
            <a:solidFill>
              <a:schemeClr val="tx2"/>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10" name="Straight Arrow Connector 9"/>
          <p:cNvCxnSpPr>
            <a:stCxn id="4" idx="3"/>
            <a:endCxn id="6" idx="1"/>
          </p:cNvCxnSpPr>
          <p:nvPr/>
        </p:nvCxnSpPr>
        <p:spPr>
          <a:xfrm>
            <a:off x="6353250" y="2788458"/>
            <a:ext cx="281009" cy="1182539"/>
          </a:xfrm>
          <a:prstGeom prst="straightConnector1">
            <a:avLst/>
          </a:prstGeom>
          <a:ln w="57150" cmpd="sng">
            <a:solidFill>
              <a:srgbClr val="0000FF"/>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a:stCxn id="4" idx="3"/>
            <a:endCxn id="7" idx="1"/>
          </p:cNvCxnSpPr>
          <p:nvPr/>
        </p:nvCxnSpPr>
        <p:spPr>
          <a:xfrm>
            <a:off x="6353250" y="2788458"/>
            <a:ext cx="2113914" cy="1182539"/>
          </a:xfrm>
          <a:prstGeom prst="straightConnector1">
            <a:avLst/>
          </a:prstGeom>
          <a:ln w="57150" cmpd="sng">
            <a:solidFill>
              <a:srgbClr val="0000FF"/>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a:stCxn id="5" idx="3"/>
            <a:endCxn id="6" idx="1"/>
          </p:cNvCxnSpPr>
          <p:nvPr/>
        </p:nvCxnSpPr>
        <p:spPr>
          <a:xfrm flipH="1">
            <a:off x="6634259" y="2788458"/>
            <a:ext cx="2732369" cy="1182539"/>
          </a:xfrm>
          <a:prstGeom prst="straightConnector1">
            <a:avLst/>
          </a:prstGeom>
          <a:ln w="57150" cmpd="sng">
            <a:solidFill>
              <a:srgbClr val="0000FF"/>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a:stCxn id="5" idx="3"/>
            <a:endCxn id="7" idx="1"/>
          </p:cNvCxnSpPr>
          <p:nvPr/>
        </p:nvCxnSpPr>
        <p:spPr>
          <a:xfrm flipH="1">
            <a:off x="8467164" y="2788458"/>
            <a:ext cx="899464" cy="1182539"/>
          </a:xfrm>
          <a:prstGeom prst="straightConnector1">
            <a:avLst/>
          </a:prstGeom>
          <a:ln w="57150" cmpd="sng">
            <a:solidFill>
              <a:srgbClr val="0000FF"/>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a:stCxn id="6" idx="3"/>
          </p:cNvCxnSpPr>
          <p:nvPr/>
        </p:nvCxnSpPr>
        <p:spPr>
          <a:xfrm>
            <a:off x="6634259" y="4861552"/>
            <a:ext cx="864014" cy="187406"/>
          </a:xfrm>
          <a:prstGeom prst="straightConnector1">
            <a:avLst/>
          </a:prstGeom>
          <a:ln w="57150" cmpd="sng">
            <a:solidFill>
              <a:srgbClr val="0000FF"/>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a:stCxn id="7" idx="3"/>
          </p:cNvCxnSpPr>
          <p:nvPr/>
        </p:nvCxnSpPr>
        <p:spPr>
          <a:xfrm flipH="1">
            <a:off x="7498274" y="4861552"/>
            <a:ext cx="968890" cy="187406"/>
          </a:xfrm>
          <a:prstGeom prst="straightConnector1">
            <a:avLst/>
          </a:prstGeom>
          <a:ln w="57150" cmpd="sng">
            <a:solidFill>
              <a:srgbClr val="0000FF"/>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a:endCxn id="8" idx="19"/>
          </p:cNvCxnSpPr>
          <p:nvPr/>
        </p:nvCxnSpPr>
        <p:spPr>
          <a:xfrm flipH="1">
            <a:off x="7444382" y="5102977"/>
            <a:ext cx="53891" cy="517736"/>
          </a:xfrm>
          <a:prstGeom prst="straightConnector1">
            <a:avLst/>
          </a:prstGeom>
          <a:ln w="57150" cmpd="sng">
            <a:solidFill>
              <a:srgbClr val="0000FF"/>
            </a:solidFill>
            <a:headEnd type="none"/>
            <a:tailEnd type="triangle"/>
          </a:ln>
        </p:spPr>
        <p:style>
          <a:lnRef idx="2">
            <a:schemeClr val="accent1"/>
          </a:lnRef>
          <a:fillRef idx="0">
            <a:schemeClr val="accent1"/>
          </a:fillRef>
          <a:effectRef idx="1">
            <a:schemeClr val="accent1"/>
          </a:effectRef>
          <a:fontRef idx="minor">
            <a:schemeClr val="tx1"/>
          </a:fontRef>
        </p:style>
      </p:cxnSp>
      <p:sp>
        <p:nvSpPr>
          <p:cNvPr id="29" name="Freeform 28"/>
          <p:cNvSpPr/>
          <p:nvPr/>
        </p:nvSpPr>
        <p:spPr>
          <a:xfrm>
            <a:off x="5357036" y="5220218"/>
            <a:ext cx="5181873" cy="1068162"/>
          </a:xfrm>
          <a:custGeom>
            <a:avLst/>
            <a:gdLst>
              <a:gd name="connsiteX0" fmla="*/ 0 w 5181873"/>
              <a:gd name="connsiteY0" fmla="*/ 60781 h 1068162"/>
              <a:gd name="connsiteX1" fmla="*/ 87581 w 5181873"/>
              <a:gd name="connsiteY1" fmla="*/ 16983 h 1068162"/>
              <a:gd name="connsiteX2" fmla="*/ 364920 w 5181873"/>
              <a:gd name="connsiteY2" fmla="*/ 16983 h 1068162"/>
              <a:gd name="connsiteX3" fmla="*/ 540082 w 5181873"/>
              <a:gd name="connsiteY3" fmla="*/ 46182 h 1068162"/>
              <a:gd name="connsiteX4" fmla="*/ 583873 w 5181873"/>
              <a:gd name="connsiteY4" fmla="*/ 60781 h 1068162"/>
              <a:gd name="connsiteX5" fmla="*/ 744438 w 5181873"/>
              <a:gd name="connsiteY5" fmla="*/ 104579 h 1068162"/>
              <a:gd name="connsiteX6" fmla="*/ 832019 w 5181873"/>
              <a:gd name="connsiteY6" fmla="*/ 162976 h 1068162"/>
              <a:gd name="connsiteX7" fmla="*/ 977987 w 5181873"/>
              <a:gd name="connsiteY7" fmla="*/ 221373 h 1068162"/>
              <a:gd name="connsiteX8" fmla="*/ 1080165 w 5181873"/>
              <a:gd name="connsiteY8" fmla="*/ 250572 h 1068162"/>
              <a:gd name="connsiteX9" fmla="*/ 1138552 w 5181873"/>
              <a:gd name="connsiteY9" fmla="*/ 279770 h 1068162"/>
              <a:gd name="connsiteX10" fmla="*/ 1226133 w 5181873"/>
              <a:gd name="connsiteY10" fmla="*/ 308969 h 1068162"/>
              <a:gd name="connsiteX11" fmla="*/ 1328311 w 5181873"/>
              <a:gd name="connsiteY11" fmla="*/ 352766 h 1068162"/>
              <a:gd name="connsiteX12" fmla="*/ 1386698 w 5181873"/>
              <a:gd name="connsiteY12" fmla="*/ 381965 h 1068162"/>
              <a:gd name="connsiteX13" fmla="*/ 1474279 w 5181873"/>
              <a:gd name="connsiteY13" fmla="*/ 411163 h 1068162"/>
              <a:gd name="connsiteX14" fmla="*/ 1518070 w 5181873"/>
              <a:gd name="connsiteY14" fmla="*/ 425763 h 1068162"/>
              <a:gd name="connsiteX15" fmla="*/ 1707828 w 5181873"/>
              <a:gd name="connsiteY15" fmla="*/ 484160 h 1068162"/>
              <a:gd name="connsiteX16" fmla="*/ 1795409 w 5181873"/>
              <a:gd name="connsiteY16" fmla="*/ 498759 h 1068162"/>
              <a:gd name="connsiteX17" fmla="*/ 1868394 w 5181873"/>
              <a:gd name="connsiteY17" fmla="*/ 527957 h 1068162"/>
              <a:gd name="connsiteX18" fmla="*/ 2043555 w 5181873"/>
              <a:gd name="connsiteY18" fmla="*/ 557156 h 1068162"/>
              <a:gd name="connsiteX19" fmla="*/ 2087346 w 5181873"/>
              <a:gd name="connsiteY19" fmla="*/ 571755 h 1068162"/>
              <a:gd name="connsiteX20" fmla="*/ 2364686 w 5181873"/>
              <a:gd name="connsiteY20" fmla="*/ 615553 h 1068162"/>
              <a:gd name="connsiteX21" fmla="*/ 3123721 w 5181873"/>
              <a:gd name="connsiteY21" fmla="*/ 600954 h 1068162"/>
              <a:gd name="connsiteX22" fmla="*/ 3269689 w 5181873"/>
              <a:gd name="connsiteY22" fmla="*/ 571755 h 1068162"/>
              <a:gd name="connsiteX23" fmla="*/ 3444851 w 5181873"/>
              <a:gd name="connsiteY23" fmla="*/ 542557 h 1068162"/>
              <a:gd name="connsiteX24" fmla="*/ 3795175 w 5181873"/>
              <a:gd name="connsiteY24" fmla="*/ 571755 h 1068162"/>
              <a:gd name="connsiteX25" fmla="*/ 3911949 w 5181873"/>
              <a:gd name="connsiteY25" fmla="*/ 615553 h 1068162"/>
              <a:gd name="connsiteX26" fmla="*/ 4189289 w 5181873"/>
              <a:gd name="connsiteY26" fmla="*/ 659351 h 1068162"/>
              <a:gd name="connsiteX27" fmla="*/ 4276870 w 5181873"/>
              <a:gd name="connsiteY27" fmla="*/ 688549 h 1068162"/>
              <a:gd name="connsiteX28" fmla="*/ 4335257 w 5181873"/>
              <a:gd name="connsiteY28" fmla="*/ 703148 h 1068162"/>
              <a:gd name="connsiteX29" fmla="*/ 4422838 w 5181873"/>
              <a:gd name="connsiteY29" fmla="*/ 732347 h 1068162"/>
              <a:gd name="connsiteX30" fmla="*/ 4598000 w 5181873"/>
              <a:gd name="connsiteY30" fmla="*/ 776145 h 1068162"/>
              <a:gd name="connsiteX31" fmla="*/ 4700178 w 5181873"/>
              <a:gd name="connsiteY31" fmla="*/ 834542 h 1068162"/>
              <a:gd name="connsiteX32" fmla="*/ 4743968 w 5181873"/>
              <a:gd name="connsiteY32" fmla="*/ 849141 h 1068162"/>
              <a:gd name="connsiteX33" fmla="*/ 4860743 w 5181873"/>
              <a:gd name="connsiteY33" fmla="*/ 922137 h 1068162"/>
              <a:gd name="connsiteX34" fmla="*/ 4992115 w 5181873"/>
              <a:gd name="connsiteY34" fmla="*/ 980534 h 1068162"/>
              <a:gd name="connsiteX35" fmla="*/ 5108889 w 5181873"/>
              <a:gd name="connsiteY35" fmla="*/ 1038931 h 1068162"/>
              <a:gd name="connsiteX36" fmla="*/ 5181873 w 5181873"/>
              <a:gd name="connsiteY36" fmla="*/ 1068130 h 1068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5181873" h="1068162">
                <a:moveTo>
                  <a:pt x="0" y="60781"/>
                </a:moveTo>
                <a:cubicBezTo>
                  <a:pt x="29194" y="46182"/>
                  <a:pt x="57276" y="29107"/>
                  <a:pt x="87581" y="16983"/>
                </a:cubicBezTo>
                <a:cubicBezTo>
                  <a:pt x="175352" y="-18131"/>
                  <a:pt x="277546" y="11157"/>
                  <a:pt x="364920" y="16983"/>
                </a:cubicBezTo>
                <a:cubicBezTo>
                  <a:pt x="422589" y="25223"/>
                  <a:pt x="483168" y="31951"/>
                  <a:pt x="540082" y="46182"/>
                </a:cubicBezTo>
                <a:cubicBezTo>
                  <a:pt x="555009" y="49914"/>
                  <a:pt x="569029" y="56732"/>
                  <a:pt x="583873" y="60781"/>
                </a:cubicBezTo>
                <a:cubicBezTo>
                  <a:pt x="764963" y="110178"/>
                  <a:pt x="643643" y="70976"/>
                  <a:pt x="744438" y="104579"/>
                </a:cubicBezTo>
                <a:cubicBezTo>
                  <a:pt x="773632" y="124045"/>
                  <a:pt x="798732" y="151878"/>
                  <a:pt x="832019" y="162976"/>
                </a:cubicBezTo>
                <a:cubicBezTo>
                  <a:pt x="1031381" y="229442"/>
                  <a:pt x="827632" y="156926"/>
                  <a:pt x="977987" y="221373"/>
                </a:cubicBezTo>
                <a:cubicBezTo>
                  <a:pt x="1060321" y="256664"/>
                  <a:pt x="981411" y="213533"/>
                  <a:pt x="1080165" y="250572"/>
                </a:cubicBezTo>
                <a:cubicBezTo>
                  <a:pt x="1100539" y="258214"/>
                  <a:pt x="1118349" y="271687"/>
                  <a:pt x="1138552" y="279770"/>
                </a:cubicBezTo>
                <a:cubicBezTo>
                  <a:pt x="1167124" y="291201"/>
                  <a:pt x="1198609" y="295205"/>
                  <a:pt x="1226133" y="308969"/>
                </a:cubicBezTo>
                <a:cubicBezTo>
                  <a:pt x="1419807" y="405821"/>
                  <a:pt x="1177945" y="288313"/>
                  <a:pt x="1328311" y="352766"/>
                </a:cubicBezTo>
                <a:cubicBezTo>
                  <a:pt x="1348311" y="361339"/>
                  <a:pt x="1366494" y="373882"/>
                  <a:pt x="1386698" y="381965"/>
                </a:cubicBezTo>
                <a:cubicBezTo>
                  <a:pt x="1415270" y="393396"/>
                  <a:pt x="1445085" y="401430"/>
                  <a:pt x="1474279" y="411163"/>
                </a:cubicBezTo>
                <a:lnTo>
                  <a:pt x="1518070" y="425763"/>
                </a:lnTo>
                <a:cubicBezTo>
                  <a:pt x="1580697" y="446642"/>
                  <a:pt x="1643422" y="469294"/>
                  <a:pt x="1707828" y="484160"/>
                </a:cubicBezTo>
                <a:cubicBezTo>
                  <a:pt x="1736666" y="490816"/>
                  <a:pt x="1766215" y="493893"/>
                  <a:pt x="1795409" y="498759"/>
                </a:cubicBezTo>
                <a:cubicBezTo>
                  <a:pt x="1819737" y="508492"/>
                  <a:pt x="1842888" y="521955"/>
                  <a:pt x="1868394" y="527957"/>
                </a:cubicBezTo>
                <a:cubicBezTo>
                  <a:pt x="1926013" y="541517"/>
                  <a:pt x="1987401" y="538435"/>
                  <a:pt x="2043555" y="557156"/>
                </a:cubicBezTo>
                <a:cubicBezTo>
                  <a:pt x="2058152" y="562022"/>
                  <a:pt x="2072258" y="568737"/>
                  <a:pt x="2087346" y="571755"/>
                </a:cubicBezTo>
                <a:cubicBezTo>
                  <a:pt x="2174486" y="589186"/>
                  <a:pt x="2274797" y="602710"/>
                  <a:pt x="2364686" y="615553"/>
                </a:cubicBezTo>
                <a:cubicBezTo>
                  <a:pt x="2617698" y="610687"/>
                  <a:pt x="2870958" y="613187"/>
                  <a:pt x="3123721" y="600954"/>
                </a:cubicBezTo>
                <a:cubicBezTo>
                  <a:pt x="3173283" y="598555"/>
                  <a:pt x="3220744" y="579914"/>
                  <a:pt x="3269689" y="571755"/>
                </a:cubicBezTo>
                <a:lnTo>
                  <a:pt x="3444851" y="542557"/>
                </a:lnTo>
                <a:cubicBezTo>
                  <a:pt x="3457997" y="543330"/>
                  <a:pt x="3722812" y="552016"/>
                  <a:pt x="3795175" y="571755"/>
                </a:cubicBezTo>
                <a:cubicBezTo>
                  <a:pt x="3980675" y="622355"/>
                  <a:pt x="3731805" y="584218"/>
                  <a:pt x="3911949" y="615553"/>
                </a:cubicBezTo>
                <a:cubicBezTo>
                  <a:pt x="4004157" y="631592"/>
                  <a:pt x="4189289" y="659351"/>
                  <a:pt x="4189289" y="659351"/>
                </a:cubicBezTo>
                <a:cubicBezTo>
                  <a:pt x="4218483" y="669084"/>
                  <a:pt x="4247395" y="679705"/>
                  <a:pt x="4276870" y="688549"/>
                </a:cubicBezTo>
                <a:cubicBezTo>
                  <a:pt x="4296085" y="694314"/>
                  <a:pt x="4316042" y="697382"/>
                  <a:pt x="4335257" y="703148"/>
                </a:cubicBezTo>
                <a:cubicBezTo>
                  <a:pt x="4364732" y="711992"/>
                  <a:pt x="4393188" y="724109"/>
                  <a:pt x="4422838" y="732347"/>
                </a:cubicBezTo>
                <a:cubicBezTo>
                  <a:pt x="4480826" y="748458"/>
                  <a:pt x="4598000" y="776145"/>
                  <a:pt x="4598000" y="776145"/>
                </a:cubicBezTo>
                <a:cubicBezTo>
                  <a:pt x="4641975" y="805466"/>
                  <a:pt x="4648327" y="812316"/>
                  <a:pt x="4700178" y="834542"/>
                </a:cubicBezTo>
                <a:cubicBezTo>
                  <a:pt x="4714320" y="840604"/>
                  <a:pt x="4730461" y="841772"/>
                  <a:pt x="4743968" y="849141"/>
                </a:cubicBezTo>
                <a:cubicBezTo>
                  <a:pt x="4784266" y="871125"/>
                  <a:pt x="4818123" y="905086"/>
                  <a:pt x="4860743" y="922137"/>
                </a:cubicBezTo>
                <a:cubicBezTo>
                  <a:pt x="4918733" y="945337"/>
                  <a:pt x="4939522" y="951311"/>
                  <a:pt x="4992115" y="980534"/>
                </a:cubicBezTo>
                <a:cubicBezTo>
                  <a:pt x="5206264" y="1099524"/>
                  <a:pt x="4968783" y="978875"/>
                  <a:pt x="5108889" y="1038931"/>
                </a:cubicBezTo>
                <a:cubicBezTo>
                  <a:pt x="5182085" y="1070306"/>
                  <a:pt x="5143177" y="1068130"/>
                  <a:pt x="5181873" y="1068130"/>
                </a:cubicBezTo>
              </a:path>
            </a:pathLst>
          </a:custGeom>
          <a:ln w="76200" cmpd="sng">
            <a:solidFill>
              <a:schemeClr val="tx2"/>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6" name="TextBox 35"/>
          <p:cNvSpPr txBox="1"/>
          <p:nvPr/>
        </p:nvSpPr>
        <p:spPr>
          <a:xfrm>
            <a:off x="7552314" y="5220218"/>
            <a:ext cx="2526916" cy="369332"/>
          </a:xfrm>
          <a:prstGeom prst="rect">
            <a:avLst/>
          </a:prstGeom>
          <a:noFill/>
        </p:spPr>
        <p:txBody>
          <a:bodyPr wrap="none" rtlCol="0">
            <a:spAutoFit/>
          </a:bodyPr>
          <a:lstStyle/>
          <a:p>
            <a:r>
              <a:rPr lang="en-US" dirty="0" smtClean="0"/>
              <a:t>Effluent(BOD &lt;= 30ppm)</a:t>
            </a:r>
            <a:endParaRPr lang="en-US" dirty="0"/>
          </a:p>
        </p:txBody>
      </p:sp>
      <p:sp>
        <p:nvSpPr>
          <p:cNvPr id="37" name="TextBox 36"/>
          <p:cNvSpPr txBox="1"/>
          <p:nvPr/>
        </p:nvSpPr>
        <p:spPr>
          <a:xfrm>
            <a:off x="6097805" y="3167537"/>
            <a:ext cx="510889" cy="369332"/>
          </a:xfrm>
          <a:prstGeom prst="rect">
            <a:avLst/>
          </a:prstGeom>
          <a:noFill/>
        </p:spPr>
        <p:txBody>
          <a:bodyPr wrap="square" rtlCol="0">
            <a:spAutoFit/>
          </a:bodyPr>
          <a:lstStyle/>
          <a:p>
            <a:r>
              <a:rPr lang="en-US" dirty="0" smtClean="0"/>
              <a:t>x</a:t>
            </a:r>
            <a:r>
              <a:rPr lang="en-US" baseline="-25000" dirty="0" smtClean="0"/>
              <a:t>1</a:t>
            </a:r>
            <a:endParaRPr lang="en-US" baseline="-25000" dirty="0"/>
          </a:p>
        </p:txBody>
      </p:sp>
      <p:sp>
        <p:nvSpPr>
          <p:cNvPr id="38" name="TextBox 37"/>
          <p:cNvSpPr txBox="1"/>
          <p:nvPr/>
        </p:nvSpPr>
        <p:spPr>
          <a:xfrm>
            <a:off x="6969989" y="3167537"/>
            <a:ext cx="487450" cy="369332"/>
          </a:xfrm>
          <a:prstGeom prst="rect">
            <a:avLst/>
          </a:prstGeom>
          <a:noFill/>
        </p:spPr>
        <p:txBody>
          <a:bodyPr wrap="square" rtlCol="0">
            <a:spAutoFit/>
          </a:bodyPr>
          <a:lstStyle/>
          <a:p>
            <a:r>
              <a:rPr lang="en-US" dirty="0" smtClean="0"/>
              <a:t>x</a:t>
            </a:r>
            <a:r>
              <a:rPr lang="en-US" baseline="-25000" dirty="0"/>
              <a:t>2</a:t>
            </a:r>
          </a:p>
        </p:txBody>
      </p:sp>
      <p:sp>
        <p:nvSpPr>
          <p:cNvPr id="39" name="TextBox 38"/>
          <p:cNvSpPr txBox="1"/>
          <p:nvPr/>
        </p:nvSpPr>
        <p:spPr>
          <a:xfrm>
            <a:off x="8097250" y="3167542"/>
            <a:ext cx="384991" cy="369332"/>
          </a:xfrm>
          <a:prstGeom prst="rect">
            <a:avLst/>
          </a:prstGeom>
          <a:noFill/>
        </p:spPr>
        <p:txBody>
          <a:bodyPr wrap="none" rtlCol="0">
            <a:spAutoFit/>
          </a:bodyPr>
          <a:lstStyle/>
          <a:p>
            <a:r>
              <a:rPr lang="en-US" dirty="0" smtClean="0"/>
              <a:t>x</a:t>
            </a:r>
            <a:r>
              <a:rPr lang="en-US" baseline="-25000" dirty="0"/>
              <a:t>3</a:t>
            </a:r>
          </a:p>
        </p:txBody>
      </p:sp>
      <p:sp>
        <p:nvSpPr>
          <p:cNvPr id="40" name="TextBox 39"/>
          <p:cNvSpPr txBox="1"/>
          <p:nvPr/>
        </p:nvSpPr>
        <p:spPr>
          <a:xfrm>
            <a:off x="8943432" y="3128866"/>
            <a:ext cx="384991" cy="369332"/>
          </a:xfrm>
          <a:prstGeom prst="rect">
            <a:avLst/>
          </a:prstGeom>
          <a:noFill/>
        </p:spPr>
        <p:txBody>
          <a:bodyPr wrap="none" rtlCol="0">
            <a:spAutoFit/>
          </a:bodyPr>
          <a:lstStyle/>
          <a:p>
            <a:r>
              <a:rPr lang="en-US" dirty="0" smtClean="0"/>
              <a:t>x</a:t>
            </a:r>
            <a:r>
              <a:rPr lang="en-US" baseline="-25000" dirty="0"/>
              <a:t>4</a:t>
            </a:r>
          </a:p>
        </p:txBody>
      </p:sp>
      <p:graphicFrame>
        <p:nvGraphicFramePr>
          <p:cNvPr id="9" name="Table 8"/>
          <p:cNvGraphicFramePr>
            <a:graphicFrameLocks noGrp="1"/>
          </p:cNvGraphicFramePr>
          <p:nvPr>
            <p:extLst>
              <p:ext uri="{D42A27DB-BD31-4B8C-83A1-F6EECF244321}">
                <p14:modId xmlns:p14="http://schemas.microsoft.com/office/powerpoint/2010/main" val="3477550911"/>
              </p:ext>
            </p:extLst>
          </p:nvPr>
        </p:nvGraphicFramePr>
        <p:xfrm>
          <a:off x="1991880" y="4543214"/>
          <a:ext cx="2868863" cy="2092672"/>
        </p:xfrm>
        <a:graphic>
          <a:graphicData uri="http://schemas.openxmlformats.org/drawingml/2006/table">
            <a:tbl>
              <a:tblPr firstRow="1" bandRow="1">
                <a:tableStyleId>{5C22544A-7EE6-4342-B048-85BDC9FD1C3A}</a:tableStyleId>
              </a:tblPr>
              <a:tblGrid>
                <a:gridCol w="1015066"/>
                <a:gridCol w="1853797"/>
              </a:tblGrid>
              <a:tr h="629632">
                <a:tc>
                  <a:txBody>
                    <a:bodyPr/>
                    <a:lstStyle/>
                    <a:p>
                      <a:r>
                        <a:rPr lang="en-US" dirty="0" smtClean="0"/>
                        <a:t>Pipeline</a:t>
                      </a:r>
                      <a:endParaRPr lang="en-US" dirty="0"/>
                    </a:p>
                  </a:txBody>
                  <a:tcPr/>
                </a:tc>
                <a:tc>
                  <a:txBody>
                    <a:bodyPr/>
                    <a:lstStyle/>
                    <a:p>
                      <a:r>
                        <a:rPr lang="en-US" dirty="0" smtClean="0"/>
                        <a:t>$1000/MGD-year</a:t>
                      </a:r>
                      <a:endParaRPr lang="en-US" dirty="0"/>
                    </a:p>
                  </a:txBody>
                  <a:tcPr/>
                </a:tc>
              </a:tr>
              <a:tr h="359790">
                <a:tc>
                  <a:txBody>
                    <a:bodyPr/>
                    <a:lstStyle/>
                    <a:p>
                      <a:r>
                        <a:rPr lang="en-US" dirty="0" smtClean="0"/>
                        <a:t>1</a:t>
                      </a:r>
                      <a:endParaRPr lang="en-US" dirty="0"/>
                    </a:p>
                  </a:txBody>
                  <a:tcPr/>
                </a:tc>
                <a:tc>
                  <a:txBody>
                    <a:bodyPr/>
                    <a:lstStyle/>
                    <a:p>
                      <a:r>
                        <a:rPr lang="en-US" dirty="0" smtClean="0"/>
                        <a:t>$46</a:t>
                      </a:r>
                      <a:endParaRPr lang="en-US" dirty="0"/>
                    </a:p>
                  </a:txBody>
                  <a:tcPr/>
                </a:tc>
              </a:tr>
              <a:tr h="359790">
                <a:tc>
                  <a:txBody>
                    <a:bodyPr/>
                    <a:lstStyle/>
                    <a:p>
                      <a:r>
                        <a:rPr lang="en-US" dirty="0" smtClean="0"/>
                        <a:t>2</a:t>
                      </a:r>
                      <a:endParaRPr lang="en-US" dirty="0"/>
                    </a:p>
                  </a:txBody>
                  <a:tcPr/>
                </a:tc>
                <a:tc>
                  <a:txBody>
                    <a:bodyPr/>
                    <a:lstStyle/>
                    <a:p>
                      <a:r>
                        <a:rPr lang="en-US" dirty="0" smtClean="0"/>
                        <a:t>$50</a:t>
                      </a:r>
                      <a:endParaRPr lang="en-US" dirty="0"/>
                    </a:p>
                  </a:txBody>
                  <a:tcPr/>
                </a:tc>
              </a:tr>
              <a:tr h="359790">
                <a:tc>
                  <a:txBody>
                    <a:bodyPr/>
                    <a:lstStyle/>
                    <a:p>
                      <a:r>
                        <a:rPr lang="en-US" dirty="0" smtClean="0"/>
                        <a:t>3</a:t>
                      </a:r>
                      <a:endParaRPr lang="en-US" dirty="0"/>
                    </a:p>
                  </a:txBody>
                  <a:tcPr/>
                </a:tc>
                <a:tc>
                  <a:txBody>
                    <a:bodyPr/>
                    <a:lstStyle/>
                    <a:p>
                      <a:r>
                        <a:rPr lang="en-US" dirty="0" smtClean="0"/>
                        <a:t>$55</a:t>
                      </a:r>
                      <a:endParaRPr lang="en-US" dirty="0"/>
                    </a:p>
                  </a:txBody>
                  <a:tcPr/>
                </a:tc>
              </a:tr>
              <a:tr h="359790">
                <a:tc>
                  <a:txBody>
                    <a:bodyPr/>
                    <a:lstStyle/>
                    <a:p>
                      <a:r>
                        <a:rPr lang="en-US" dirty="0" smtClean="0"/>
                        <a:t>4</a:t>
                      </a:r>
                      <a:endParaRPr lang="en-US" dirty="0"/>
                    </a:p>
                  </a:txBody>
                  <a:tcPr/>
                </a:tc>
                <a:tc>
                  <a:txBody>
                    <a:bodyPr/>
                    <a:lstStyle/>
                    <a:p>
                      <a:r>
                        <a:rPr lang="en-US" dirty="0" smtClean="0"/>
                        <a:t>$40</a:t>
                      </a:r>
                      <a:endParaRPr lang="en-US" dirty="0"/>
                    </a:p>
                  </a:txBody>
                  <a:tcPr/>
                </a:tc>
              </a:tr>
            </a:tbl>
          </a:graphicData>
        </a:graphic>
      </p:graphicFrame>
    </p:spTree>
    <p:extLst>
      <p:ext uri="{BB962C8B-B14F-4D97-AF65-F5344CB8AC3E}">
        <p14:creationId xmlns:p14="http://schemas.microsoft.com/office/powerpoint/2010/main" val="3380467934"/>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120767"/>
            <a:ext cx="9905998" cy="1478570"/>
          </a:xfrm>
        </p:spPr>
        <p:txBody>
          <a:bodyPr/>
          <a:lstStyle/>
          <a:p>
            <a:r>
              <a:rPr lang="en-US" dirty="0" smtClean="0"/>
              <a:t>Wastewater treatment plant allocation</a:t>
            </a:r>
            <a:endParaRPr lang="en-US" dirty="0"/>
          </a:p>
        </p:txBody>
      </p:sp>
      <p:sp>
        <p:nvSpPr>
          <p:cNvPr id="3" name="Content Placeholder 2"/>
          <p:cNvSpPr>
            <a:spLocks noGrp="1"/>
          </p:cNvSpPr>
          <p:nvPr>
            <p:ph idx="1"/>
          </p:nvPr>
        </p:nvSpPr>
        <p:spPr>
          <a:xfrm>
            <a:off x="364921" y="1026800"/>
            <a:ext cx="5503004" cy="4029929"/>
          </a:xfrm>
        </p:spPr>
        <p:txBody>
          <a:bodyPr>
            <a:noAutofit/>
          </a:bodyPr>
          <a:lstStyle/>
          <a:p>
            <a:r>
              <a:rPr lang="en-US" sz="2600" dirty="0" smtClean="0"/>
              <a:t>Write the objective function</a:t>
            </a:r>
          </a:p>
        </p:txBody>
      </p:sp>
      <p:grpSp>
        <p:nvGrpSpPr>
          <p:cNvPr id="12" name="Group 11"/>
          <p:cNvGrpSpPr/>
          <p:nvPr/>
        </p:nvGrpSpPr>
        <p:grpSpPr>
          <a:xfrm>
            <a:off x="7408563" y="2910257"/>
            <a:ext cx="4537009" cy="3583016"/>
            <a:chOff x="5357036" y="1883304"/>
            <a:chExt cx="5181873" cy="4405076"/>
          </a:xfrm>
        </p:grpSpPr>
        <p:sp>
          <p:nvSpPr>
            <p:cNvPr id="4" name="Cube 3"/>
            <p:cNvSpPr/>
            <p:nvPr/>
          </p:nvSpPr>
          <p:spPr>
            <a:xfrm>
              <a:off x="5867925" y="1883304"/>
              <a:ext cx="1196939" cy="905154"/>
            </a:xfrm>
            <a:prstGeom prst="cub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Town A</a:t>
              </a:r>
              <a:endParaRPr lang="en-US" dirty="0"/>
            </a:p>
          </p:txBody>
        </p:sp>
        <p:sp>
          <p:nvSpPr>
            <p:cNvPr id="5" name="Cube 4"/>
            <p:cNvSpPr/>
            <p:nvPr/>
          </p:nvSpPr>
          <p:spPr>
            <a:xfrm>
              <a:off x="8881303" y="1883304"/>
              <a:ext cx="1196939" cy="905154"/>
            </a:xfrm>
            <a:prstGeom prst="cube">
              <a:avLst/>
            </a:prstGeom>
            <a:solidFill>
              <a:srgbClr val="FF6600"/>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Town B</a:t>
              </a:r>
              <a:endParaRPr lang="en-US" dirty="0"/>
            </a:p>
          </p:txBody>
        </p:sp>
        <p:sp>
          <p:nvSpPr>
            <p:cNvPr id="6" name="Can 5"/>
            <p:cNvSpPr/>
            <p:nvPr/>
          </p:nvSpPr>
          <p:spPr>
            <a:xfrm>
              <a:off x="6203653" y="3970997"/>
              <a:ext cx="861212" cy="890555"/>
            </a:xfrm>
            <a:prstGeom prst="can">
              <a:avLst/>
            </a:prstGeom>
            <a:solidFill>
              <a:schemeClr val="accent4">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Plant 1</a:t>
              </a:r>
              <a:endParaRPr lang="en-US" dirty="0"/>
            </a:p>
          </p:txBody>
        </p:sp>
        <p:sp>
          <p:nvSpPr>
            <p:cNvPr id="7" name="Can 6"/>
            <p:cNvSpPr/>
            <p:nvPr/>
          </p:nvSpPr>
          <p:spPr>
            <a:xfrm>
              <a:off x="7990896" y="3970997"/>
              <a:ext cx="952536" cy="890555"/>
            </a:xfrm>
            <a:prstGeom prst="can">
              <a:avLst/>
            </a:prstGeom>
            <a:solidFill>
              <a:schemeClr val="accent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Plant 2</a:t>
              </a:r>
              <a:endParaRPr lang="en-US" dirty="0"/>
            </a:p>
          </p:txBody>
        </p:sp>
        <p:sp>
          <p:nvSpPr>
            <p:cNvPr id="8" name="Freeform 7"/>
            <p:cNvSpPr/>
            <p:nvPr/>
          </p:nvSpPr>
          <p:spPr>
            <a:xfrm>
              <a:off x="5357036" y="5048958"/>
              <a:ext cx="5181873" cy="1068162"/>
            </a:xfrm>
            <a:custGeom>
              <a:avLst/>
              <a:gdLst>
                <a:gd name="connsiteX0" fmla="*/ 0 w 5181873"/>
                <a:gd name="connsiteY0" fmla="*/ 60781 h 1068162"/>
                <a:gd name="connsiteX1" fmla="*/ 87581 w 5181873"/>
                <a:gd name="connsiteY1" fmla="*/ 16983 h 1068162"/>
                <a:gd name="connsiteX2" fmla="*/ 364920 w 5181873"/>
                <a:gd name="connsiteY2" fmla="*/ 16983 h 1068162"/>
                <a:gd name="connsiteX3" fmla="*/ 540082 w 5181873"/>
                <a:gd name="connsiteY3" fmla="*/ 46182 h 1068162"/>
                <a:gd name="connsiteX4" fmla="*/ 583873 w 5181873"/>
                <a:gd name="connsiteY4" fmla="*/ 60781 h 1068162"/>
                <a:gd name="connsiteX5" fmla="*/ 744438 w 5181873"/>
                <a:gd name="connsiteY5" fmla="*/ 104579 h 1068162"/>
                <a:gd name="connsiteX6" fmla="*/ 832019 w 5181873"/>
                <a:gd name="connsiteY6" fmla="*/ 162976 h 1068162"/>
                <a:gd name="connsiteX7" fmla="*/ 977987 w 5181873"/>
                <a:gd name="connsiteY7" fmla="*/ 221373 h 1068162"/>
                <a:gd name="connsiteX8" fmla="*/ 1080165 w 5181873"/>
                <a:gd name="connsiteY8" fmla="*/ 250572 h 1068162"/>
                <a:gd name="connsiteX9" fmla="*/ 1138552 w 5181873"/>
                <a:gd name="connsiteY9" fmla="*/ 279770 h 1068162"/>
                <a:gd name="connsiteX10" fmla="*/ 1226133 w 5181873"/>
                <a:gd name="connsiteY10" fmla="*/ 308969 h 1068162"/>
                <a:gd name="connsiteX11" fmla="*/ 1328311 w 5181873"/>
                <a:gd name="connsiteY11" fmla="*/ 352766 h 1068162"/>
                <a:gd name="connsiteX12" fmla="*/ 1386698 w 5181873"/>
                <a:gd name="connsiteY12" fmla="*/ 381965 h 1068162"/>
                <a:gd name="connsiteX13" fmla="*/ 1474279 w 5181873"/>
                <a:gd name="connsiteY13" fmla="*/ 411163 h 1068162"/>
                <a:gd name="connsiteX14" fmla="*/ 1518070 w 5181873"/>
                <a:gd name="connsiteY14" fmla="*/ 425763 h 1068162"/>
                <a:gd name="connsiteX15" fmla="*/ 1707828 w 5181873"/>
                <a:gd name="connsiteY15" fmla="*/ 484160 h 1068162"/>
                <a:gd name="connsiteX16" fmla="*/ 1795409 w 5181873"/>
                <a:gd name="connsiteY16" fmla="*/ 498759 h 1068162"/>
                <a:gd name="connsiteX17" fmla="*/ 1868394 w 5181873"/>
                <a:gd name="connsiteY17" fmla="*/ 527957 h 1068162"/>
                <a:gd name="connsiteX18" fmla="*/ 2043555 w 5181873"/>
                <a:gd name="connsiteY18" fmla="*/ 557156 h 1068162"/>
                <a:gd name="connsiteX19" fmla="*/ 2087346 w 5181873"/>
                <a:gd name="connsiteY19" fmla="*/ 571755 h 1068162"/>
                <a:gd name="connsiteX20" fmla="*/ 2364686 w 5181873"/>
                <a:gd name="connsiteY20" fmla="*/ 615553 h 1068162"/>
                <a:gd name="connsiteX21" fmla="*/ 3123721 w 5181873"/>
                <a:gd name="connsiteY21" fmla="*/ 600954 h 1068162"/>
                <a:gd name="connsiteX22" fmla="*/ 3269689 w 5181873"/>
                <a:gd name="connsiteY22" fmla="*/ 571755 h 1068162"/>
                <a:gd name="connsiteX23" fmla="*/ 3444851 w 5181873"/>
                <a:gd name="connsiteY23" fmla="*/ 542557 h 1068162"/>
                <a:gd name="connsiteX24" fmla="*/ 3795175 w 5181873"/>
                <a:gd name="connsiteY24" fmla="*/ 571755 h 1068162"/>
                <a:gd name="connsiteX25" fmla="*/ 3911949 w 5181873"/>
                <a:gd name="connsiteY25" fmla="*/ 615553 h 1068162"/>
                <a:gd name="connsiteX26" fmla="*/ 4189289 w 5181873"/>
                <a:gd name="connsiteY26" fmla="*/ 659351 h 1068162"/>
                <a:gd name="connsiteX27" fmla="*/ 4276870 w 5181873"/>
                <a:gd name="connsiteY27" fmla="*/ 688549 h 1068162"/>
                <a:gd name="connsiteX28" fmla="*/ 4335257 w 5181873"/>
                <a:gd name="connsiteY28" fmla="*/ 703148 h 1068162"/>
                <a:gd name="connsiteX29" fmla="*/ 4422838 w 5181873"/>
                <a:gd name="connsiteY29" fmla="*/ 732347 h 1068162"/>
                <a:gd name="connsiteX30" fmla="*/ 4598000 w 5181873"/>
                <a:gd name="connsiteY30" fmla="*/ 776145 h 1068162"/>
                <a:gd name="connsiteX31" fmla="*/ 4700178 w 5181873"/>
                <a:gd name="connsiteY31" fmla="*/ 834542 h 1068162"/>
                <a:gd name="connsiteX32" fmla="*/ 4743968 w 5181873"/>
                <a:gd name="connsiteY32" fmla="*/ 849141 h 1068162"/>
                <a:gd name="connsiteX33" fmla="*/ 4860743 w 5181873"/>
                <a:gd name="connsiteY33" fmla="*/ 922137 h 1068162"/>
                <a:gd name="connsiteX34" fmla="*/ 4992115 w 5181873"/>
                <a:gd name="connsiteY34" fmla="*/ 980534 h 1068162"/>
                <a:gd name="connsiteX35" fmla="*/ 5108889 w 5181873"/>
                <a:gd name="connsiteY35" fmla="*/ 1038931 h 1068162"/>
                <a:gd name="connsiteX36" fmla="*/ 5181873 w 5181873"/>
                <a:gd name="connsiteY36" fmla="*/ 1068130 h 1068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5181873" h="1068162">
                  <a:moveTo>
                    <a:pt x="0" y="60781"/>
                  </a:moveTo>
                  <a:cubicBezTo>
                    <a:pt x="29194" y="46182"/>
                    <a:pt x="57276" y="29107"/>
                    <a:pt x="87581" y="16983"/>
                  </a:cubicBezTo>
                  <a:cubicBezTo>
                    <a:pt x="175352" y="-18131"/>
                    <a:pt x="277546" y="11157"/>
                    <a:pt x="364920" y="16983"/>
                  </a:cubicBezTo>
                  <a:cubicBezTo>
                    <a:pt x="422589" y="25223"/>
                    <a:pt x="483168" y="31951"/>
                    <a:pt x="540082" y="46182"/>
                  </a:cubicBezTo>
                  <a:cubicBezTo>
                    <a:pt x="555009" y="49914"/>
                    <a:pt x="569029" y="56732"/>
                    <a:pt x="583873" y="60781"/>
                  </a:cubicBezTo>
                  <a:cubicBezTo>
                    <a:pt x="764963" y="110178"/>
                    <a:pt x="643643" y="70976"/>
                    <a:pt x="744438" y="104579"/>
                  </a:cubicBezTo>
                  <a:cubicBezTo>
                    <a:pt x="773632" y="124045"/>
                    <a:pt x="798732" y="151878"/>
                    <a:pt x="832019" y="162976"/>
                  </a:cubicBezTo>
                  <a:cubicBezTo>
                    <a:pt x="1031381" y="229442"/>
                    <a:pt x="827632" y="156926"/>
                    <a:pt x="977987" y="221373"/>
                  </a:cubicBezTo>
                  <a:cubicBezTo>
                    <a:pt x="1060321" y="256664"/>
                    <a:pt x="981411" y="213533"/>
                    <a:pt x="1080165" y="250572"/>
                  </a:cubicBezTo>
                  <a:cubicBezTo>
                    <a:pt x="1100539" y="258214"/>
                    <a:pt x="1118349" y="271687"/>
                    <a:pt x="1138552" y="279770"/>
                  </a:cubicBezTo>
                  <a:cubicBezTo>
                    <a:pt x="1167124" y="291201"/>
                    <a:pt x="1198609" y="295205"/>
                    <a:pt x="1226133" y="308969"/>
                  </a:cubicBezTo>
                  <a:cubicBezTo>
                    <a:pt x="1419807" y="405821"/>
                    <a:pt x="1177945" y="288313"/>
                    <a:pt x="1328311" y="352766"/>
                  </a:cubicBezTo>
                  <a:cubicBezTo>
                    <a:pt x="1348311" y="361339"/>
                    <a:pt x="1366494" y="373882"/>
                    <a:pt x="1386698" y="381965"/>
                  </a:cubicBezTo>
                  <a:cubicBezTo>
                    <a:pt x="1415270" y="393396"/>
                    <a:pt x="1445085" y="401430"/>
                    <a:pt x="1474279" y="411163"/>
                  </a:cubicBezTo>
                  <a:lnTo>
                    <a:pt x="1518070" y="425763"/>
                  </a:lnTo>
                  <a:cubicBezTo>
                    <a:pt x="1580697" y="446642"/>
                    <a:pt x="1643422" y="469294"/>
                    <a:pt x="1707828" y="484160"/>
                  </a:cubicBezTo>
                  <a:cubicBezTo>
                    <a:pt x="1736666" y="490816"/>
                    <a:pt x="1766215" y="493893"/>
                    <a:pt x="1795409" y="498759"/>
                  </a:cubicBezTo>
                  <a:cubicBezTo>
                    <a:pt x="1819737" y="508492"/>
                    <a:pt x="1842888" y="521955"/>
                    <a:pt x="1868394" y="527957"/>
                  </a:cubicBezTo>
                  <a:cubicBezTo>
                    <a:pt x="1926013" y="541517"/>
                    <a:pt x="1987401" y="538435"/>
                    <a:pt x="2043555" y="557156"/>
                  </a:cubicBezTo>
                  <a:cubicBezTo>
                    <a:pt x="2058152" y="562022"/>
                    <a:pt x="2072258" y="568737"/>
                    <a:pt x="2087346" y="571755"/>
                  </a:cubicBezTo>
                  <a:cubicBezTo>
                    <a:pt x="2174486" y="589186"/>
                    <a:pt x="2274797" y="602710"/>
                    <a:pt x="2364686" y="615553"/>
                  </a:cubicBezTo>
                  <a:cubicBezTo>
                    <a:pt x="2617698" y="610687"/>
                    <a:pt x="2870958" y="613187"/>
                    <a:pt x="3123721" y="600954"/>
                  </a:cubicBezTo>
                  <a:cubicBezTo>
                    <a:pt x="3173283" y="598555"/>
                    <a:pt x="3220744" y="579914"/>
                    <a:pt x="3269689" y="571755"/>
                  </a:cubicBezTo>
                  <a:lnTo>
                    <a:pt x="3444851" y="542557"/>
                  </a:lnTo>
                  <a:cubicBezTo>
                    <a:pt x="3457997" y="543330"/>
                    <a:pt x="3722812" y="552016"/>
                    <a:pt x="3795175" y="571755"/>
                  </a:cubicBezTo>
                  <a:cubicBezTo>
                    <a:pt x="3980675" y="622355"/>
                    <a:pt x="3731805" y="584218"/>
                    <a:pt x="3911949" y="615553"/>
                  </a:cubicBezTo>
                  <a:cubicBezTo>
                    <a:pt x="4004157" y="631592"/>
                    <a:pt x="4189289" y="659351"/>
                    <a:pt x="4189289" y="659351"/>
                  </a:cubicBezTo>
                  <a:cubicBezTo>
                    <a:pt x="4218483" y="669084"/>
                    <a:pt x="4247395" y="679705"/>
                    <a:pt x="4276870" y="688549"/>
                  </a:cubicBezTo>
                  <a:cubicBezTo>
                    <a:pt x="4296085" y="694314"/>
                    <a:pt x="4316042" y="697382"/>
                    <a:pt x="4335257" y="703148"/>
                  </a:cubicBezTo>
                  <a:cubicBezTo>
                    <a:pt x="4364732" y="711992"/>
                    <a:pt x="4393188" y="724109"/>
                    <a:pt x="4422838" y="732347"/>
                  </a:cubicBezTo>
                  <a:cubicBezTo>
                    <a:pt x="4480826" y="748458"/>
                    <a:pt x="4598000" y="776145"/>
                    <a:pt x="4598000" y="776145"/>
                  </a:cubicBezTo>
                  <a:cubicBezTo>
                    <a:pt x="4641975" y="805466"/>
                    <a:pt x="4648327" y="812316"/>
                    <a:pt x="4700178" y="834542"/>
                  </a:cubicBezTo>
                  <a:cubicBezTo>
                    <a:pt x="4714320" y="840604"/>
                    <a:pt x="4730461" y="841772"/>
                    <a:pt x="4743968" y="849141"/>
                  </a:cubicBezTo>
                  <a:cubicBezTo>
                    <a:pt x="4784266" y="871125"/>
                    <a:pt x="4818123" y="905086"/>
                    <a:pt x="4860743" y="922137"/>
                  </a:cubicBezTo>
                  <a:cubicBezTo>
                    <a:pt x="4918733" y="945337"/>
                    <a:pt x="4939522" y="951311"/>
                    <a:pt x="4992115" y="980534"/>
                  </a:cubicBezTo>
                  <a:cubicBezTo>
                    <a:pt x="5206264" y="1099524"/>
                    <a:pt x="4968783" y="978875"/>
                    <a:pt x="5108889" y="1038931"/>
                  </a:cubicBezTo>
                  <a:cubicBezTo>
                    <a:pt x="5182085" y="1070306"/>
                    <a:pt x="5143177" y="1068130"/>
                    <a:pt x="5181873" y="1068130"/>
                  </a:cubicBezTo>
                </a:path>
              </a:pathLst>
            </a:custGeom>
            <a:ln w="76200" cmpd="sng">
              <a:solidFill>
                <a:schemeClr val="tx2"/>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10" name="Straight Arrow Connector 9"/>
            <p:cNvCxnSpPr>
              <a:stCxn id="4" idx="3"/>
              <a:endCxn id="6" idx="1"/>
            </p:cNvCxnSpPr>
            <p:nvPr/>
          </p:nvCxnSpPr>
          <p:spPr>
            <a:xfrm>
              <a:off x="6353250" y="2788458"/>
              <a:ext cx="281009" cy="1182539"/>
            </a:xfrm>
            <a:prstGeom prst="straightConnector1">
              <a:avLst/>
            </a:prstGeom>
            <a:ln w="57150" cmpd="sng">
              <a:solidFill>
                <a:srgbClr val="0000FF"/>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a:stCxn id="4" idx="3"/>
              <a:endCxn id="7" idx="1"/>
            </p:cNvCxnSpPr>
            <p:nvPr/>
          </p:nvCxnSpPr>
          <p:spPr>
            <a:xfrm>
              <a:off x="6353250" y="2788458"/>
              <a:ext cx="2113914" cy="1182539"/>
            </a:xfrm>
            <a:prstGeom prst="straightConnector1">
              <a:avLst/>
            </a:prstGeom>
            <a:ln w="57150" cmpd="sng">
              <a:solidFill>
                <a:srgbClr val="0000FF"/>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a:stCxn id="5" idx="3"/>
              <a:endCxn id="6" idx="1"/>
            </p:cNvCxnSpPr>
            <p:nvPr/>
          </p:nvCxnSpPr>
          <p:spPr>
            <a:xfrm flipH="1">
              <a:off x="6634259" y="2788458"/>
              <a:ext cx="2732369" cy="1182539"/>
            </a:xfrm>
            <a:prstGeom prst="straightConnector1">
              <a:avLst/>
            </a:prstGeom>
            <a:ln w="57150" cmpd="sng">
              <a:solidFill>
                <a:srgbClr val="0000FF"/>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a:stCxn id="5" idx="3"/>
              <a:endCxn id="7" idx="1"/>
            </p:cNvCxnSpPr>
            <p:nvPr/>
          </p:nvCxnSpPr>
          <p:spPr>
            <a:xfrm flipH="1">
              <a:off x="8467164" y="2788458"/>
              <a:ext cx="899464" cy="1182539"/>
            </a:xfrm>
            <a:prstGeom prst="straightConnector1">
              <a:avLst/>
            </a:prstGeom>
            <a:ln w="57150" cmpd="sng">
              <a:solidFill>
                <a:srgbClr val="0000FF"/>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a:stCxn id="6" idx="3"/>
            </p:cNvCxnSpPr>
            <p:nvPr/>
          </p:nvCxnSpPr>
          <p:spPr>
            <a:xfrm>
              <a:off x="6634259" y="4861552"/>
              <a:ext cx="864014" cy="187406"/>
            </a:xfrm>
            <a:prstGeom prst="straightConnector1">
              <a:avLst/>
            </a:prstGeom>
            <a:ln w="57150" cmpd="sng">
              <a:solidFill>
                <a:srgbClr val="0000FF"/>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a:stCxn id="7" idx="3"/>
            </p:cNvCxnSpPr>
            <p:nvPr/>
          </p:nvCxnSpPr>
          <p:spPr>
            <a:xfrm flipH="1">
              <a:off x="7498274" y="4861552"/>
              <a:ext cx="968890" cy="187406"/>
            </a:xfrm>
            <a:prstGeom prst="straightConnector1">
              <a:avLst/>
            </a:prstGeom>
            <a:ln w="57150" cmpd="sng">
              <a:solidFill>
                <a:srgbClr val="0000FF"/>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a:endCxn id="8" idx="19"/>
            </p:cNvCxnSpPr>
            <p:nvPr/>
          </p:nvCxnSpPr>
          <p:spPr>
            <a:xfrm flipH="1">
              <a:off x="7444382" y="5102977"/>
              <a:ext cx="53891" cy="517736"/>
            </a:xfrm>
            <a:prstGeom prst="straightConnector1">
              <a:avLst/>
            </a:prstGeom>
            <a:ln w="57150" cmpd="sng">
              <a:solidFill>
                <a:srgbClr val="0000FF"/>
              </a:solidFill>
              <a:headEnd type="none"/>
              <a:tailEnd type="triangle"/>
            </a:ln>
          </p:spPr>
          <p:style>
            <a:lnRef idx="2">
              <a:schemeClr val="accent1"/>
            </a:lnRef>
            <a:fillRef idx="0">
              <a:schemeClr val="accent1"/>
            </a:fillRef>
            <a:effectRef idx="1">
              <a:schemeClr val="accent1"/>
            </a:effectRef>
            <a:fontRef idx="minor">
              <a:schemeClr val="tx1"/>
            </a:fontRef>
          </p:style>
        </p:cxnSp>
        <p:sp>
          <p:nvSpPr>
            <p:cNvPr id="29" name="Freeform 28"/>
            <p:cNvSpPr/>
            <p:nvPr/>
          </p:nvSpPr>
          <p:spPr>
            <a:xfrm>
              <a:off x="5357036" y="5220218"/>
              <a:ext cx="5181873" cy="1068162"/>
            </a:xfrm>
            <a:custGeom>
              <a:avLst/>
              <a:gdLst>
                <a:gd name="connsiteX0" fmla="*/ 0 w 5181873"/>
                <a:gd name="connsiteY0" fmla="*/ 60781 h 1068162"/>
                <a:gd name="connsiteX1" fmla="*/ 87581 w 5181873"/>
                <a:gd name="connsiteY1" fmla="*/ 16983 h 1068162"/>
                <a:gd name="connsiteX2" fmla="*/ 364920 w 5181873"/>
                <a:gd name="connsiteY2" fmla="*/ 16983 h 1068162"/>
                <a:gd name="connsiteX3" fmla="*/ 540082 w 5181873"/>
                <a:gd name="connsiteY3" fmla="*/ 46182 h 1068162"/>
                <a:gd name="connsiteX4" fmla="*/ 583873 w 5181873"/>
                <a:gd name="connsiteY4" fmla="*/ 60781 h 1068162"/>
                <a:gd name="connsiteX5" fmla="*/ 744438 w 5181873"/>
                <a:gd name="connsiteY5" fmla="*/ 104579 h 1068162"/>
                <a:gd name="connsiteX6" fmla="*/ 832019 w 5181873"/>
                <a:gd name="connsiteY6" fmla="*/ 162976 h 1068162"/>
                <a:gd name="connsiteX7" fmla="*/ 977987 w 5181873"/>
                <a:gd name="connsiteY7" fmla="*/ 221373 h 1068162"/>
                <a:gd name="connsiteX8" fmla="*/ 1080165 w 5181873"/>
                <a:gd name="connsiteY8" fmla="*/ 250572 h 1068162"/>
                <a:gd name="connsiteX9" fmla="*/ 1138552 w 5181873"/>
                <a:gd name="connsiteY9" fmla="*/ 279770 h 1068162"/>
                <a:gd name="connsiteX10" fmla="*/ 1226133 w 5181873"/>
                <a:gd name="connsiteY10" fmla="*/ 308969 h 1068162"/>
                <a:gd name="connsiteX11" fmla="*/ 1328311 w 5181873"/>
                <a:gd name="connsiteY11" fmla="*/ 352766 h 1068162"/>
                <a:gd name="connsiteX12" fmla="*/ 1386698 w 5181873"/>
                <a:gd name="connsiteY12" fmla="*/ 381965 h 1068162"/>
                <a:gd name="connsiteX13" fmla="*/ 1474279 w 5181873"/>
                <a:gd name="connsiteY13" fmla="*/ 411163 h 1068162"/>
                <a:gd name="connsiteX14" fmla="*/ 1518070 w 5181873"/>
                <a:gd name="connsiteY14" fmla="*/ 425763 h 1068162"/>
                <a:gd name="connsiteX15" fmla="*/ 1707828 w 5181873"/>
                <a:gd name="connsiteY15" fmla="*/ 484160 h 1068162"/>
                <a:gd name="connsiteX16" fmla="*/ 1795409 w 5181873"/>
                <a:gd name="connsiteY16" fmla="*/ 498759 h 1068162"/>
                <a:gd name="connsiteX17" fmla="*/ 1868394 w 5181873"/>
                <a:gd name="connsiteY17" fmla="*/ 527957 h 1068162"/>
                <a:gd name="connsiteX18" fmla="*/ 2043555 w 5181873"/>
                <a:gd name="connsiteY18" fmla="*/ 557156 h 1068162"/>
                <a:gd name="connsiteX19" fmla="*/ 2087346 w 5181873"/>
                <a:gd name="connsiteY19" fmla="*/ 571755 h 1068162"/>
                <a:gd name="connsiteX20" fmla="*/ 2364686 w 5181873"/>
                <a:gd name="connsiteY20" fmla="*/ 615553 h 1068162"/>
                <a:gd name="connsiteX21" fmla="*/ 3123721 w 5181873"/>
                <a:gd name="connsiteY21" fmla="*/ 600954 h 1068162"/>
                <a:gd name="connsiteX22" fmla="*/ 3269689 w 5181873"/>
                <a:gd name="connsiteY22" fmla="*/ 571755 h 1068162"/>
                <a:gd name="connsiteX23" fmla="*/ 3444851 w 5181873"/>
                <a:gd name="connsiteY23" fmla="*/ 542557 h 1068162"/>
                <a:gd name="connsiteX24" fmla="*/ 3795175 w 5181873"/>
                <a:gd name="connsiteY24" fmla="*/ 571755 h 1068162"/>
                <a:gd name="connsiteX25" fmla="*/ 3911949 w 5181873"/>
                <a:gd name="connsiteY25" fmla="*/ 615553 h 1068162"/>
                <a:gd name="connsiteX26" fmla="*/ 4189289 w 5181873"/>
                <a:gd name="connsiteY26" fmla="*/ 659351 h 1068162"/>
                <a:gd name="connsiteX27" fmla="*/ 4276870 w 5181873"/>
                <a:gd name="connsiteY27" fmla="*/ 688549 h 1068162"/>
                <a:gd name="connsiteX28" fmla="*/ 4335257 w 5181873"/>
                <a:gd name="connsiteY28" fmla="*/ 703148 h 1068162"/>
                <a:gd name="connsiteX29" fmla="*/ 4422838 w 5181873"/>
                <a:gd name="connsiteY29" fmla="*/ 732347 h 1068162"/>
                <a:gd name="connsiteX30" fmla="*/ 4598000 w 5181873"/>
                <a:gd name="connsiteY30" fmla="*/ 776145 h 1068162"/>
                <a:gd name="connsiteX31" fmla="*/ 4700178 w 5181873"/>
                <a:gd name="connsiteY31" fmla="*/ 834542 h 1068162"/>
                <a:gd name="connsiteX32" fmla="*/ 4743968 w 5181873"/>
                <a:gd name="connsiteY32" fmla="*/ 849141 h 1068162"/>
                <a:gd name="connsiteX33" fmla="*/ 4860743 w 5181873"/>
                <a:gd name="connsiteY33" fmla="*/ 922137 h 1068162"/>
                <a:gd name="connsiteX34" fmla="*/ 4992115 w 5181873"/>
                <a:gd name="connsiteY34" fmla="*/ 980534 h 1068162"/>
                <a:gd name="connsiteX35" fmla="*/ 5108889 w 5181873"/>
                <a:gd name="connsiteY35" fmla="*/ 1038931 h 1068162"/>
                <a:gd name="connsiteX36" fmla="*/ 5181873 w 5181873"/>
                <a:gd name="connsiteY36" fmla="*/ 1068130 h 1068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5181873" h="1068162">
                  <a:moveTo>
                    <a:pt x="0" y="60781"/>
                  </a:moveTo>
                  <a:cubicBezTo>
                    <a:pt x="29194" y="46182"/>
                    <a:pt x="57276" y="29107"/>
                    <a:pt x="87581" y="16983"/>
                  </a:cubicBezTo>
                  <a:cubicBezTo>
                    <a:pt x="175352" y="-18131"/>
                    <a:pt x="277546" y="11157"/>
                    <a:pt x="364920" y="16983"/>
                  </a:cubicBezTo>
                  <a:cubicBezTo>
                    <a:pt x="422589" y="25223"/>
                    <a:pt x="483168" y="31951"/>
                    <a:pt x="540082" y="46182"/>
                  </a:cubicBezTo>
                  <a:cubicBezTo>
                    <a:pt x="555009" y="49914"/>
                    <a:pt x="569029" y="56732"/>
                    <a:pt x="583873" y="60781"/>
                  </a:cubicBezTo>
                  <a:cubicBezTo>
                    <a:pt x="764963" y="110178"/>
                    <a:pt x="643643" y="70976"/>
                    <a:pt x="744438" y="104579"/>
                  </a:cubicBezTo>
                  <a:cubicBezTo>
                    <a:pt x="773632" y="124045"/>
                    <a:pt x="798732" y="151878"/>
                    <a:pt x="832019" y="162976"/>
                  </a:cubicBezTo>
                  <a:cubicBezTo>
                    <a:pt x="1031381" y="229442"/>
                    <a:pt x="827632" y="156926"/>
                    <a:pt x="977987" y="221373"/>
                  </a:cubicBezTo>
                  <a:cubicBezTo>
                    <a:pt x="1060321" y="256664"/>
                    <a:pt x="981411" y="213533"/>
                    <a:pt x="1080165" y="250572"/>
                  </a:cubicBezTo>
                  <a:cubicBezTo>
                    <a:pt x="1100539" y="258214"/>
                    <a:pt x="1118349" y="271687"/>
                    <a:pt x="1138552" y="279770"/>
                  </a:cubicBezTo>
                  <a:cubicBezTo>
                    <a:pt x="1167124" y="291201"/>
                    <a:pt x="1198609" y="295205"/>
                    <a:pt x="1226133" y="308969"/>
                  </a:cubicBezTo>
                  <a:cubicBezTo>
                    <a:pt x="1419807" y="405821"/>
                    <a:pt x="1177945" y="288313"/>
                    <a:pt x="1328311" y="352766"/>
                  </a:cubicBezTo>
                  <a:cubicBezTo>
                    <a:pt x="1348311" y="361339"/>
                    <a:pt x="1366494" y="373882"/>
                    <a:pt x="1386698" y="381965"/>
                  </a:cubicBezTo>
                  <a:cubicBezTo>
                    <a:pt x="1415270" y="393396"/>
                    <a:pt x="1445085" y="401430"/>
                    <a:pt x="1474279" y="411163"/>
                  </a:cubicBezTo>
                  <a:lnTo>
                    <a:pt x="1518070" y="425763"/>
                  </a:lnTo>
                  <a:cubicBezTo>
                    <a:pt x="1580697" y="446642"/>
                    <a:pt x="1643422" y="469294"/>
                    <a:pt x="1707828" y="484160"/>
                  </a:cubicBezTo>
                  <a:cubicBezTo>
                    <a:pt x="1736666" y="490816"/>
                    <a:pt x="1766215" y="493893"/>
                    <a:pt x="1795409" y="498759"/>
                  </a:cubicBezTo>
                  <a:cubicBezTo>
                    <a:pt x="1819737" y="508492"/>
                    <a:pt x="1842888" y="521955"/>
                    <a:pt x="1868394" y="527957"/>
                  </a:cubicBezTo>
                  <a:cubicBezTo>
                    <a:pt x="1926013" y="541517"/>
                    <a:pt x="1987401" y="538435"/>
                    <a:pt x="2043555" y="557156"/>
                  </a:cubicBezTo>
                  <a:cubicBezTo>
                    <a:pt x="2058152" y="562022"/>
                    <a:pt x="2072258" y="568737"/>
                    <a:pt x="2087346" y="571755"/>
                  </a:cubicBezTo>
                  <a:cubicBezTo>
                    <a:pt x="2174486" y="589186"/>
                    <a:pt x="2274797" y="602710"/>
                    <a:pt x="2364686" y="615553"/>
                  </a:cubicBezTo>
                  <a:cubicBezTo>
                    <a:pt x="2617698" y="610687"/>
                    <a:pt x="2870958" y="613187"/>
                    <a:pt x="3123721" y="600954"/>
                  </a:cubicBezTo>
                  <a:cubicBezTo>
                    <a:pt x="3173283" y="598555"/>
                    <a:pt x="3220744" y="579914"/>
                    <a:pt x="3269689" y="571755"/>
                  </a:cubicBezTo>
                  <a:lnTo>
                    <a:pt x="3444851" y="542557"/>
                  </a:lnTo>
                  <a:cubicBezTo>
                    <a:pt x="3457997" y="543330"/>
                    <a:pt x="3722812" y="552016"/>
                    <a:pt x="3795175" y="571755"/>
                  </a:cubicBezTo>
                  <a:cubicBezTo>
                    <a:pt x="3980675" y="622355"/>
                    <a:pt x="3731805" y="584218"/>
                    <a:pt x="3911949" y="615553"/>
                  </a:cubicBezTo>
                  <a:cubicBezTo>
                    <a:pt x="4004157" y="631592"/>
                    <a:pt x="4189289" y="659351"/>
                    <a:pt x="4189289" y="659351"/>
                  </a:cubicBezTo>
                  <a:cubicBezTo>
                    <a:pt x="4218483" y="669084"/>
                    <a:pt x="4247395" y="679705"/>
                    <a:pt x="4276870" y="688549"/>
                  </a:cubicBezTo>
                  <a:cubicBezTo>
                    <a:pt x="4296085" y="694314"/>
                    <a:pt x="4316042" y="697382"/>
                    <a:pt x="4335257" y="703148"/>
                  </a:cubicBezTo>
                  <a:cubicBezTo>
                    <a:pt x="4364732" y="711992"/>
                    <a:pt x="4393188" y="724109"/>
                    <a:pt x="4422838" y="732347"/>
                  </a:cubicBezTo>
                  <a:cubicBezTo>
                    <a:pt x="4480826" y="748458"/>
                    <a:pt x="4598000" y="776145"/>
                    <a:pt x="4598000" y="776145"/>
                  </a:cubicBezTo>
                  <a:cubicBezTo>
                    <a:pt x="4641975" y="805466"/>
                    <a:pt x="4648327" y="812316"/>
                    <a:pt x="4700178" y="834542"/>
                  </a:cubicBezTo>
                  <a:cubicBezTo>
                    <a:pt x="4714320" y="840604"/>
                    <a:pt x="4730461" y="841772"/>
                    <a:pt x="4743968" y="849141"/>
                  </a:cubicBezTo>
                  <a:cubicBezTo>
                    <a:pt x="4784266" y="871125"/>
                    <a:pt x="4818123" y="905086"/>
                    <a:pt x="4860743" y="922137"/>
                  </a:cubicBezTo>
                  <a:cubicBezTo>
                    <a:pt x="4918733" y="945337"/>
                    <a:pt x="4939522" y="951311"/>
                    <a:pt x="4992115" y="980534"/>
                  </a:cubicBezTo>
                  <a:cubicBezTo>
                    <a:pt x="5206264" y="1099524"/>
                    <a:pt x="4968783" y="978875"/>
                    <a:pt x="5108889" y="1038931"/>
                  </a:cubicBezTo>
                  <a:cubicBezTo>
                    <a:pt x="5182085" y="1070306"/>
                    <a:pt x="5143177" y="1068130"/>
                    <a:pt x="5181873" y="1068130"/>
                  </a:cubicBezTo>
                </a:path>
              </a:pathLst>
            </a:custGeom>
            <a:ln w="76200" cmpd="sng">
              <a:solidFill>
                <a:schemeClr val="tx2"/>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6" name="TextBox 35"/>
            <p:cNvSpPr txBox="1"/>
            <p:nvPr/>
          </p:nvSpPr>
          <p:spPr>
            <a:xfrm>
              <a:off x="7552314" y="5220218"/>
              <a:ext cx="2526916" cy="369332"/>
            </a:xfrm>
            <a:prstGeom prst="rect">
              <a:avLst/>
            </a:prstGeom>
            <a:noFill/>
          </p:spPr>
          <p:txBody>
            <a:bodyPr wrap="none" rtlCol="0">
              <a:spAutoFit/>
            </a:bodyPr>
            <a:lstStyle/>
            <a:p>
              <a:r>
                <a:rPr lang="en-US" dirty="0" smtClean="0"/>
                <a:t>Effluent(BOD &lt;= 30ppm)</a:t>
              </a:r>
              <a:endParaRPr lang="en-US" dirty="0"/>
            </a:p>
          </p:txBody>
        </p:sp>
        <p:sp>
          <p:nvSpPr>
            <p:cNvPr id="37" name="TextBox 36"/>
            <p:cNvSpPr txBox="1"/>
            <p:nvPr/>
          </p:nvSpPr>
          <p:spPr>
            <a:xfrm>
              <a:off x="6097805" y="3167537"/>
              <a:ext cx="510889" cy="369332"/>
            </a:xfrm>
            <a:prstGeom prst="rect">
              <a:avLst/>
            </a:prstGeom>
            <a:noFill/>
          </p:spPr>
          <p:txBody>
            <a:bodyPr wrap="square" rtlCol="0">
              <a:spAutoFit/>
            </a:bodyPr>
            <a:lstStyle/>
            <a:p>
              <a:r>
                <a:rPr lang="en-US" dirty="0" smtClean="0"/>
                <a:t>x</a:t>
              </a:r>
              <a:r>
                <a:rPr lang="en-US" baseline="-25000" dirty="0" smtClean="0"/>
                <a:t>1</a:t>
              </a:r>
              <a:endParaRPr lang="en-US" baseline="-25000" dirty="0"/>
            </a:p>
          </p:txBody>
        </p:sp>
        <p:sp>
          <p:nvSpPr>
            <p:cNvPr id="38" name="TextBox 37"/>
            <p:cNvSpPr txBox="1"/>
            <p:nvPr/>
          </p:nvSpPr>
          <p:spPr>
            <a:xfrm>
              <a:off x="6969989" y="3167537"/>
              <a:ext cx="487450" cy="369332"/>
            </a:xfrm>
            <a:prstGeom prst="rect">
              <a:avLst/>
            </a:prstGeom>
            <a:noFill/>
          </p:spPr>
          <p:txBody>
            <a:bodyPr wrap="square" rtlCol="0">
              <a:spAutoFit/>
            </a:bodyPr>
            <a:lstStyle/>
            <a:p>
              <a:r>
                <a:rPr lang="en-US" dirty="0" smtClean="0"/>
                <a:t>x</a:t>
              </a:r>
              <a:r>
                <a:rPr lang="en-US" baseline="-25000" dirty="0"/>
                <a:t>2</a:t>
              </a:r>
            </a:p>
          </p:txBody>
        </p:sp>
        <p:sp>
          <p:nvSpPr>
            <p:cNvPr id="39" name="TextBox 38"/>
            <p:cNvSpPr txBox="1"/>
            <p:nvPr/>
          </p:nvSpPr>
          <p:spPr>
            <a:xfrm>
              <a:off x="8097250" y="3167542"/>
              <a:ext cx="384991" cy="369332"/>
            </a:xfrm>
            <a:prstGeom prst="rect">
              <a:avLst/>
            </a:prstGeom>
            <a:noFill/>
          </p:spPr>
          <p:txBody>
            <a:bodyPr wrap="none" rtlCol="0">
              <a:spAutoFit/>
            </a:bodyPr>
            <a:lstStyle/>
            <a:p>
              <a:r>
                <a:rPr lang="en-US" dirty="0" smtClean="0"/>
                <a:t>x</a:t>
              </a:r>
              <a:r>
                <a:rPr lang="en-US" baseline="-25000" dirty="0"/>
                <a:t>3</a:t>
              </a:r>
            </a:p>
          </p:txBody>
        </p:sp>
        <p:sp>
          <p:nvSpPr>
            <p:cNvPr id="40" name="TextBox 39"/>
            <p:cNvSpPr txBox="1"/>
            <p:nvPr/>
          </p:nvSpPr>
          <p:spPr>
            <a:xfrm>
              <a:off x="8943432" y="3128866"/>
              <a:ext cx="384991" cy="369332"/>
            </a:xfrm>
            <a:prstGeom prst="rect">
              <a:avLst/>
            </a:prstGeom>
            <a:noFill/>
          </p:spPr>
          <p:txBody>
            <a:bodyPr wrap="none" rtlCol="0">
              <a:spAutoFit/>
            </a:bodyPr>
            <a:lstStyle/>
            <a:p>
              <a:r>
                <a:rPr lang="en-US" dirty="0" smtClean="0"/>
                <a:t>x</a:t>
              </a:r>
              <a:r>
                <a:rPr lang="en-US" baseline="-25000" dirty="0"/>
                <a:t>4</a:t>
              </a:r>
            </a:p>
          </p:txBody>
        </p:sp>
      </p:grpSp>
      <p:graphicFrame>
        <p:nvGraphicFramePr>
          <p:cNvPr id="9" name="Table 8"/>
          <p:cNvGraphicFramePr>
            <a:graphicFrameLocks noGrp="1"/>
          </p:cNvGraphicFramePr>
          <p:nvPr>
            <p:extLst>
              <p:ext uri="{D42A27DB-BD31-4B8C-83A1-F6EECF244321}">
                <p14:modId xmlns:p14="http://schemas.microsoft.com/office/powerpoint/2010/main" val="173997447"/>
              </p:ext>
            </p:extLst>
          </p:nvPr>
        </p:nvGraphicFramePr>
        <p:xfrm>
          <a:off x="4539700" y="4578112"/>
          <a:ext cx="2868863" cy="2092672"/>
        </p:xfrm>
        <a:graphic>
          <a:graphicData uri="http://schemas.openxmlformats.org/drawingml/2006/table">
            <a:tbl>
              <a:tblPr firstRow="1" bandRow="1">
                <a:tableStyleId>{5C22544A-7EE6-4342-B048-85BDC9FD1C3A}</a:tableStyleId>
              </a:tblPr>
              <a:tblGrid>
                <a:gridCol w="1015066"/>
                <a:gridCol w="1853797"/>
              </a:tblGrid>
              <a:tr h="629632">
                <a:tc>
                  <a:txBody>
                    <a:bodyPr/>
                    <a:lstStyle/>
                    <a:p>
                      <a:r>
                        <a:rPr lang="en-US" dirty="0" smtClean="0"/>
                        <a:t>Pipeline</a:t>
                      </a:r>
                      <a:endParaRPr lang="en-US" dirty="0"/>
                    </a:p>
                  </a:txBody>
                  <a:tcPr/>
                </a:tc>
                <a:tc>
                  <a:txBody>
                    <a:bodyPr/>
                    <a:lstStyle/>
                    <a:p>
                      <a:r>
                        <a:rPr lang="en-US" dirty="0" smtClean="0"/>
                        <a:t>$1000/MGD-year</a:t>
                      </a:r>
                      <a:endParaRPr lang="en-US" dirty="0"/>
                    </a:p>
                  </a:txBody>
                  <a:tcPr/>
                </a:tc>
              </a:tr>
              <a:tr h="359790">
                <a:tc>
                  <a:txBody>
                    <a:bodyPr/>
                    <a:lstStyle/>
                    <a:p>
                      <a:r>
                        <a:rPr lang="en-US" dirty="0" smtClean="0"/>
                        <a:t>1</a:t>
                      </a:r>
                      <a:endParaRPr lang="en-US" dirty="0"/>
                    </a:p>
                  </a:txBody>
                  <a:tcPr/>
                </a:tc>
                <a:tc>
                  <a:txBody>
                    <a:bodyPr/>
                    <a:lstStyle/>
                    <a:p>
                      <a:r>
                        <a:rPr lang="en-US" dirty="0" smtClean="0"/>
                        <a:t>$46</a:t>
                      </a:r>
                      <a:endParaRPr lang="en-US" dirty="0"/>
                    </a:p>
                  </a:txBody>
                  <a:tcPr/>
                </a:tc>
              </a:tr>
              <a:tr h="359790">
                <a:tc>
                  <a:txBody>
                    <a:bodyPr/>
                    <a:lstStyle/>
                    <a:p>
                      <a:r>
                        <a:rPr lang="en-US" dirty="0" smtClean="0"/>
                        <a:t>2</a:t>
                      </a:r>
                      <a:endParaRPr lang="en-US" dirty="0"/>
                    </a:p>
                  </a:txBody>
                  <a:tcPr/>
                </a:tc>
                <a:tc>
                  <a:txBody>
                    <a:bodyPr/>
                    <a:lstStyle/>
                    <a:p>
                      <a:r>
                        <a:rPr lang="en-US" dirty="0" smtClean="0"/>
                        <a:t>$50</a:t>
                      </a:r>
                      <a:endParaRPr lang="en-US" dirty="0"/>
                    </a:p>
                  </a:txBody>
                  <a:tcPr/>
                </a:tc>
              </a:tr>
              <a:tr h="359790">
                <a:tc>
                  <a:txBody>
                    <a:bodyPr/>
                    <a:lstStyle/>
                    <a:p>
                      <a:r>
                        <a:rPr lang="en-US" dirty="0" smtClean="0"/>
                        <a:t>3</a:t>
                      </a:r>
                      <a:endParaRPr lang="en-US" dirty="0"/>
                    </a:p>
                  </a:txBody>
                  <a:tcPr/>
                </a:tc>
                <a:tc>
                  <a:txBody>
                    <a:bodyPr/>
                    <a:lstStyle/>
                    <a:p>
                      <a:r>
                        <a:rPr lang="en-US" dirty="0" smtClean="0"/>
                        <a:t>$55</a:t>
                      </a:r>
                      <a:endParaRPr lang="en-US" dirty="0"/>
                    </a:p>
                  </a:txBody>
                  <a:tcPr/>
                </a:tc>
              </a:tr>
              <a:tr h="359790">
                <a:tc>
                  <a:txBody>
                    <a:bodyPr/>
                    <a:lstStyle/>
                    <a:p>
                      <a:r>
                        <a:rPr lang="en-US" dirty="0" smtClean="0"/>
                        <a:t>4</a:t>
                      </a:r>
                      <a:endParaRPr lang="en-US" dirty="0"/>
                    </a:p>
                  </a:txBody>
                  <a:tcPr/>
                </a:tc>
                <a:tc>
                  <a:txBody>
                    <a:bodyPr/>
                    <a:lstStyle/>
                    <a:p>
                      <a:r>
                        <a:rPr lang="en-US" dirty="0" smtClean="0"/>
                        <a:t>$40</a:t>
                      </a:r>
                      <a:endParaRPr lang="en-US" dirty="0"/>
                    </a:p>
                  </a:txBody>
                  <a:tcPr/>
                </a:tc>
              </a:tr>
            </a:tbl>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2512671403"/>
              </p:ext>
            </p:extLst>
          </p:nvPr>
        </p:nvGraphicFramePr>
        <p:xfrm>
          <a:off x="560388" y="1658938"/>
          <a:ext cx="6677025" cy="817562"/>
        </p:xfrm>
        <a:graphic>
          <a:graphicData uri="http://schemas.openxmlformats.org/presentationml/2006/ole">
            <mc:AlternateContent xmlns:mc="http://schemas.openxmlformats.org/markup-compatibility/2006">
              <mc:Choice xmlns:v="urn:schemas-microsoft-com:vml" Requires="v">
                <p:oleObj spid="_x0000_s5137" name="Equation" r:id="rId4" imgW="1968500" imgH="241300" progId="Equation.3">
                  <p:embed/>
                </p:oleObj>
              </mc:Choice>
              <mc:Fallback>
                <p:oleObj name="Equation" r:id="rId4" imgW="1968500" imgH="241300" progId="Equation.3">
                  <p:embed/>
                  <p:pic>
                    <p:nvPicPr>
                      <p:cNvPr id="0" name=""/>
                      <p:cNvPicPr/>
                      <p:nvPr/>
                    </p:nvPicPr>
                    <p:blipFill>
                      <a:blip r:embed="rId5"/>
                      <a:stretch>
                        <a:fillRect/>
                      </a:stretch>
                    </p:blipFill>
                    <p:spPr>
                      <a:xfrm>
                        <a:off x="560388" y="1658938"/>
                        <a:ext cx="6677025" cy="817562"/>
                      </a:xfrm>
                      <a:prstGeom prst="rect">
                        <a:avLst/>
                      </a:prstGeom>
                      <a:solidFill>
                        <a:schemeClr val="tx1"/>
                      </a:solidFill>
                    </p:spPr>
                  </p:pic>
                </p:oleObj>
              </mc:Fallback>
            </mc:AlternateContent>
          </a:graphicData>
        </a:graphic>
      </p:graphicFrame>
    </p:spTree>
    <p:extLst>
      <p:ext uri="{BB962C8B-B14F-4D97-AF65-F5344CB8AC3E}">
        <p14:creationId xmlns:p14="http://schemas.microsoft.com/office/powerpoint/2010/main" val="748522618"/>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120767"/>
            <a:ext cx="9905998" cy="1478570"/>
          </a:xfrm>
        </p:spPr>
        <p:txBody>
          <a:bodyPr/>
          <a:lstStyle/>
          <a:p>
            <a:r>
              <a:rPr lang="en-US" dirty="0" smtClean="0"/>
              <a:t>Wastewater treatment plant allocation</a:t>
            </a:r>
            <a:endParaRPr lang="en-US" dirty="0"/>
          </a:p>
        </p:txBody>
      </p:sp>
      <p:sp>
        <p:nvSpPr>
          <p:cNvPr id="3" name="Content Placeholder 2"/>
          <p:cNvSpPr>
            <a:spLocks noGrp="1"/>
          </p:cNvSpPr>
          <p:nvPr>
            <p:ph idx="1"/>
          </p:nvPr>
        </p:nvSpPr>
        <p:spPr>
          <a:xfrm>
            <a:off x="364921" y="1026800"/>
            <a:ext cx="5503004" cy="4029929"/>
          </a:xfrm>
        </p:spPr>
        <p:txBody>
          <a:bodyPr>
            <a:noAutofit/>
          </a:bodyPr>
          <a:lstStyle/>
          <a:p>
            <a:r>
              <a:rPr lang="en-US" sz="2600" dirty="0" smtClean="0"/>
              <a:t>Write the objective function</a:t>
            </a:r>
          </a:p>
          <a:p>
            <a:endParaRPr lang="en-US" sz="2600" dirty="0"/>
          </a:p>
          <a:p>
            <a:endParaRPr lang="en-US" sz="2600" dirty="0"/>
          </a:p>
          <a:p>
            <a:r>
              <a:rPr lang="en-US" sz="2600" dirty="0" smtClean="0"/>
              <a:t>Water quality constraint</a:t>
            </a:r>
          </a:p>
          <a:p>
            <a:pPr marL="0" indent="0">
              <a:buNone/>
            </a:pPr>
            <a:endParaRPr lang="en-US" sz="2600" dirty="0" smtClean="0"/>
          </a:p>
        </p:txBody>
      </p:sp>
      <p:graphicFrame>
        <p:nvGraphicFramePr>
          <p:cNvPr id="13" name="Object 12"/>
          <p:cNvGraphicFramePr>
            <a:graphicFrameLocks noChangeAspect="1"/>
          </p:cNvGraphicFramePr>
          <p:nvPr>
            <p:extLst>
              <p:ext uri="{D42A27DB-BD31-4B8C-83A1-F6EECF244321}">
                <p14:modId xmlns:p14="http://schemas.microsoft.com/office/powerpoint/2010/main" val="2195553949"/>
              </p:ext>
            </p:extLst>
          </p:nvPr>
        </p:nvGraphicFramePr>
        <p:xfrm>
          <a:off x="497036" y="1701815"/>
          <a:ext cx="6805320" cy="732218"/>
        </p:xfrm>
        <a:graphic>
          <a:graphicData uri="http://schemas.openxmlformats.org/presentationml/2006/ole">
            <mc:AlternateContent xmlns:mc="http://schemas.openxmlformats.org/markup-compatibility/2006">
              <mc:Choice xmlns:v="urn:schemas-microsoft-com:vml" Requires="v">
                <p:oleObj spid="_x0000_s6176" name="Equation" r:id="rId4" imgW="2006600" imgH="215900" progId="Equation.3">
                  <p:embed/>
                </p:oleObj>
              </mc:Choice>
              <mc:Fallback>
                <p:oleObj name="Equation" r:id="rId4" imgW="2006600" imgH="215900" progId="Equation.3">
                  <p:embed/>
                  <p:pic>
                    <p:nvPicPr>
                      <p:cNvPr id="0" name=""/>
                      <p:cNvPicPr/>
                      <p:nvPr/>
                    </p:nvPicPr>
                    <p:blipFill>
                      <a:blip r:embed="rId5"/>
                      <a:stretch>
                        <a:fillRect/>
                      </a:stretch>
                    </p:blipFill>
                    <p:spPr>
                      <a:xfrm>
                        <a:off x="497036" y="1701815"/>
                        <a:ext cx="6805320" cy="732218"/>
                      </a:xfrm>
                      <a:prstGeom prst="rect">
                        <a:avLst/>
                      </a:prstGeom>
                      <a:solidFill>
                        <a:schemeClr val="tx1"/>
                      </a:solidFill>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1564783999"/>
              </p:ext>
            </p:extLst>
          </p:nvPr>
        </p:nvGraphicFramePr>
        <p:xfrm>
          <a:off x="497036" y="3645439"/>
          <a:ext cx="8883302" cy="1261349"/>
        </p:xfrm>
        <a:graphic>
          <a:graphicData uri="http://schemas.openxmlformats.org/presentationml/2006/ole">
            <mc:AlternateContent xmlns:mc="http://schemas.openxmlformats.org/markup-compatibility/2006">
              <mc:Choice xmlns:v="urn:schemas-microsoft-com:vml" Requires="v">
                <p:oleObj spid="_x0000_s6177" name="Equation" r:id="rId6" imgW="3035300" imgH="431800" progId="Equation.3">
                  <p:embed/>
                </p:oleObj>
              </mc:Choice>
              <mc:Fallback>
                <p:oleObj name="Equation" r:id="rId6" imgW="3035300" imgH="431800" progId="Equation.3">
                  <p:embed/>
                  <p:pic>
                    <p:nvPicPr>
                      <p:cNvPr id="0" name=""/>
                      <p:cNvPicPr/>
                      <p:nvPr/>
                    </p:nvPicPr>
                    <p:blipFill>
                      <a:blip r:embed="rId7"/>
                      <a:stretch>
                        <a:fillRect/>
                      </a:stretch>
                    </p:blipFill>
                    <p:spPr>
                      <a:xfrm>
                        <a:off x="497036" y="3645439"/>
                        <a:ext cx="8883302" cy="1261349"/>
                      </a:xfrm>
                      <a:prstGeom prst="rect">
                        <a:avLst/>
                      </a:prstGeom>
                      <a:solidFill>
                        <a:srgbClr val="FFFFFF"/>
                      </a:solidFill>
                    </p:spPr>
                  </p:pic>
                </p:oleObj>
              </mc:Fallback>
            </mc:AlternateContent>
          </a:graphicData>
        </a:graphic>
      </p:graphicFrame>
    </p:spTree>
    <p:extLst>
      <p:ext uri="{BB962C8B-B14F-4D97-AF65-F5344CB8AC3E}">
        <p14:creationId xmlns:p14="http://schemas.microsoft.com/office/powerpoint/2010/main" val="3271051493"/>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120767"/>
            <a:ext cx="9905998" cy="1478570"/>
          </a:xfrm>
        </p:spPr>
        <p:txBody>
          <a:bodyPr/>
          <a:lstStyle/>
          <a:p>
            <a:r>
              <a:rPr lang="en-US" dirty="0" smtClean="0"/>
              <a:t>Wastewater treatment plant allocation</a:t>
            </a:r>
            <a:endParaRPr lang="en-US" dirty="0"/>
          </a:p>
        </p:txBody>
      </p:sp>
      <p:sp>
        <p:nvSpPr>
          <p:cNvPr id="3" name="Content Placeholder 2"/>
          <p:cNvSpPr>
            <a:spLocks noGrp="1"/>
          </p:cNvSpPr>
          <p:nvPr>
            <p:ph idx="1"/>
          </p:nvPr>
        </p:nvSpPr>
        <p:spPr>
          <a:xfrm>
            <a:off x="364921" y="1026800"/>
            <a:ext cx="5503004" cy="4029929"/>
          </a:xfrm>
        </p:spPr>
        <p:txBody>
          <a:bodyPr>
            <a:noAutofit/>
          </a:bodyPr>
          <a:lstStyle/>
          <a:p>
            <a:r>
              <a:rPr lang="en-US" sz="2600" dirty="0" smtClean="0"/>
              <a:t>Write the objective function</a:t>
            </a:r>
          </a:p>
          <a:p>
            <a:pPr marL="0" indent="0">
              <a:buNone/>
            </a:pPr>
            <a:endParaRPr lang="en-US" sz="2600" dirty="0"/>
          </a:p>
          <a:p>
            <a:r>
              <a:rPr lang="en-US" sz="2600" dirty="0" smtClean="0"/>
              <a:t>Water quality constraint</a:t>
            </a:r>
          </a:p>
          <a:p>
            <a:endParaRPr lang="en-US" sz="2600" dirty="0"/>
          </a:p>
          <a:p>
            <a:endParaRPr lang="en-US" sz="2600" dirty="0" smtClean="0"/>
          </a:p>
          <a:p>
            <a:r>
              <a:rPr lang="en-US" sz="2600" dirty="0" smtClean="0"/>
              <a:t>Treatment Plant Capacity</a:t>
            </a:r>
          </a:p>
          <a:p>
            <a:pPr marL="0" indent="0">
              <a:buNone/>
            </a:pPr>
            <a:endParaRPr lang="en-US" sz="2600" dirty="0" smtClean="0"/>
          </a:p>
        </p:txBody>
      </p:sp>
      <p:graphicFrame>
        <p:nvGraphicFramePr>
          <p:cNvPr id="13" name="Object 12"/>
          <p:cNvGraphicFramePr>
            <a:graphicFrameLocks noChangeAspect="1"/>
          </p:cNvGraphicFramePr>
          <p:nvPr>
            <p:extLst>
              <p:ext uri="{D42A27DB-BD31-4B8C-83A1-F6EECF244321}">
                <p14:modId xmlns:p14="http://schemas.microsoft.com/office/powerpoint/2010/main" val="3046367668"/>
              </p:ext>
            </p:extLst>
          </p:nvPr>
        </p:nvGraphicFramePr>
        <p:xfrm>
          <a:off x="497036" y="1582760"/>
          <a:ext cx="6805320" cy="732218"/>
        </p:xfrm>
        <a:graphic>
          <a:graphicData uri="http://schemas.openxmlformats.org/presentationml/2006/ole">
            <mc:AlternateContent xmlns:mc="http://schemas.openxmlformats.org/markup-compatibility/2006">
              <mc:Choice xmlns:v="urn:schemas-microsoft-com:vml" Requires="v">
                <p:oleObj spid="_x0000_s7208" name="Equation" r:id="rId4" imgW="2006600" imgH="215900" progId="Equation.3">
                  <p:embed/>
                </p:oleObj>
              </mc:Choice>
              <mc:Fallback>
                <p:oleObj name="Equation" r:id="rId4" imgW="2006600" imgH="215900" progId="Equation.3">
                  <p:embed/>
                  <p:pic>
                    <p:nvPicPr>
                      <p:cNvPr id="0" name=""/>
                      <p:cNvPicPr/>
                      <p:nvPr/>
                    </p:nvPicPr>
                    <p:blipFill>
                      <a:blip r:embed="rId5"/>
                      <a:stretch>
                        <a:fillRect/>
                      </a:stretch>
                    </p:blipFill>
                    <p:spPr>
                      <a:xfrm>
                        <a:off x="497036" y="1582760"/>
                        <a:ext cx="6805320" cy="732218"/>
                      </a:xfrm>
                      <a:prstGeom prst="rect">
                        <a:avLst/>
                      </a:prstGeom>
                      <a:solidFill>
                        <a:schemeClr val="tx1"/>
                      </a:solidFill>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1371772502"/>
              </p:ext>
            </p:extLst>
          </p:nvPr>
        </p:nvGraphicFramePr>
        <p:xfrm>
          <a:off x="497036" y="4648036"/>
          <a:ext cx="3830500" cy="1186438"/>
        </p:xfrm>
        <a:graphic>
          <a:graphicData uri="http://schemas.openxmlformats.org/presentationml/2006/ole">
            <mc:AlternateContent xmlns:mc="http://schemas.openxmlformats.org/markup-compatibility/2006">
              <mc:Choice xmlns:v="urn:schemas-microsoft-com:vml" Requires="v">
                <p:oleObj spid="_x0000_s7209" name="Equation" r:id="rId6" imgW="1435100" imgH="444500" progId="Equation.3">
                  <p:embed/>
                </p:oleObj>
              </mc:Choice>
              <mc:Fallback>
                <p:oleObj name="Equation" r:id="rId6" imgW="1435100" imgH="444500" progId="Equation.3">
                  <p:embed/>
                  <p:pic>
                    <p:nvPicPr>
                      <p:cNvPr id="0" name=""/>
                      <p:cNvPicPr/>
                      <p:nvPr/>
                    </p:nvPicPr>
                    <p:blipFill>
                      <a:blip r:embed="rId7"/>
                      <a:stretch>
                        <a:fillRect/>
                      </a:stretch>
                    </p:blipFill>
                    <p:spPr>
                      <a:xfrm>
                        <a:off x="497036" y="4648036"/>
                        <a:ext cx="3830500" cy="1186438"/>
                      </a:xfrm>
                      <a:prstGeom prst="rect">
                        <a:avLst/>
                      </a:prstGeom>
                      <a:solidFill>
                        <a:srgbClr val="FFFFFF"/>
                      </a:solidFill>
                    </p:spPr>
                  </p:pic>
                </p:oleObj>
              </mc:Fallback>
            </mc:AlternateContent>
          </a:graphicData>
        </a:graphic>
      </p:graphicFrame>
      <p:graphicFrame>
        <p:nvGraphicFramePr>
          <p:cNvPr id="26" name="Object 25"/>
          <p:cNvGraphicFramePr>
            <a:graphicFrameLocks noChangeAspect="1"/>
          </p:cNvGraphicFramePr>
          <p:nvPr>
            <p:extLst>
              <p:ext uri="{D42A27DB-BD31-4B8C-83A1-F6EECF244321}">
                <p14:modId xmlns:p14="http://schemas.microsoft.com/office/powerpoint/2010/main" val="3776774976"/>
              </p:ext>
            </p:extLst>
          </p:nvPr>
        </p:nvGraphicFramePr>
        <p:xfrm>
          <a:off x="447345" y="2800775"/>
          <a:ext cx="8883302" cy="1261349"/>
        </p:xfrm>
        <a:graphic>
          <a:graphicData uri="http://schemas.openxmlformats.org/presentationml/2006/ole">
            <mc:AlternateContent xmlns:mc="http://schemas.openxmlformats.org/markup-compatibility/2006">
              <mc:Choice xmlns:v="urn:schemas-microsoft-com:vml" Requires="v">
                <p:oleObj spid="_x0000_s7210" name="Equation" r:id="rId8" imgW="3035300" imgH="431800" progId="Equation.3">
                  <p:embed/>
                </p:oleObj>
              </mc:Choice>
              <mc:Fallback>
                <p:oleObj name="Equation" r:id="rId8" imgW="3035300" imgH="431800" progId="Equation.3">
                  <p:embed/>
                  <p:pic>
                    <p:nvPicPr>
                      <p:cNvPr id="0" name=""/>
                      <p:cNvPicPr/>
                      <p:nvPr/>
                    </p:nvPicPr>
                    <p:blipFill>
                      <a:blip r:embed="rId9"/>
                      <a:stretch>
                        <a:fillRect/>
                      </a:stretch>
                    </p:blipFill>
                    <p:spPr>
                      <a:xfrm>
                        <a:off x="447345" y="2800775"/>
                        <a:ext cx="8883302" cy="1261349"/>
                      </a:xfrm>
                      <a:prstGeom prst="rect">
                        <a:avLst/>
                      </a:prstGeom>
                      <a:solidFill>
                        <a:srgbClr val="FFFFFF"/>
                      </a:solidFill>
                    </p:spPr>
                  </p:pic>
                </p:oleObj>
              </mc:Fallback>
            </mc:AlternateContent>
          </a:graphicData>
        </a:graphic>
      </p:graphicFrame>
    </p:spTree>
    <p:extLst>
      <p:ext uri="{BB962C8B-B14F-4D97-AF65-F5344CB8AC3E}">
        <p14:creationId xmlns:p14="http://schemas.microsoft.com/office/powerpoint/2010/main" val="4091483175"/>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120767"/>
            <a:ext cx="9905998" cy="1478570"/>
          </a:xfrm>
        </p:spPr>
        <p:txBody>
          <a:bodyPr/>
          <a:lstStyle/>
          <a:p>
            <a:r>
              <a:rPr lang="en-US" dirty="0" smtClean="0"/>
              <a:t>Wastewater treatment plant allocation</a:t>
            </a:r>
            <a:endParaRPr lang="en-US" dirty="0"/>
          </a:p>
        </p:txBody>
      </p:sp>
      <p:sp>
        <p:nvSpPr>
          <p:cNvPr id="3" name="Content Placeholder 2"/>
          <p:cNvSpPr>
            <a:spLocks noGrp="1"/>
          </p:cNvSpPr>
          <p:nvPr>
            <p:ph idx="1"/>
          </p:nvPr>
        </p:nvSpPr>
        <p:spPr>
          <a:xfrm>
            <a:off x="364920" y="1026800"/>
            <a:ext cx="6005183" cy="5541006"/>
          </a:xfrm>
        </p:spPr>
        <p:txBody>
          <a:bodyPr>
            <a:noAutofit/>
          </a:bodyPr>
          <a:lstStyle/>
          <a:p>
            <a:r>
              <a:rPr lang="en-US" sz="2600" dirty="0" smtClean="0"/>
              <a:t>Write the objective function</a:t>
            </a:r>
          </a:p>
          <a:p>
            <a:pPr marL="0" indent="0">
              <a:buNone/>
            </a:pPr>
            <a:endParaRPr lang="en-US" sz="2600" dirty="0"/>
          </a:p>
          <a:p>
            <a:r>
              <a:rPr lang="en-US" sz="2600" dirty="0" smtClean="0"/>
              <a:t>Water quality constraint</a:t>
            </a:r>
          </a:p>
          <a:p>
            <a:endParaRPr lang="en-US" sz="2600" dirty="0"/>
          </a:p>
          <a:p>
            <a:endParaRPr lang="en-US" sz="2600" dirty="0" smtClean="0"/>
          </a:p>
          <a:p>
            <a:r>
              <a:rPr lang="en-US" sz="2600" dirty="0" smtClean="0"/>
              <a:t>Treatment Plant Capacity</a:t>
            </a:r>
          </a:p>
          <a:p>
            <a:pPr marL="0" indent="0">
              <a:buNone/>
            </a:pPr>
            <a:endParaRPr lang="en-US" sz="2600" dirty="0" smtClean="0"/>
          </a:p>
        </p:txBody>
      </p:sp>
      <p:graphicFrame>
        <p:nvGraphicFramePr>
          <p:cNvPr id="13" name="Object 12"/>
          <p:cNvGraphicFramePr>
            <a:graphicFrameLocks noChangeAspect="1"/>
          </p:cNvGraphicFramePr>
          <p:nvPr>
            <p:extLst>
              <p:ext uri="{D42A27DB-BD31-4B8C-83A1-F6EECF244321}">
                <p14:modId xmlns:p14="http://schemas.microsoft.com/office/powerpoint/2010/main" val="1633485238"/>
              </p:ext>
            </p:extLst>
          </p:nvPr>
        </p:nvGraphicFramePr>
        <p:xfrm>
          <a:off x="497036" y="1582760"/>
          <a:ext cx="6805320" cy="732218"/>
        </p:xfrm>
        <a:graphic>
          <a:graphicData uri="http://schemas.openxmlformats.org/presentationml/2006/ole">
            <mc:AlternateContent xmlns:mc="http://schemas.openxmlformats.org/markup-compatibility/2006">
              <mc:Choice xmlns:v="urn:schemas-microsoft-com:vml" Requires="v">
                <p:oleObj spid="_x0000_s9264" name="Equation" r:id="rId4" imgW="2006600" imgH="215900" progId="Equation.3">
                  <p:embed/>
                </p:oleObj>
              </mc:Choice>
              <mc:Fallback>
                <p:oleObj name="Equation" r:id="rId4" imgW="2006600" imgH="215900" progId="Equation.3">
                  <p:embed/>
                  <p:pic>
                    <p:nvPicPr>
                      <p:cNvPr id="0" name=""/>
                      <p:cNvPicPr/>
                      <p:nvPr/>
                    </p:nvPicPr>
                    <p:blipFill>
                      <a:blip r:embed="rId5"/>
                      <a:stretch>
                        <a:fillRect/>
                      </a:stretch>
                    </p:blipFill>
                    <p:spPr>
                      <a:xfrm>
                        <a:off x="497036" y="1582760"/>
                        <a:ext cx="6805320" cy="732218"/>
                      </a:xfrm>
                      <a:prstGeom prst="rect">
                        <a:avLst/>
                      </a:prstGeom>
                      <a:solidFill>
                        <a:schemeClr val="tx1"/>
                      </a:solidFill>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787982201"/>
              </p:ext>
            </p:extLst>
          </p:nvPr>
        </p:nvGraphicFramePr>
        <p:xfrm>
          <a:off x="497036" y="4648036"/>
          <a:ext cx="3830500" cy="1186438"/>
        </p:xfrm>
        <a:graphic>
          <a:graphicData uri="http://schemas.openxmlformats.org/presentationml/2006/ole">
            <mc:AlternateContent xmlns:mc="http://schemas.openxmlformats.org/markup-compatibility/2006">
              <mc:Choice xmlns:v="urn:schemas-microsoft-com:vml" Requires="v">
                <p:oleObj spid="_x0000_s9265" name="Equation" r:id="rId6" imgW="1435100" imgH="444500" progId="Equation.3">
                  <p:embed/>
                </p:oleObj>
              </mc:Choice>
              <mc:Fallback>
                <p:oleObj name="Equation" r:id="rId6" imgW="1435100" imgH="444500" progId="Equation.3">
                  <p:embed/>
                  <p:pic>
                    <p:nvPicPr>
                      <p:cNvPr id="0" name=""/>
                      <p:cNvPicPr/>
                      <p:nvPr/>
                    </p:nvPicPr>
                    <p:blipFill>
                      <a:blip r:embed="rId7"/>
                      <a:stretch>
                        <a:fillRect/>
                      </a:stretch>
                    </p:blipFill>
                    <p:spPr>
                      <a:xfrm>
                        <a:off x="497036" y="4648036"/>
                        <a:ext cx="3830500" cy="1186438"/>
                      </a:xfrm>
                      <a:prstGeom prst="rect">
                        <a:avLst/>
                      </a:prstGeom>
                      <a:solidFill>
                        <a:srgbClr val="FFFFFF"/>
                      </a:solidFill>
                    </p:spPr>
                  </p:pic>
                </p:oleObj>
              </mc:Fallback>
            </mc:AlternateContent>
          </a:graphicData>
        </a:graphic>
      </p:graphicFrame>
      <p:graphicFrame>
        <p:nvGraphicFramePr>
          <p:cNvPr id="26" name="Object 25"/>
          <p:cNvGraphicFramePr>
            <a:graphicFrameLocks noChangeAspect="1"/>
          </p:cNvGraphicFramePr>
          <p:nvPr>
            <p:extLst>
              <p:ext uri="{D42A27DB-BD31-4B8C-83A1-F6EECF244321}">
                <p14:modId xmlns:p14="http://schemas.microsoft.com/office/powerpoint/2010/main" val="924349717"/>
              </p:ext>
            </p:extLst>
          </p:nvPr>
        </p:nvGraphicFramePr>
        <p:xfrm>
          <a:off x="7410469" y="4666474"/>
          <a:ext cx="3830500" cy="1186438"/>
        </p:xfrm>
        <a:graphic>
          <a:graphicData uri="http://schemas.openxmlformats.org/presentationml/2006/ole">
            <mc:AlternateContent xmlns:mc="http://schemas.openxmlformats.org/markup-compatibility/2006">
              <mc:Choice xmlns:v="urn:schemas-microsoft-com:vml" Requires="v">
                <p:oleObj spid="_x0000_s9266" name="Equation" r:id="rId8" imgW="1435100" imgH="444500" progId="Equation.3">
                  <p:embed/>
                </p:oleObj>
              </mc:Choice>
              <mc:Fallback>
                <p:oleObj name="Equation" r:id="rId8" imgW="1435100" imgH="444500" progId="Equation.3">
                  <p:embed/>
                  <p:pic>
                    <p:nvPicPr>
                      <p:cNvPr id="0" name=""/>
                      <p:cNvPicPr/>
                      <p:nvPr/>
                    </p:nvPicPr>
                    <p:blipFill>
                      <a:blip r:embed="rId9"/>
                      <a:stretch>
                        <a:fillRect/>
                      </a:stretch>
                    </p:blipFill>
                    <p:spPr>
                      <a:xfrm>
                        <a:off x="7410469" y="4666474"/>
                        <a:ext cx="3830500" cy="1186438"/>
                      </a:xfrm>
                      <a:prstGeom prst="rect">
                        <a:avLst/>
                      </a:prstGeom>
                      <a:solidFill>
                        <a:srgbClr val="FFFFFF"/>
                      </a:solidFill>
                    </p:spPr>
                  </p:pic>
                </p:oleObj>
              </mc:Fallback>
            </mc:AlternateContent>
          </a:graphicData>
        </a:graphic>
      </p:graphicFrame>
      <p:sp>
        <p:nvSpPr>
          <p:cNvPr id="16" name="TextBox 15"/>
          <p:cNvSpPr txBox="1"/>
          <p:nvPr/>
        </p:nvSpPr>
        <p:spPr>
          <a:xfrm>
            <a:off x="6965440" y="4058489"/>
            <a:ext cx="4275529" cy="523220"/>
          </a:xfrm>
          <a:prstGeom prst="rect">
            <a:avLst/>
          </a:prstGeom>
          <a:noFill/>
        </p:spPr>
        <p:txBody>
          <a:bodyPr wrap="none" rtlCol="0">
            <a:spAutoFit/>
          </a:bodyPr>
          <a:lstStyle/>
          <a:p>
            <a:pPr marL="457200" indent="-457200">
              <a:buFont typeface="Arial"/>
              <a:buChar char="•"/>
            </a:pPr>
            <a:r>
              <a:rPr lang="en-US" sz="2800" dirty="0" smtClean="0"/>
              <a:t>All water must be treated</a:t>
            </a:r>
            <a:endParaRPr lang="en-US" sz="2800" dirty="0"/>
          </a:p>
        </p:txBody>
      </p:sp>
      <p:graphicFrame>
        <p:nvGraphicFramePr>
          <p:cNvPr id="28" name="Object 27"/>
          <p:cNvGraphicFramePr>
            <a:graphicFrameLocks noChangeAspect="1"/>
          </p:cNvGraphicFramePr>
          <p:nvPr>
            <p:extLst>
              <p:ext uri="{D42A27DB-BD31-4B8C-83A1-F6EECF244321}">
                <p14:modId xmlns:p14="http://schemas.microsoft.com/office/powerpoint/2010/main" val="1557287810"/>
              </p:ext>
            </p:extLst>
          </p:nvPr>
        </p:nvGraphicFramePr>
        <p:xfrm>
          <a:off x="447345" y="2800775"/>
          <a:ext cx="8883302" cy="1261349"/>
        </p:xfrm>
        <a:graphic>
          <a:graphicData uri="http://schemas.openxmlformats.org/presentationml/2006/ole">
            <mc:AlternateContent xmlns:mc="http://schemas.openxmlformats.org/markup-compatibility/2006">
              <mc:Choice xmlns:v="urn:schemas-microsoft-com:vml" Requires="v">
                <p:oleObj spid="_x0000_s9267" name="Equation" r:id="rId10" imgW="3035300" imgH="431800" progId="Equation.3">
                  <p:embed/>
                </p:oleObj>
              </mc:Choice>
              <mc:Fallback>
                <p:oleObj name="Equation" r:id="rId10" imgW="3035300" imgH="431800" progId="Equation.3">
                  <p:embed/>
                  <p:pic>
                    <p:nvPicPr>
                      <p:cNvPr id="0" name=""/>
                      <p:cNvPicPr/>
                      <p:nvPr/>
                    </p:nvPicPr>
                    <p:blipFill>
                      <a:blip r:embed="rId11"/>
                      <a:stretch>
                        <a:fillRect/>
                      </a:stretch>
                    </p:blipFill>
                    <p:spPr>
                      <a:xfrm>
                        <a:off x="447345" y="2800775"/>
                        <a:ext cx="8883302" cy="1261349"/>
                      </a:xfrm>
                      <a:prstGeom prst="rect">
                        <a:avLst/>
                      </a:prstGeom>
                      <a:solidFill>
                        <a:srgbClr val="FFFFFF"/>
                      </a:solidFill>
                    </p:spPr>
                  </p:pic>
                </p:oleObj>
              </mc:Fallback>
            </mc:AlternateContent>
          </a:graphicData>
        </a:graphic>
      </p:graphicFrame>
    </p:spTree>
    <p:extLst>
      <p:ext uri="{BB962C8B-B14F-4D97-AF65-F5344CB8AC3E}">
        <p14:creationId xmlns:p14="http://schemas.microsoft.com/office/powerpoint/2010/main" val="2515226461"/>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51507"/>
            <a:ext cx="9905998" cy="1478570"/>
          </a:xfrm>
        </p:spPr>
        <p:txBody>
          <a:bodyPr/>
          <a:lstStyle/>
          <a:p>
            <a:r>
              <a:rPr lang="en-US" dirty="0" smtClean="0"/>
              <a:t>Wastewater treatment plant allocation</a:t>
            </a:r>
            <a:endParaRPr lang="en-US" dirty="0"/>
          </a:p>
        </p:txBody>
      </p:sp>
      <p:sp>
        <p:nvSpPr>
          <p:cNvPr id="3" name="Content Placeholder 2"/>
          <p:cNvSpPr>
            <a:spLocks noGrp="1"/>
          </p:cNvSpPr>
          <p:nvPr>
            <p:ph idx="1"/>
          </p:nvPr>
        </p:nvSpPr>
        <p:spPr>
          <a:xfrm>
            <a:off x="1141413" y="1530077"/>
            <a:ext cx="9905999" cy="3541714"/>
          </a:xfrm>
        </p:spPr>
        <p:txBody>
          <a:bodyPr>
            <a:normAutofit/>
          </a:bodyPr>
          <a:lstStyle/>
          <a:p>
            <a:r>
              <a:rPr lang="en-US" sz="3200" dirty="0" smtClean="0"/>
              <a:t>The next step is to translate the Linear Program model into R Script </a:t>
            </a:r>
          </a:p>
          <a:p>
            <a:r>
              <a:rPr lang="en-US" sz="3200" dirty="0" smtClean="0"/>
              <a:t>First the objective function</a:t>
            </a:r>
            <a:endParaRPr lang="en-US" sz="3200" dirty="0"/>
          </a:p>
        </p:txBody>
      </p:sp>
      <p:pic>
        <p:nvPicPr>
          <p:cNvPr id="4" name="Picture 3"/>
          <p:cNvPicPr>
            <a:picLocks noChangeAspect="1"/>
          </p:cNvPicPr>
          <p:nvPr/>
        </p:nvPicPr>
        <p:blipFill>
          <a:blip r:embed="rId2"/>
          <a:stretch>
            <a:fillRect/>
          </a:stretch>
        </p:blipFill>
        <p:spPr>
          <a:xfrm>
            <a:off x="601491" y="3497039"/>
            <a:ext cx="10891437" cy="3125649"/>
          </a:xfrm>
          <a:prstGeom prst="rect">
            <a:avLst/>
          </a:prstGeom>
        </p:spPr>
      </p:pic>
    </p:spTree>
    <p:extLst>
      <p:ext uri="{BB962C8B-B14F-4D97-AF65-F5344CB8AC3E}">
        <p14:creationId xmlns:p14="http://schemas.microsoft.com/office/powerpoint/2010/main" val="1979118588"/>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51507"/>
            <a:ext cx="9905998" cy="1478570"/>
          </a:xfrm>
        </p:spPr>
        <p:txBody>
          <a:bodyPr/>
          <a:lstStyle/>
          <a:p>
            <a:r>
              <a:rPr lang="en-US" dirty="0" smtClean="0"/>
              <a:t>Wastewater treatment plant allocation</a:t>
            </a:r>
            <a:endParaRPr lang="en-US" dirty="0"/>
          </a:p>
        </p:txBody>
      </p:sp>
      <p:sp>
        <p:nvSpPr>
          <p:cNvPr id="3" name="Content Placeholder 2"/>
          <p:cNvSpPr>
            <a:spLocks noGrp="1"/>
          </p:cNvSpPr>
          <p:nvPr>
            <p:ph idx="1"/>
          </p:nvPr>
        </p:nvSpPr>
        <p:spPr>
          <a:xfrm>
            <a:off x="1141413" y="1530077"/>
            <a:ext cx="9905999" cy="3541714"/>
          </a:xfrm>
        </p:spPr>
        <p:txBody>
          <a:bodyPr>
            <a:normAutofit/>
          </a:bodyPr>
          <a:lstStyle/>
          <a:p>
            <a:r>
              <a:rPr lang="en-US" sz="3200" dirty="0" smtClean="0"/>
              <a:t>The constraint set</a:t>
            </a:r>
            <a:endParaRPr lang="en-US" sz="3200" dirty="0"/>
          </a:p>
        </p:txBody>
      </p:sp>
      <p:pic>
        <p:nvPicPr>
          <p:cNvPr id="5" name="Picture 4"/>
          <p:cNvPicPr>
            <a:picLocks noChangeAspect="1"/>
          </p:cNvPicPr>
          <p:nvPr/>
        </p:nvPicPr>
        <p:blipFill>
          <a:blip r:embed="rId2"/>
          <a:stretch>
            <a:fillRect/>
          </a:stretch>
        </p:blipFill>
        <p:spPr>
          <a:xfrm>
            <a:off x="223228" y="2266949"/>
            <a:ext cx="11736733" cy="1566045"/>
          </a:xfrm>
          <a:prstGeom prst="rect">
            <a:avLst/>
          </a:prstGeom>
        </p:spPr>
      </p:pic>
    </p:spTree>
    <p:extLst>
      <p:ext uri="{BB962C8B-B14F-4D97-AF65-F5344CB8AC3E}">
        <p14:creationId xmlns:p14="http://schemas.microsoft.com/office/powerpoint/2010/main" val="977586647"/>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51507"/>
            <a:ext cx="9905998" cy="1478570"/>
          </a:xfrm>
        </p:spPr>
        <p:txBody>
          <a:bodyPr/>
          <a:lstStyle/>
          <a:p>
            <a:r>
              <a:rPr lang="en-US" dirty="0" smtClean="0"/>
              <a:t>Wastewater treatment plant allocation</a:t>
            </a:r>
            <a:endParaRPr lang="en-US" dirty="0"/>
          </a:p>
        </p:txBody>
      </p:sp>
      <p:sp>
        <p:nvSpPr>
          <p:cNvPr id="3" name="Content Placeholder 2"/>
          <p:cNvSpPr>
            <a:spLocks noGrp="1"/>
          </p:cNvSpPr>
          <p:nvPr>
            <p:ph idx="1"/>
          </p:nvPr>
        </p:nvSpPr>
        <p:spPr>
          <a:xfrm>
            <a:off x="1141413" y="1530077"/>
            <a:ext cx="9905999" cy="3541714"/>
          </a:xfrm>
        </p:spPr>
        <p:txBody>
          <a:bodyPr>
            <a:normAutofit/>
          </a:bodyPr>
          <a:lstStyle/>
          <a:p>
            <a:r>
              <a:rPr lang="en-US" sz="3200" dirty="0" smtClean="0"/>
              <a:t>Solve the LP and write results</a:t>
            </a:r>
            <a:endParaRPr lang="en-US" sz="3200" dirty="0"/>
          </a:p>
        </p:txBody>
      </p:sp>
      <p:pic>
        <p:nvPicPr>
          <p:cNvPr id="4" name="Picture 3"/>
          <p:cNvPicPr>
            <a:picLocks noChangeAspect="1"/>
          </p:cNvPicPr>
          <p:nvPr/>
        </p:nvPicPr>
        <p:blipFill>
          <a:blip r:embed="rId2"/>
          <a:stretch>
            <a:fillRect/>
          </a:stretch>
        </p:blipFill>
        <p:spPr>
          <a:xfrm>
            <a:off x="401927" y="2292363"/>
            <a:ext cx="11397820" cy="3377748"/>
          </a:xfrm>
          <a:prstGeom prst="rect">
            <a:avLst/>
          </a:prstGeom>
        </p:spPr>
      </p:pic>
    </p:spTree>
    <p:extLst>
      <p:ext uri="{BB962C8B-B14F-4D97-AF65-F5344CB8AC3E}">
        <p14:creationId xmlns:p14="http://schemas.microsoft.com/office/powerpoint/2010/main" val="331513069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Firm behavior</a:t>
            </a:r>
            <a:endParaRPr lang="en-US" dirty="0"/>
          </a:p>
        </p:txBody>
      </p:sp>
      <p:sp>
        <p:nvSpPr>
          <p:cNvPr id="3" name="Content Placeholder 2"/>
          <p:cNvSpPr>
            <a:spLocks noGrp="1"/>
          </p:cNvSpPr>
          <p:nvPr>
            <p:ph idx="1"/>
          </p:nvPr>
        </p:nvSpPr>
        <p:spPr>
          <a:xfrm>
            <a:off x="1141413" y="1792697"/>
            <a:ext cx="9905999" cy="4007468"/>
          </a:xfrm>
        </p:spPr>
        <p:txBody>
          <a:bodyPr>
            <a:normAutofit/>
          </a:bodyPr>
          <a:lstStyle/>
          <a:p>
            <a:r>
              <a:rPr lang="en-US" sz="2800" dirty="0" smtClean="0"/>
              <a:t>Allocation of resources for production</a:t>
            </a:r>
          </a:p>
          <a:p>
            <a:r>
              <a:rPr lang="en-US" sz="2800" dirty="0" smtClean="0"/>
              <a:t>Determine level of production</a:t>
            </a:r>
          </a:p>
          <a:p>
            <a:r>
              <a:rPr lang="en-US" sz="2800" dirty="0" smtClean="0"/>
              <a:t>Respond to changes in price for inputs and outputs</a:t>
            </a:r>
          </a:p>
          <a:p>
            <a:endParaRPr lang="en-US" sz="2800" baseline="-25000" dirty="0"/>
          </a:p>
        </p:txBody>
      </p:sp>
    </p:spTree>
    <p:extLst>
      <p:ext uri="{BB962C8B-B14F-4D97-AF65-F5344CB8AC3E}">
        <p14:creationId xmlns:p14="http://schemas.microsoft.com/office/powerpoint/2010/main" val="343128924"/>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51507"/>
            <a:ext cx="9905998" cy="1478570"/>
          </a:xfrm>
        </p:spPr>
        <p:txBody>
          <a:bodyPr/>
          <a:lstStyle/>
          <a:p>
            <a:r>
              <a:rPr lang="en-US" dirty="0" smtClean="0"/>
              <a:t>Wastewater treatment plant allocation</a:t>
            </a:r>
            <a:endParaRPr lang="en-US" dirty="0"/>
          </a:p>
        </p:txBody>
      </p:sp>
      <p:sp>
        <p:nvSpPr>
          <p:cNvPr id="3" name="Content Placeholder 2"/>
          <p:cNvSpPr>
            <a:spLocks noGrp="1"/>
          </p:cNvSpPr>
          <p:nvPr>
            <p:ph idx="1"/>
          </p:nvPr>
        </p:nvSpPr>
        <p:spPr>
          <a:xfrm>
            <a:off x="1141413" y="1530076"/>
            <a:ext cx="4391901" cy="5048963"/>
          </a:xfrm>
        </p:spPr>
        <p:txBody>
          <a:bodyPr>
            <a:normAutofit/>
          </a:bodyPr>
          <a:lstStyle/>
          <a:p>
            <a:r>
              <a:rPr lang="en-US" sz="3200" dirty="0" smtClean="0"/>
              <a:t>Run the script</a:t>
            </a:r>
            <a:endParaRPr lang="en-US" sz="3200" dirty="0"/>
          </a:p>
        </p:txBody>
      </p:sp>
      <p:pic>
        <p:nvPicPr>
          <p:cNvPr id="5" name="Picture 4"/>
          <p:cNvPicPr>
            <a:picLocks noChangeAspect="1"/>
          </p:cNvPicPr>
          <p:nvPr/>
        </p:nvPicPr>
        <p:blipFill>
          <a:blip r:embed="rId2"/>
          <a:stretch>
            <a:fillRect/>
          </a:stretch>
        </p:blipFill>
        <p:spPr>
          <a:xfrm>
            <a:off x="5760090" y="1530077"/>
            <a:ext cx="6071674" cy="5048963"/>
          </a:xfrm>
          <a:prstGeom prst="rect">
            <a:avLst/>
          </a:prstGeom>
        </p:spPr>
      </p:pic>
    </p:spTree>
    <p:extLst>
      <p:ext uri="{BB962C8B-B14F-4D97-AF65-F5344CB8AC3E}">
        <p14:creationId xmlns:p14="http://schemas.microsoft.com/office/powerpoint/2010/main" val="3997497837"/>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a:xfrm>
            <a:off x="1141414" y="2258451"/>
            <a:ext cx="10406152" cy="3541714"/>
          </a:xfrm>
        </p:spPr>
        <p:txBody>
          <a:bodyPr>
            <a:noAutofit/>
          </a:bodyPr>
          <a:lstStyle/>
          <a:p>
            <a:r>
              <a:rPr lang="en-US" sz="2800" dirty="0" smtClean="0"/>
              <a:t>Linear Programming as a tool to allocate resources (make decisions)</a:t>
            </a:r>
          </a:p>
          <a:p>
            <a:r>
              <a:rPr lang="en-US" sz="2800" dirty="0" smtClean="0"/>
              <a:t>Structure of an LP</a:t>
            </a:r>
          </a:p>
          <a:p>
            <a:r>
              <a:rPr lang="en-US" sz="2800" dirty="0" smtClean="0"/>
              <a:t>Simple Examples</a:t>
            </a:r>
          </a:p>
          <a:p>
            <a:r>
              <a:rPr lang="en-US" sz="2800" dirty="0" smtClean="0"/>
              <a:t>Solved using R and </a:t>
            </a:r>
            <a:r>
              <a:rPr lang="en-US" sz="2800" dirty="0" err="1" smtClean="0"/>
              <a:t>LpSolve</a:t>
            </a:r>
            <a:r>
              <a:rPr lang="en-US" sz="2800" smtClean="0"/>
              <a:t> package</a:t>
            </a:r>
            <a:endParaRPr lang="en-US" sz="2600" dirty="0" smtClean="0"/>
          </a:p>
        </p:txBody>
      </p:sp>
    </p:spTree>
    <p:extLst>
      <p:ext uri="{BB962C8B-B14F-4D97-AF65-F5344CB8AC3E}">
        <p14:creationId xmlns:p14="http://schemas.microsoft.com/office/powerpoint/2010/main" val="122393773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2278"/>
            <a:ext cx="9905998" cy="1478570"/>
          </a:xfrm>
        </p:spPr>
        <p:txBody>
          <a:bodyPr/>
          <a:lstStyle/>
          <a:p>
            <a:r>
              <a:rPr lang="en-US" dirty="0" smtClean="0"/>
              <a:t>Production function</a:t>
            </a:r>
            <a:endParaRPr lang="en-US" dirty="0"/>
          </a:p>
        </p:txBody>
      </p:sp>
      <p:sp>
        <p:nvSpPr>
          <p:cNvPr id="3" name="Content Placeholder 2"/>
          <p:cNvSpPr>
            <a:spLocks noGrp="1"/>
          </p:cNvSpPr>
          <p:nvPr>
            <p:ph idx="1"/>
          </p:nvPr>
        </p:nvSpPr>
        <p:spPr>
          <a:xfrm>
            <a:off x="861245" y="1232479"/>
            <a:ext cx="10625665" cy="4892569"/>
          </a:xfrm>
        </p:spPr>
        <p:txBody>
          <a:bodyPr>
            <a:normAutofit/>
          </a:bodyPr>
          <a:lstStyle/>
          <a:p>
            <a:r>
              <a:rPr lang="en-US" sz="2400" dirty="0" smtClean="0"/>
              <a:t>A relationship between outputs and inputs</a:t>
            </a:r>
            <a:endParaRPr lang="en-US" dirty="0"/>
          </a:p>
          <a:p>
            <a:r>
              <a:rPr lang="en-US" sz="2400" dirty="0" smtClean="0"/>
              <a:t>For example, y could be pounds of corn, x1 irrigation water volume, x2 fertilizer application</a:t>
            </a:r>
          </a:p>
        </p:txBody>
      </p:sp>
    </p:spTree>
    <p:extLst>
      <p:ext uri="{BB962C8B-B14F-4D97-AF65-F5344CB8AC3E}">
        <p14:creationId xmlns:p14="http://schemas.microsoft.com/office/powerpoint/2010/main" val="217549281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constraints</a:t>
            </a:r>
            <a:endParaRPr lang="en-US" dirty="0"/>
          </a:p>
        </p:txBody>
      </p:sp>
      <p:sp>
        <p:nvSpPr>
          <p:cNvPr id="3" name="Content Placeholder 2"/>
          <p:cNvSpPr>
            <a:spLocks noGrp="1"/>
          </p:cNvSpPr>
          <p:nvPr>
            <p:ph idx="1"/>
          </p:nvPr>
        </p:nvSpPr>
        <p:spPr>
          <a:xfrm>
            <a:off x="1141412" y="1866299"/>
            <a:ext cx="9905999" cy="3541714"/>
          </a:xfrm>
        </p:spPr>
        <p:txBody>
          <a:bodyPr>
            <a:noAutofit/>
          </a:bodyPr>
          <a:lstStyle/>
          <a:p>
            <a:r>
              <a:rPr lang="en-US" sz="2800" dirty="0" smtClean="0"/>
              <a:t>The amount of a decision variable that is available or can be used is called a constraint.</a:t>
            </a:r>
            <a:endParaRPr lang="en-US" sz="2800" dirty="0"/>
          </a:p>
          <a:p>
            <a:r>
              <a:rPr lang="en-US" sz="2800" dirty="0" smtClean="0"/>
              <a:t>Suppose that we only have 100 Liters of water available to deliver, then the constraint would be x</a:t>
            </a:r>
            <a:r>
              <a:rPr lang="en-US" sz="2800" baseline="-25000" dirty="0" smtClean="0"/>
              <a:t>1</a:t>
            </a:r>
            <a:r>
              <a:rPr lang="en-US" sz="2800" dirty="0" smtClean="0"/>
              <a:t> &lt;= 100; that is, we can deliver anywhere from 0 to 100 liters, but not more (or less)</a:t>
            </a:r>
          </a:p>
          <a:p>
            <a:r>
              <a:rPr lang="en-US" sz="2800" dirty="0" smtClean="0"/>
              <a:t>The entire set of constraints is called the constraint set.  It must be comprised of linear combinations of the decision variables (for an LP solution).</a:t>
            </a:r>
          </a:p>
        </p:txBody>
      </p:sp>
    </p:spTree>
    <p:extLst>
      <p:ext uri="{BB962C8B-B14F-4D97-AF65-F5344CB8AC3E}">
        <p14:creationId xmlns:p14="http://schemas.microsoft.com/office/powerpoint/2010/main" val="119565518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LP MODEL</a:t>
            </a:r>
            <a:endParaRPr lang="en-US" dirty="0"/>
          </a:p>
        </p:txBody>
      </p:sp>
      <p:sp>
        <p:nvSpPr>
          <p:cNvPr id="3" name="Content Placeholder 2"/>
          <p:cNvSpPr>
            <a:spLocks noGrp="1"/>
          </p:cNvSpPr>
          <p:nvPr>
            <p:ph idx="1"/>
          </p:nvPr>
        </p:nvSpPr>
        <p:spPr>
          <a:xfrm>
            <a:off x="1141413" y="2258451"/>
            <a:ext cx="9905999" cy="3541714"/>
          </a:xfrm>
        </p:spPr>
        <p:txBody>
          <a:bodyPr>
            <a:normAutofit/>
          </a:bodyPr>
          <a:lstStyle/>
          <a:p>
            <a:r>
              <a:rPr lang="en-US" dirty="0" smtClean="0"/>
              <a:t>The combination of the objective function, and the constraint set, along with a directive to either minimize (make small) or maximize (make big) the objective function is the linear program.</a:t>
            </a:r>
            <a:endParaRPr lang="en-US" dirty="0"/>
          </a:p>
        </p:txBody>
      </p:sp>
    </p:spTree>
    <p:extLst>
      <p:ext uri="{BB962C8B-B14F-4D97-AF65-F5344CB8AC3E}">
        <p14:creationId xmlns:p14="http://schemas.microsoft.com/office/powerpoint/2010/main" val="160428128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sp>
        <p:nvSpPr>
          <p:cNvPr id="3" name="Content Placeholder 2"/>
          <p:cNvSpPr>
            <a:spLocks noGrp="1"/>
          </p:cNvSpPr>
          <p:nvPr>
            <p:ph idx="1"/>
          </p:nvPr>
        </p:nvSpPr>
        <p:spPr>
          <a:xfrm>
            <a:off x="1141412" y="1921132"/>
            <a:ext cx="9905999" cy="3541714"/>
          </a:xfrm>
        </p:spPr>
        <p:txBody>
          <a:bodyPr>
            <a:noAutofit/>
          </a:bodyPr>
          <a:lstStyle/>
          <a:p>
            <a:pPr marL="0" indent="0">
              <a:buNone/>
            </a:pPr>
            <a:r>
              <a:rPr lang="en-US" sz="2800" dirty="0" smtClean="0"/>
              <a:t>Construction company contracted to excavate 6-foot and 18-foot wide trenches.  Can transport no more than $10,000 yd</a:t>
            </a:r>
            <a:r>
              <a:rPr lang="en-US" sz="2800" baseline="30000" dirty="0" smtClean="0"/>
              <a:t>3</a:t>
            </a:r>
            <a:r>
              <a:rPr lang="en-US" sz="2800" dirty="0" smtClean="0"/>
              <a:t>/day of excavation material from the site because of a limited supply of dump trucks. To meet the construction schedule, the company must excavate at least 1,600 yd</a:t>
            </a:r>
            <a:r>
              <a:rPr lang="en-US" sz="2800" baseline="30000" dirty="0" smtClean="0"/>
              <a:t>3</a:t>
            </a:r>
            <a:r>
              <a:rPr lang="en-US" sz="2800" dirty="0" smtClean="0"/>
              <a:t>/day from the 6-foot trench and at least 3,000 yd</a:t>
            </a:r>
            <a:r>
              <a:rPr lang="en-US" sz="2800" baseline="30000" dirty="0" smtClean="0"/>
              <a:t>3</a:t>
            </a:r>
            <a:r>
              <a:rPr lang="en-US" sz="2800" dirty="0" smtClean="0"/>
              <a:t>/day from the 18-foot trench.</a:t>
            </a:r>
          </a:p>
        </p:txBody>
      </p:sp>
    </p:spTree>
    <p:extLst>
      <p:ext uri="{BB962C8B-B14F-4D97-AF65-F5344CB8AC3E}">
        <p14:creationId xmlns:p14="http://schemas.microsoft.com/office/powerpoint/2010/main" val="1444782355"/>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2" y="43091"/>
            <a:ext cx="9905998" cy="1478570"/>
          </a:xfrm>
        </p:spPr>
        <p:txBody>
          <a:bodyPr/>
          <a:lstStyle/>
          <a:p>
            <a:r>
              <a:rPr lang="en-US" dirty="0" smtClean="0"/>
              <a:t>example</a:t>
            </a:r>
            <a:endParaRPr lang="en-US" dirty="0"/>
          </a:p>
        </p:txBody>
      </p:sp>
      <p:sp>
        <p:nvSpPr>
          <p:cNvPr id="3" name="Content Placeholder 2"/>
          <p:cNvSpPr>
            <a:spLocks noGrp="1"/>
          </p:cNvSpPr>
          <p:nvPr>
            <p:ph idx="1"/>
          </p:nvPr>
        </p:nvSpPr>
        <p:spPr>
          <a:xfrm>
            <a:off x="857579" y="1226650"/>
            <a:ext cx="10189831" cy="5063363"/>
          </a:xfrm>
        </p:spPr>
        <p:txBody>
          <a:bodyPr>
            <a:noAutofit/>
          </a:bodyPr>
          <a:lstStyle/>
          <a:p>
            <a:pPr marL="0" indent="0">
              <a:buNone/>
            </a:pPr>
            <a:r>
              <a:rPr lang="en-US" sz="2800" dirty="0" smtClean="0"/>
              <a:t>The company has 12 heavy equipment operators that can operate either a Backhoe Type 1 or Backhoe Type 2. The company has a total of 12 of each type of backhoe available </a:t>
            </a:r>
            <a:r>
              <a:rPr lang="mr-IN" sz="2800" dirty="0" smtClean="0"/>
              <a:t>–</a:t>
            </a:r>
            <a:r>
              <a:rPr lang="en-US" sz="2800" dirty="0" smtClean="0"/>
              <a:t> unused machines can be assigned to another job.</a:t>
            </a:r>
          </a:p>
          <a:p>
            <a:pPr marL="0" indent="0">
              <a:buNone/>
            </a:pPr>
            <a:r>
              <a:rPr lang="en-US" sz="2800" dirty="0" smtClean="0"/>
              <a:t>Backhoe Type 1 can excavate 200 yd</a:t>
            </a:r>
            <a:r>
              <a:rPr lang="en-US" sz="2800" baseline="30000" dirty="0" smtClean="0"/>
              <a:t>3</a:t>
            </a:r>
            <a:r>
              <a:rPr lang="en-US" sz="2800" dirty="0" smtClean="0"/>
              <a:t>/day from a 6-foot trench at a cost of $394</a:t>
            </a:r>
            <a:r>
              <a:rPr lang="en-US" sz="2800" dirty="0"/>
              <a:t> </a:t>
            </a:r>
            <a:r>
              <a:rPr lang="en-US" sz="2800" dirty="0" smtClean="0"/>
              <a:t>per machine day. Backhoe </a:t>
            </a:r>
            <a:r>
              <a:rPr lang="en-US" sz="2800" dirty="0"/>
              <a:t>Type </a:t>
            </a:r>
            <a:r>
              <a:rPr lang="en-US" sz="2800" dirty="0" smtClean="0"/>
              <a:t>2 </a:t>
            </a:r>
            <a:r>
              <a:rPr lang="en-US" sz="2800" dirty="0"/>
              <a:t>can excavate </a:t>
            </a:r>
            <a:r>
              <a:rPr lang="en-US" sz="2800" dirty="0" smtClean="0"/>
              <a:t>1,000 </a:t>
            </a:r>
            <a:r>
              <a:rPr lang="en-US" sz="2800" dirty="0"/>
              <a:t>yd</a:t>
            </a:r>
            <a:r>
              <a:rPr lang="en-US" sz="2800" baseline="30000" dirty="0"/>
              <a:t>3</a:t>
            </a:r>
            <a:r>
              <a:rPr lang="en-US" sz="2800" dirty="0"/>
              <a:t>/</a:t>
            </a:r>
            <a:r>
              <a:rPr lang="en-US" sz="2800" dirty="0" smtClean="0"/>
              <a:t>day from an 18-foot trench </a:t>
            </a:r>
            <a:r>
              <a:rPr lang="en-US" sz="2800" dirty="0"/>
              <a:t>at a cost of </a:t>
            </a:r>
            <a:r>
              <a:rPr lang="en-US" sz="2800" dirty="0" smtClean="0"/>
              <a:t>$1,110 </a:t>
            </a:r>
            <a:r>
              <a:rPr lang="en-US" sz="2800" dirty="0"/>
              <a:t>per machine </a:t>
            </a:r>
            <a:r>
              <a:rPr lang="en-US" sz="2800" dirty="0" smtClean="0"/>
              <a:t>day</a:t>
            </a:r>
          </a:p>
          <a:p>
            <a:pPr marL="0" indent="0">
              <a:buNone/>
            </a:pPr>
            <a:endParaRPr lang="en-US" sz="2800" dirty="0" smtClean="0"/>
          </a:p>
        </p:txBody>
      </p:sp>
    </p:spTree>
    <p:extLst>
      <p:ext uri="{BB962C8B-B14F-4D97-AF65-F5344CB8AC3E}">
        <p14:creationId xmlns:p14="http://schemas.microsoft.com/office/powerpoint/2010/main" val="109049065"/>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 xmlns:thm15="http://schemas.microsoft.com/office/thememl/2012/main" name="Circuit" id="{0AC2F7E7-15F5-431C-B2A2-456FE929F56C}" vid="{0911B802-464C-4241-8DD9-B60FF88E379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Circuit</Template>
  <TotalTime>28354</TotalTime>
  <Words>3662</Words>
  <Application>Microsoft Macintosh PowerPoint</Application>
  <PresentationFormat>Custom</PresentationFormat>
  <Paragraphs>376</Paragraphs>
  <Slides>41</Slides>
  <Notes>36</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41</vt:i4>
      </vt:variant>
    </vt:vector>
  </HeadingPairs>
  <TitlesOfParts>
    <vt:vector size="43" baseType="lpstr">
      <vt:lpstr>Circuit</vt:lpstr>
      <vt:lpstr>Equation</vt:lpstr>
      <vt:lpstr>Water Resources Management</vt:lpstr>
      <vt:lpstr>Introduction</vt:lpstr>
      <vt:lpstr>Theory of the firm</vt:lpstr>
      <vt:lpstr>Firm behavior</vt:lpstr>
      <vt:lpstr>Production function</vt:lpstr>
      <vt:lpstr>constraints</vt:lpstr>
      <vt:lpstr>The LP MODEL</vt:lpstr>
      <vt:lpstr>example</vt:lpstr>
      <vt:lpstr>example</vt:lpstr>
      <vt:lpstr>Construction management example</vt:lpstr>
      <vt:lpstr>SETTING UP A linear program</vt:lpstr>
      <vt:lpstr>SETTING UP A linear program</vt:lpstr>
      <vt:lpstr>SETTING UP A linear program</vt:lpstr>
      <vt:lpstr>SETTING UP A linear program</vt:lpstr>
      <vt:lpstr>SETTING UP A linear program</vt:lpstr>
      <vt:lpstr>Construction management linear program</vt:lpstr>
      <vt:lpstr>Construction management linear program</vt:lpstr>
      <vt:lpstr>Construction management linear program</vt:lpstr>
      <vt:lpstr>Solving the linear program</vt:lpstr>
      <vt:lpstr>OBTAIN THE REQUIRED PACKAGES</vt:lpstr>
      <vt:lpstr>TRANSLATING THE Linear Program TO the R Script</vt:lpstr>
      <vt:lpstr>TRANSLATING THE Linear Program TO the R Script</vt:lpstr>
      <vt:lpstr>TRANSLATING THE Linear Program TO the R Script</vt:lpstr>
      <vt:lpstr>TRANSLATING THE Linear Program TO the R Script</vt:lpstr>
      <vt:lpstr>TRANSLATING THE Linear Program TO the R Script</vt:lpstr>
      <vt:lpstr>TRANSLATING THE Linear Program TO the R Script</vt:lpstr>
      <vt:lpstr>Lp solution to the construction management example</vt:lpstr>
      <vt:lpstr>Wastewater treatment plant allocation</vt:lpstr>
      <vt:lpstr>Wastewater treatment plant allocation</vt:lpstr>
      <vt:lpstr>Wastewater treatment plant allocation</vt:lpstr>
      <vt:lpstr>Wastewater treatment plant allocation</vt:lpstr>
      <vt:lpstr>Wastewater treatment plant allocation</vt:lpstr>
      <vt:lpstr>Wastewater treatment plant allocation</vt:lpstr>
      <vt:lpstr>Wastewater treatment plant allocation</vt:lpstr>
      <vt:lpstr>Wastewater treatment plant allocation</vt:lpstr>
      <vt:lpstr>Wastewater treatment plant allocation</vt:lpstr>
      <vt:lpstr>Wastewater treatment plant allocation</vt:lpstr>
      <vt:lpstr>Wastewater treatment plant allocation</vt:lpstr>
      <vt:lpstr>Wastewater treatment plant allocation</vt:lpstr>
      <vt:lpstr>Wastewater treatment plant allocation</vt:lpstr>
      <vt:lpstr>Summary</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Water Resources Management</dc:title>
  <dc:creator>Cleveland, Theodore</dc:creator>
  <cp:lastModifiedBy>theodore cleveland</cp:lastModifiedBy>
  <cp:revision>58</cp:revision>
  <dcterms:created xsi:type="dcterms:W3CDTF">2017-08-31T15:12:46Z</dcterms:created>
  <dcterms:modified xsi:type="dcterms:W3CDTF">2018-09-20T18:22:16Z</dcterms:modified>
</cp:coreProperties>
</file>