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56" r:id="rId2"/>
    <p:sldId id="306" r:id="rId3"/>
    <p:sldId id="307" r:id="rId4"/>
    <p:sldId id="258" r:id="rId5"/>
    <p:sldId id="279" r:id="rId6"/>
    <p:sldId id="259" r:id="rId7"/>
    <p:sldId id="280" r:id="rId8"/>
    <p:sldId id="257" r:id="rId9"/>
    <p:sldId id="282" r:id="rId10"/>
    <p:sldId id="267" r:id="rId11"/>
    <p:sldId id="298" r:id="rId12"/>
    <p:sldId id="260" r:id="rId13"/>
    <p:sldId id="281" r:id="rId14"/>
    <p:sldId id="261" r:id="rId15"/>
    <p:sldId id="283" r:id="rId16"/>
    <p:sldId id="262" r:id="rId17"/>
    <p:sldId id="284" r:id="rId18"/>
    <p:sldId id="263" r:id="rId19"/>
    <p:sldId id="285" r:id="rId20"/>
    <p:sldId id="264" r:id="rId21"/>
    <p:sldId id="286" r:id="rId22"/>
    <p:sldId id="265" r:id="rId23"/>
    <p:sldId id="300" r:id="rId24"/>
    <p:sldId id="266" r:id="rId25"/>
    <p:sldId id="299" r:id="rId26"/>
    <p:sldId id="268" r:id="rId27"/>
    <p:sldId id="297" r:id="rId28"/>
    <p:sldId id="269" r:id="rId29"/>
    <p:sldId id="296" r:id="rId30"/>
    <p:sldId id="270" r:id="rId31"/>
    <p:sldId id="295" r:id="rId32"/>
    <p:sldId id="271" r:id="rId33"/>
    <p:sldId id="294" r:id="rId34"/>
    <p:sldId id="272" r:id="rId35"/>
    <p:sldId id="293" r:id="rId36"/>
    <p:sldId id="302" r:id="rId37"/>
    <p:sldId id="303" r:id="rId38"/>
    <p:sldId id="304" r:id="rId39"/>
    <p:sldId id="305" r:id="rId40"/>
    <p:sldId id="273" r:id="rId41"/>
    <p:sldId id="292" r:id="rId42"/>
    <p:sldId id="274" r:id="rId43"/>
    <p:sldId id="291" r:id="rId44"/>
    <p:sldId id="275" r:id="rId45"/>
    <p:sldId id="290" r:id="rId46"/>
    <p:sldId id="276" r:id="rId47"/>
    <p:sldId id="289" r:id="rId48"/>
    <p:sldId id="277" r:id="rId49"/>
    <p:sldId id="288" r:id="rId50"/>
    <p:sldId id="278" r:id="rId51"/>
    <p:sldId id="287" r:id="rId5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18" d="100"/>
          <a:sy n="118" d="100"/>
        </p:scale>
        <p:origin x="610" y="86"/>
      </p:cViewPr>
      <p:guideLst>
        <p:guide orient="horz" pos="2160"/>
        <p:guide pos="3840"/>
      </p:guideLst>
    </p:cSldViewPr>
  </p:slideViewPr>
  <p:notesTextViewPr>
    <p:cViewPr>
      <p:scale>
        <a:sx n="100" d="100"/>
        <a:sy n="100" d="100"/>
      </p:scale>
      <p:origin x="0" y="0"/>
    </p:cViewPr>
  </p:notesTextViewPr>
  <p:notesViewPr>
    <p:cSldViewPr>
      <p:cViewPr varScale="1">
        <p:scale>
          <a:sx n="90" d="100"/>
          <a:sy n="90" d="100"/>
        </p:scale>
        <p:origin x="316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b="1" dirty="0"/>
              <a:t>FE EXAM KNOWLEDGE                                                </a:t>
            </a:r>
            <a:r>
              <a:rPr lang="en-US" sz="1000" dirty="0"/>
              <a:t>CE 4200, PROFESSIONAL ENGINEERING PRACTICE ISSUES</a:t>
            </a: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a:t>LECTURE NOTES                                                        SPRING 2022 SEMESTER</a:t>
            </a: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a:t>WILLIAM D. LAWSON, PE, PHD</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CA1A3D1-3F71-467A-9422-17BCE760DF30}" type="slidenum">
              <a:rPr lang="en-US" smtClean="0"/>
              <a:t>‹#›</a:t>
            </a:fld>
            <a:endParaRPr lang="en-US"/>
          </a:p>
        </p:txBody>
      </p:sp>
    </p:spTree>
    <p:extLst>
      <p:ext uri="{BB962C8B-B14F-4D97-AF65-F5344CB8AC3E}">
        <p14:creationId xmlns:p14="http://schemas.microsoft.com/office/powerpoint/2010/main" val="11582989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a:t>FE EXAM KNOWLEDGE                                                CE 4200, PROFESSIONAL ENGINEERING PRACTICE ISSUES</a:t>
            </a: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a:t>LECTURE NOTES                                                        SPRING 2021 SEMESTER</a:t>
            </a:r>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a:t>WILLIAM D. LAWSON, PE, PHD</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45A22CD-124D-4B4B-B259-7E9426154967}" type="slidenum">
              <a:rPr lang="en-US" smtClean="0"/>
              <a:t>‹#›</a:t>
            </a:fld>
            <a:endParaRPr lang="en-US"/>
          </a:p>
        </p:txBody>
      </p:sp>
    </p:spTree>
    <p:extLst>
      <p:ext uri="{BB962C8B-B14F-4D97-AF65-F5344CB8AC3E}">
        <p14:creationId xmlns:p14="http://schemas.microsoft.com/office/powerpoint/2010/main" val="51528131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A22CD-124D-4B4B-B259-7E9426154967}" type="slidenum">
              <a:rPr lang="en-US" smtClean="0"/>
              <a:t>1</a:t>
            </a:fld>
            <a:endParaRPr lang="en-US"/>
          </a:p>
        </p:txBody>
      </p:sp>
      <p:sp>
        <p:nvSpPr>
          <p:cNvPr id="5" name="Date Placeholder 4"/>
          <p:cNvSpPr>
            <a:spLocks noGrp="1"/>
          </p:cNvSpPr>
          <p:nvPr>
            <p:ph type="dt" idx="11"/>
          </p:nvPr>
        </p:nvSpPr>
        <p:spPr/>
        <p:txBody>
          <a:bodyPr/>
          <a:lstStyle/>
          <a:p>
            <a:r>
              <a:rPr lang="en-US"/>
              <a:t>LECTURE NOTES                                                        SPRING 2021 SEMESTER</a:t>
            </a:r>
          </a:p>
        </p:txBody>
      </p:sp>
      <p:sp>
        <p:nvSpPr>
          <p:cNvPr id="6" name="Footer Placeholder 5"/>
          <p:cNvSpPr>
            <a:spLocks noGrp="1"/>
          </p:cNvSpPr>
          <p:nvPr>
            <p:ph type="ftr" sz="quarter" idx="12"/>
          </p:nvPr>
        </p:nvSpPr>
        <p:spPr/>
        <p:txBody>
          <a:bodyPr/>
          <a:lstStyle/>
          <a:p>
            <a:r>
              <a:rPr lang="en-US"/>
              <a:t>WILLIAM D. LAWSON, PE, PHD</a:t>
            </a:r>
          </a:p>
        </p:txBody>
      </p:sp>
      <p:sp>
        <p:nvSpPr>
          <p:cNvPr id="7" name="Header Placeholder 6"/>
          <p:cNvSpPr>
            <a:spLocks noGrp="1"/>
          </p:cNvSpPr>
          <p:nvPr>
            <p:ph type="hdr" sz="quarter" idx="13"/>
          </p:nvPr>
        </p:nvSpPr>
        <p:spPr/>
        <p:txBody>
          <a:bodyPr/>
          <a:lstStyle/>
          <a:p>
            <a:r>
              <a:rPr lang="en-US"/>
              <a:t>FE EXAM KNOWLEDGE                                                CE 4200, PROFESSIONAL ENGINEERING PRACTICE ISSUES</a:t>
            </a:r>
          </a:p>
        </p:txBody>
      </p:sp>
    </p:spTree>
    <p:extLst>
      <p:ext uri="{BB962C8B-B14F-4D97-AF65-F5344CB8AC3E}">
        <p14:creationId xmlns:p14="http://schemas.microsoft.com/office/powerpoint/2010/main" val="326934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William D. Lawson, PE, PhD</a:t>
            </a:r>
          </a:p>
        </p:txBody>
      </p:sp>
      <p:sp>
        <p:nvSpPr>
          <p:cNvPr id="5" name="Footer Placeholder 4"/>
          <p:cNvSpPr>
            <a:spLocks noGrp="1"/>
          </p:cNvSpPr>
          <p:nvPr>
            <p:ph type="ftr" sz="quarter" idx="11"/>
          </p:nvPr>
        </p:nvSpPr>
        <p:spPr/>
        <p:txBody>
          <a:bodyPr/>
          <a:lstStyle/>
          <a:p>
            <a:r>
              <a:rPr lang="en-US"/>
              <a:t>FE Exam Knowledge</a:t>
            </a:r>
          </a:p>
        </p:txBody>
      </p:sp>
      <p:sp>
        <p:nvSpPr>
          <p:cNvPr id="6" name="Slide Number Placeholder 5"/>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William D. Lawson, PE, PhD</a:t>
            </a:r>
          </a:p>
        </p:txBody>
      </p:sp>
      <p:sp>
        <p:nvSpPr>
          <p:cNvPr id="5" name="Footer Placeholder 4"/>
          <p:cNvSpPr>
            <a:spLocks noGrp="1"/>
          </p:cNvSpPr>
          <p:nvPr>
            <p:ph type="ftr" sz="quarter" idx="11"/>
          </p:nvPr>
        </p:nvSpPr>
        <p:spPr/>
        <p:txBody>
          <a:bodyPr/>
          <a:lstStyle/>
          <a:p>
            <a:r>
              <a:rPr lang="en-US"/>
              <a:t>FE Exam Knowledge</a:t>
            </a:r>
          </a:p>
        </p:txBody>
      </p:sp>
      <p:sp>
        <p:nvSpPr>
          <p:cNvPr id="6" name="Slide Number Placeholder 5"/>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William D. Lawson, PE, PhD</a:t>
            </a:r>
          </a:p>
        </p:txBody>
      </p:sp>
      <p:sp>
        <p:nvSpPr>
          <p:cNvPr id="5" name="Footer Placeholder 4"/>
          <p:cNvSpPr>
            <a:spLocks noGrp="1"/>
          </p:cNvSpPr>
          <p:nvPr>
            <p:ph type="ftr" sz="quarter" idx="11"/>
          </p:nvPr>
        </p:nvSpPr>
        <p:spPr/>
        <p:txBody>
          <a:bodyPr/>
          <a:lstStyle/>
          <a:p>
            <a:r>
              <a:rPr lang="en-US"/>
              <a:t>FE Exam Knowledge</a:t>
            </a:r>
          </a:p>
        </p:txBody>
      </p:sp>
      <p:sp>
        <p:nvSpPr>
          <p:cNvPr id="6" name="Slide Number Placeholder 5"/>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William D. Lawson, PE, PhD</a:t>
            </a:r>
          </a:p>
        </p:txBody>
      </p:sp>
      <p:sp>
        <p:nvSpPr>
          <p:cNvPr id="5" name="Footer Placeholder 4"/>
          <p:cNvSpPr>
            <a:spLocks noGrp="1"/>
          </p:cNvSpPr>
          <p:nvPr>
            <p:ph type="ftr" sz="quarter" idx="11"/>
          </p:nvPr>
        </p:nvSpPr>
        <p:spPr/>
        <p:txBody>
          <a:bodyPr/>
          <a:lstStyle/>
          <a:p>
            <a:r>
              <a:rPr lang="en-US"/>
              <a:t>FE Exam Knowledge</a:t>
            </a:r>
          </a:p>
        </p:txBody>
      </p:sp>
      <p:sp>
        <p:nvSpPr>
          <p:cNvPr id="6" name="Slide Number Placeholder 5"/>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William D. Lawson, PE, PhD</a:t>
            </a:r>
          </a:p>
        </p:txBody>
      </p:sp>
      <p:sp>
        <p:nvSpPr>
          <p:cNvPr id="5" name="Footer Placeholder 4"/>
          <p:cNvSpPr>
            <a:spLocks noGrp="1"/>
          </p:cNvSpPr>
          <p:nvPr>
            <p:ph type="ftr" sz="quarter" idx="11"/>
          </p:nvPr>
        </p:nvSpPr>
        <p:spPr/>
        <p:txBody>
          <a:bodyPr/>
          <a:lstStyle/>
          <a:p>
            <a:r>
              <a:rPr lang="en-US"/>
              <a:t>FE Exam Knowledge</a:t>
            </a:r>
          </a:p>
        </p:txBody>
      </p:sp>
      <p:sp>
        <p:nvSpPr>
          <p:cNvPr id="6" name="Slide Number Placeholder 5"/>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William D. Lawson, PE, PhD</a:t>
            </a:r>
          </a:p>
        </p:txBody>
      </p:sp>
      <p:sp>
        <p:nvSpPr>
          <p:cNvPr id="6" name="Footer Placeholder 5"/>
          <p:cNvSpPr>
            <a:spLocks noGrp="1"/>
          </p:cNvSpPr>
          <p:nvPr>
            <p:ph type="ftr" sz="quarter" idx="11"/>
          </p:nvPr>
        </p:nvSpPr>
        <p:spPr/>
        <p:txBody>
          <a:bodyPr/>
          <a:lstStyle/>
          <a:p>
            <a:r>
              <a:rPr lang="en-US"/>
              <a:t>FE Exam Knowledge</a:t>
            </a:r>
          </a:p>
        </p:txBody>
      </p:sp>
      <p:sp>
        <p:nvSpPr>
          <p:cNvPr id="7" name="Slide Number Placeholder 6"/>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William D. Lawson, PE, PhD</a:t>
            </a:r>
          </a:p>
        </p:txBody>
      </p:sp>
      <p:sp>
        <p:nvSpPr>
          <p:cNvPr id="8" name="Footer Placeholder 7"/>
          <p:cNvSpPr>
            <a:spLocks noGrp="1"/>
          </p:cNvSpPr>
          <p:nvPr>
            <p:ph type="ftr" sz="quarter" idx="11"/>
          </p:nvPr>
        </p:nvSpPr>
        <p:spPr/>
        <p:txBody>
          <a:bodyPr/>
          <a:lstStyle/>
          <a:p>
            <a:r>
              <a:rPr lang="en-US"/>
              <a:t>FE Exam Knowledge</a:t>
            </a:r>
          </a:p>
        </p:txBody>
      </p:sp>
      <p:sp>
        <p:nvSpPr>
          <p:cNvPr id="9" name="Slide Number Placeholder 8"/>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William D. Lawson, PE, PhD</a:t>
            </a:r>
          </a:p>
        </p:txBody>
      </p:sp>
      <p:sp>
        <p:nvSpPr>
          <p:cNvPr id="4" name="Footer Placeholder 3"/>
          <p:cNvSpPr>
            <a:spLocks noGrp="1"/>
          </p:cNvSpPr>
          <p:nvPr>
            <p:ph type="ftr" sz="quarter" idx="11"/>
          </p:nvPr>
        </p:nvSpPr>
        <p:spPr/>
        <p:txBody>
          <a:bodyPr/>
          <a:lstStyle/>
          <a:p>
            <a:r>
              <a:rPr lang="en-US"/>
              <a:t>FE Exam Knowledge</a:t>
            </a:r>
          </a:p>
        </p:txBody>
      </p:sp>
      <p:sp>
        <p:nvSpPr>
          <p:cNvPr id="5" name="Slide Number Placeholder 4"/>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William D. Lawson, PE, PhD</a:t>
            </a:r>
          </a:p>
        </p:txBody>
      </p:sp>
      <p:sp>
        <p:nvSpPr>
          <p:cNvPr id="3" name="Footer Placeholder 2"/>
          <p:cNvSpPr>
            <a:spLocks noGrp="1"/>
          </p:cNvSpPr>
          <p:nvPr>
            <p:ph type="ftr" sz="quarter" idx="11"/>
          </p:nvPr>
        </p:nvSpPr>
        <p:spPr/>
        <p:txBody>
          <a:bodyPr/>
          <a:lstStyle/>
          <a:p>
            <a:r>
              <a:rPr lang="en-US"/>
              <a:t>FE Exam Knowledge</a:t>
            </a:r>
          </a:p>
        </p:txBody>
      </p:sp>
      <p:sp>
        <p:nvSpPr>
          <p:cNvPr id="4" name="Slide Number Placeholder 3"/>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William D. Lawson, PE, PhD</a:t>
            </a:r>
          </a:p>
        </p:txBody>
      </p:sp>
      <p:sp>
        <p:nvSpPr>
          <p:cNvPr id="6" name="Footer Placeholder 5"/>
          <p:cNvSpPr>
            <a:spLocks noGrp="1"/>
          </p:cNvSpPr>
          <p:nvPr>
            <p:ph type="ftr" sz="quarter" idx="11"/>
          </p:nvPr>
        </p:nvSpPr>
        <p:spPr/>
        <p:txBody>
          <a:bodyPr/>
          <a:lstStyle/>
          <a:p>
            <a:r>
              <a:rPr lang="en-US"/>
              <a:t>FE Exam Knowledge</a:t>
            </a:r>
          </a:p>
        </p:txBody>
      </p:sp>
      <p:sp>
        <p:nvSpPr>
          <p:cNvPr id="7" name="Slide Number Placeholder 6"/>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William D. Lawson, PE, PhD</a:t>
            </a:r>
          </a:p>
        </p:txBody>
      </p:sp>
      <p:sp>
        <p:nvSpPr>
          <p:cNvPr id="6" name="Footer Placeholder 5"/>
          <p:cNvSpPr>
            <a:spLocks noGrp="1"/>
          </p:cNvSpPr>
          <p:nvPr>
            <p:ph type="ftr" sz="quarter" idx="11"/>
          </p:nvPr>
        </p:nvSpPr>
        <p:spPr/>
        <p:txBody>
          <a:bodyPr/>
          <a:lstStyle/>
          <a:p>
            <a:r>
              <a:rPr lang="en-US"/>
              <a:t>FE Exam Knowledge</a:t>
            </a:r>
          </a:p>
        </p:txBody>
      </p:sp>
      <p:sp>
        <p:nvSpPr>
          <p:cNvPr id="7" name="Slide Number Placeholder 6"/>
          <p:cNvSpPr>
            <a:spLocks noGrp="1"/>
          </p:cNvSpPr>
          <p:nvPr>
            <p:ph type="sldNum" sz="quarter" idx="12"/>
          </p:nvPr>
        </p:nvSpPr>
        <p:spPr/>
        <p:txBody>
          <a:bodyPr/>
          <a:lstStyle/>
          <a:p>
            <a:fld id="{426A7D75-4804-4734-B656-8BABF29027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William D. Lawson, PE, PhD</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FE Exam Knowledge</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A7D75-4804-4734-B656-8BABF290274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a:t>FE EXAM KNOWLEDGE QUIZ</a:t>
            </a:r>
          </a:p>
        </p:txBody>
      </p:sp>
      <p:sp>
        <p:nvSpPr>
          <p:cNvPr id="3" name="Subtitle 2"/>
          <p:cNvSpPr>
            <a:spLocks noGrp="1"/>
          </p:cNvSpPr>
          <p:nvPr>
            <p:ph type="subTitle" idx="1"/>
          </p:nvPr>
        </p:nvSpPr>
        <p:spPr/>
        <p:txBody>
          <a:bodyPr>
            <a:normAutofit fontScale="85000" lnSpcReduction="20000"/>
          </a:bodyPr>
          <a:lstStyle/>
          <a:p>
            <a:r>
              <a:rPr lang="en-US" dirty="0"/>
              <a:t>William D. Lawson, P.E., Ph.D.</a:t>
            </a:r>
          </a:p>
          <a:p>
            <a:r>
              <a:rPr lang="en-US" dirty="0"/>
              <a:t>Texas Tech University</a:t>
            </a:r>
          </a:p>
          <a:p>
            <a:endParaRPr lang="en-US" dirty="0"/>
          </a:p>
          <a:p>
            <a:r>
              <a:rPr lang="en-US" dirty="0"/>
              <a:t>SPRING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a:xfrm>
            <a:off x="1066800" y="1600201"/>
            <a:ext cx="10515600" cy="4525963"/>
          </a:xfrm>
        </p:spPr>
        <p:txBody>
          <a:bodyPr/>
          <a:lstStyle/>
          <a:p>
            <a:pPr lvl="0">
              <a:buNone/>
            </a:pPr>
            <a:r>
              <a:rPr lang="en-US" b="1" dirty="0"/>
              <a:t>[TRUE/FALSE] Eligibility for taking the FE Exam is determined by whether the student is within two long semesters of graduation.</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EA581D72-5E59-479D-B969-62EA1595D9A0}"/>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E1C9F24A-6E72-4288-AEF6-85435B526FFE}"/>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5E9CF5B6-63A5-4313-A5DE-15A61F79337E}"/>
              </a:ext>
            </a:extLst>
          </p:cNvPr>
          <p:cNvSpPr>
            <a:spLocks noGrp="1"/>
          </p:cNvSpPr>
          <p:nvPr>
            <p:ph type="sldNum" sz="quarter" idx="12"/>
          </p:nvPr>
        </p:nvSpPr>
        <p:spPr/>
        <p:txBody>
          <a:bodyPr/>
          <a:lstStyle/>
          <a:p>
            <a:fld id="{426A7D75-4804-4734-B656-8BABF2902743}"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A4</a:t>
            </a:r>
          </a:p>
        </p:txBody>
      </p:sp>
      <p:sp>
        <p:nvSpPr>
          <p:cNvPr id="3" name="Content Placeholder 2"/>
          <p:cNvSpPr>
            <a:spLocks noGrp="1"/>
          </p:cNvSpPr>
          <p:nvPr>
            <p:ph idx="1"/>
          </p:nvPr>
        </p:nvSpPr>
        <p:spPr/>
        <p:txBody>
          <a:bodyPr/>
          <a:lstStyle/>
          <a:p>
            <a:r>
              <a:rPr lang="en-US" dirty="0"/>
              <a:t>A. TRUE</a:t>
            </a:r>
          </a:p>
        </p:txBody>
      </p:sp>
      <p:sp>
        <p:nvSpPr>
          <p:cNvPr id="4" name="Date Placeholder 3">
            <a:extLst>
              <a:ext uri="{FF2B5EF4-FFF2-40B4-BE49-F238E27FC236}">
                <a16:creationId xmlns:a16="http://schemas.microsoft.com/office/drawing/2014/main" id="{BA9A8DE2-209D-460B-9C3B-B0C1CB5685F4}"/>
              </a:ext>
            </a:extLst>
          </p:cNvPr>
          <p:cNvSpPr>
            <a:spLocks noGrp="1"/>
          </p:cNvSpPr>
          <p:nvPr>
            <p:ph type="dt" sz="half" idx="10"/>
          </p:nvPr>
        </p:nvSpPr>
        <p:spPr/>
        <p:txBody>
          <a:bodyPr/>
          <a:lstStyle/>
          <a:p>
            <a:r>
              <a:rPr lang="en-US"/>
              <a:t>William D. Lawson, PE, PhD</a:t>
            </a:r>
          </a:p>
        </p:txBody>
      </p:sp>
      <p:sp>
        <p:nvSpPr>
          <p:cNvPr id="9" name="Footer Placeholder 8">
            <a:extLst>
              <a:ext uri="{FF2B5EF4-FFF2-40B4-BE49-F238E27FC236}">
                <a16:creationId xmlns:a16="http://schemas.microsoft.com/office/drawing/2014/main" id="{D8E77621-7040-4B19-B10F-84CF03959C57}"/>
              </a:ext>
            </a:extLst>
          </p:cNvPr>
          <p:cNvSpPr>
            <a:spLocks noGrp="1"/>
          </p:cNvSpPr>
          <p:nvPr>
            <p:ph type="ftr" sz="quarter" idx="11"/>
          </p:nvPr>
        </p:nvSpPr>
        <p:spPr/>
        <p:txBody>
          <a:bodyPr/>
          <a:lstStyle/>
          <a:p>
            <a:r>
              <a:rPr lang="en-US"/>
              <a:t>FE Exam Knowledge</a:t>
            </a:r>
          </a:p>
        </p:txBody>
      </p:sp>
      <p:sp>
        <p:nvSpPr>
          <p:cNvPr id="10" name="Slide Number Placeholder 9">
            <a:extLst>
              <a:ext uri="{FF2B5EF4-FFF2-40B4-BE49-F238E27FC236}">
                <a16:creationId xmlns:a16="http://schemas.microsoft.com/office/drawing/2014/main" id="{708A367A-E771-48E5-954B-899C62CDF7EF}"/>
              </a:ext>
            </a:extLst>
          </p:cNvPr>
          <p:cNvSpPr>
            <a:spLocks noGrp="1"/>
          </p:cNvSpPr>
          <p:nvPr>
            <p:ph type="sldNum" sz="quarter" idx="12"/>
          </p:nvPr>
        </p:nvSpPr>
        <p:spPr/>
        <p:txBody>
          <a:bodyPr/>
          <a:lstStyle/>
          <a:p>
            <a:fld id="{426A7D75-4804-4734-B656-8BABF2902743}" type="slidenum">
              <a:rPr lang="en-US" smtClean="0"/>
              <a:t>11</a:t>
            </a:fld>
            <a:endParaRPr lang="en-US"/>
          </a:p>
        </p:txBody>
      </p:sp>
      <p:pic>
        <p:nvPicPr>
          <p:cNvPr id="11" name="Picture 10">
            <a:extLst>
              <a:ext uri="{FF2B5EF4-FFF2-40B4-BE49-F238E27FC236}">
                <a16:creationId xmlns:a16="http://schemas.microsoft.com/office/drawing/2014/main" id="{984D420C-195C-4C68-BF4E-7CA78264A062}"/>
              </a:ext>
            </a:extLst>
          </p:cNvPr>
          <p:cNvPicPr>
            <a:picLocks noChangeAspect="1"/>
          </p:cNvPicPr>
          <p:nvPr/>
        </p:nvPicPr>
        <p:blipFill>
          <a:blip r:embed="rId2"/>
          <a:stretch>
            <a:fillRect/>
          </a:stretch>
        </p:blipFill>
        <p:spPr>
          <a:xfrm>
            <a:off x="990600" y="2209801"/>
            <a:ext cx="4114800" cy="1817747"/>
          </a:xfrm>
          <a:prstGeom prst="rect">
            <a:avLst/>
          </a:prstGeom>
        </p:spPr>
      </p:pic>
      <p:pic>
        <p:nvPicPr>
          <p:cNvPr id="12" name="Picture 11">
            <a:extLst>
              <a:ext uri="{FF2B5EF4-FFF2-40B4-BE49-F238E27FC236}">
                <a16:creationId xmlns:a16="http://schemas.microsoft.com/office/drawing/2014/main" id="{FE05416F-208A-41AC-B811-5341C721CFC1}"/>
              </a:ext>
            </a:extLst>
          </p:cNvPr>
          <p:cNvPicPr>
            <a:picLocks noChangeAspect="1"/>
          </p:cNvPicPr>
          <p:nvPr/>
        </p:nvPicPr>
        <p:blipFill>
          <a:blip r:embed="rId3"/>
          <a:stretch>
            <a:fillRect/>
          </a:stretch>
        </p:blipFill>
        <p:spPr>
          <a:xfrm>
            <a:off x="8839200" y="565021"/>
            <a:ext cx="2819802" cy="36576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085D5BE-AF58-4666-97F8-A056AFB9AC38}"/>
              </a:ext>
            </a:extLst>
          </p:cNvPr>
          <p:cNvPicPr>
            <a:picLocks noChangeAspect="1"/>
          </p:cNvPicPr>
          <p:nvPr/>
        </p:nvPicPr>
        <p:blipFill>
          <a:blip r:embed="rId4"/>
          <a:stretch>
            <a:fillRect/>
          </a:stretch>
        </p:blipFill>
        <p:spPr>
          <a:xfrm>
            <a:off x="990600" y="4210111"/>
            <a:ext cx="7315200" cy="12437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p:txBody>
          <a:bodyPr/>
          <a:lstStyle/>
          <a:p>
            <a:pPr lvl="0">
              <a:buNone/>
            </a:pPr>
            <a:r>
              <a:rPr lang="en-US" b="1" dirty="0"/>
              <a:t>[TRUE/FALSE] The FE Exam uses both metric system (SI) and U.S. Customary System (USCS) units.</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p:txBody>
      </p:sp>
      <p:sp>
        <p:nvSpPr>
          <p:cNvPr id="4" name="Date Placeholder 3">
            <a:extLst>
              <a:ext uri="{FF2B5EF4-FFF2-40B4-BE49-F238E27FC236}">
                <a16:creationId xmlns:a16="http://schemas.microsoft.com/office/drawing/2014/main" id="{66E96D74-790C-472F-86EC-80D99F216DF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C21518A1-4F53-443A-8B6D-356CE533DA76}"/>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98CB9350-E0C7-4125-B5D4-93EABA65360E}"/>
              </a:ext>
            </a:extLst>
          </p:cNvPr>
          <p:cNvSpPr>
            <a:spLocks noGrp="1"/>
          </p:cNvSpPr>
          <p:nvPr>
            <p:ph type="sldNum" sz="quarter" idx="12"/>
          </p:nvPr>
        </p:nvSpPr>
        <p:spPr/>
        <p:txBody>
          <a:bodyPr/>
          <a:lstStyle/>
          <a:p>
            <a:fld id="{426A7D75-4804-4734-B656-8BABF2902743}"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A5</a:t>
            </a:r>
          </a:p>
        </p:txBody>
      </p:sp>
      <p:sp>
        <p:nvSpPr>
          <p:cNvPr id="3" name="Content Placeholder 2"/>
          <p:cNvSpPr>
            <a:spLocks noGrp="1"/>
          </p:cNvSpPr>
          <p:nvPr>
            <p:ph idx="1"/>
          </p:nvPr>
        </p:nvSpPr>
        <p:spPr/>
        <p:txBody>
          <a:bodyPr/>
          <a:lstStyle/>
          <a:p>
            <a:r>
              <a:rPr lang="en-US" dirty="0"/>
              <a:t>A. TRUE</a:t>
            </a:r>
          </a:p>
          <a:p>
            <a:pPr lvl="1"/>
            <a:r>
              <a:rPr lang="en-US" dirty="0"/>
              <a:t>SEE UNITS</a:t>
            </a:r>
          </a:p>
          <a:p>
            <a:pPr lvl="1"/>
            <a:r>
              <a:rPr lang="en-US" dirty="0"/>
              <a:t>P 1</a:t>
            </a:r>
          </a:p>
        </p:txBody>
      </p:sp>
      <p:pic>
        <p:nvPicPr>
          <p:cNvPr id="4100" name="Picture 4"/>
          <p:cNvPicPr>
            <a:picLocks noChangeAspect="1" noChangeArrowheads="1"/>
          </p:cNvPicPr>
          <p:nvPr/>
        </p:nvPicPr>
        <p:blipFill>
          <a:blip r:embed="rId2" cstate="print"/>
          <a:srcRect/>
          <a:stretch>
            <a:fillRect/>
          </a:stretch>
        </p:blipFill>
        <p:spPr bwMode="auto">
          <a:xfrm>
            <a:off x="5529262" y="4807557"/>
            <a:ext cx="6053138" cy="1371726"/>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8A394BA6-4F1F-4278-9A6C-0A12B4FF3CA1}"/>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15682847-4B10-4485-B5DE-9D482120AC7B}"/>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EB80B06C-B5A3-4AE2-B1C9-69D754D5169C}"/>
              </a:ext>
            </a:extLst>
          </p:cNvPr>
          <p:cNvSpPr>
            <a:spLocks noGrp="1"/>
          </p:cNvSpPr>
          <p:nvPr>
            <p:ph type="sldNum" sz="quarter" idx="12"/>
          </p:nvPr>
        </p:nvSpPr>
        <p:spPr/>
        <p:txBody>
          <a:bodyPr/>
          <a:lstStyle/>
          <a:p>
            <a:fld id="{426A7D75-4804-4734-B656-8BABF2902743}" type="slidenum">
              <a:rPr lang="en-US" smtClean="0"/>
              <a:t>13</a:t>
            </a:fld>
            <a:endParaRPr lang="en-US"/>
          </a:p>
        </p:txBody>
      </p:sp>
      <p:pic>
        <p:nvPicPr>
          <p:cNvPr id="8" name="Picture 7">
            <a:extLst>
              <a:ext uri="{FF2B5EF4-FFF2-40B4-BE49-F238E27FC236}">
                <a16:creationId xmlns:a16="http://schemas.microsoft.com/office/drawing/2014/main" id="{1E0D0E97-E78A-438C-879F-081FD80D840B}"/>
              </a:ext>
            </a:extLst>
          </p:cNvPr>
          <p:cNvPicPr>
            <a:picLocks noChangeAspect="1"/>
          </p:cNvPicPr>
          <p:nvPr/>
        </p:nvPicPr>
        <p:blipFill>
          <a:blip r:embed="rId3"/>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0946113-8F85-4068-9E50-B848D0C169DA}"/>
              </a:ext>
            </a:extLst>
          </p:cNvPr>
          <p:cNvPicPr>
            <a:picLocks noChangeAspect="1"/>
          </p:cNvPicPr>
          <p:nvPr/>
        </p:nvPicPr>
        <p:blipFill>
          <a:blip r:embed="rId4"/>
          <a:stretch>
            <a:fillRect/>
          </a:stretch>
        </p:blipFill>
        <p:spPr>
          <a:xfrm>
            <a:off x="850076" y="3387691"/>
            <a:ext cx="7315200" cy="12605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a:t>
            </a:r>
          </a:p>
        </p:txBody>
      </p:sp>
      <p:sp>
        <p:nvSpPr>
          <p:cNvPr id="3" name="Content Placeholder 2"/>
          <p:cNvSpPr>
            <a:spLocks noGrp="1"/>
          </p:cNvSpPr>
          <p:nvPr>
            <p:ph idx="1"/>
          </p:nvPr>
        </p:nvSpPr>
        <p:spPr/>
        <p:txBody>
          <a:bodyPr/>
          <a:lstStyle/>
          <a:p>
            <a:pPr lvl="0">
              <a:buNone/>
            </a:pPr>
            <a:r>
              <a:rPr lang="en-US" b="1" dirty="0"/>
              <a:t>The topic that constitutes the largest percentage of questions on the CIVIL CBT FE Exam is:</a:t>
            </a:r>
            <a:endParaRPr lang="en-US" sz="2400" dirty="0"/>
          </a:p>
          <a:p>
            <a:pPr marL="971550" lvl="1" indent="-514350">
              <a:buFont typeface="+mj-lt"/>
              <a:buAutoNum type="alphaUcPeriod"/>
            </a:pPr>
            <a:r>
              <a:rPr lang="en-US" dirty="0"/>
              <a:t>Mathematics and Statistics</a:t>
            </a:r>
            <a:endParaRPr lang="en-US" sz="2000" dirty="0"/>
          </a:p>
          <a:p>
            <a:pPr marL="971550" lvl="1" indent="-514350">
              <a:buFont typeface="+mj-lt"/>
              <a:buAutoNum type="alphaUcPeriod"/>
            </a:pPr>
            <a:r>
              <a:rPr lang="en-US" dirty="0"/>
              <a:t>Mechanics of Materials</a:t>
            </a:r>
            <a:endParaRPr lang="en-US" sz="2000" dirty="0"/>
          </a:p>
          <a:p>
            <a:pPr marL="971550" lvl="1" indent="-514350">
              <a:buFont typeface="+mj-lt"/>
              <a:buAutoNum type="alphaUcPeriod"/>
            </a:pPr>
            <a:r>
              <a:rPr lang="en-US" dirty="0"/>
              <a:t>Structural Engineering</a:t>
            </a:r>
            <a:endParaRPr lang="en-US" sz="2000" dirty="0"/>
          </a:p>
          <a:p>
            <a:pPr marL="971550" lvl="1" indent="-514350">
              <a:buFont typeface="+mj-lt"/>
              <a:buAutoNum type="alphaUcPeriod"/>
            </a:pPr>
            <a:r>
              <a:rPr lang="en-US" dirty="0"/>
              <a:t>Transportation Engineering</a:t>
            </a:r>
            <a:endParaRPr lang="en-US" sz="2000" dirty="0"/>
          </a:p>
        </p:txBody>
      </p:sp>
      <p:sp>
        <p:nvSpPr>
          <p:cNvPr id="4" name="Date Placeholder 3">
            <a:extLst>
              <a:ext uri="{FF2B5EF4-FFF2-40B4-BE49-F238E27FC236}">
                <a16:creationId xmlns:a16="http://schemas.microsoft.com/office/drawing/2014/main" id="{7BDFBB23-18EA-4A9D-B453-FCEAAFB6B2F3}"/>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FC80BC4F-CAB0-4D67-8C82-73D143BD8CCD}"/>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67B0E038-9EA7-43CE-97F6-17BFBCEA33AD}"/>
              </a:ext>
            </a:extLst>
          </p:cNvPr>
          <p:cNvSpPr>
            <a:spLocks noGrp="1"/>
          </p:cNvSpPr>
          <p:nvPr>
            <p:ph type="sldNum" sz="quarter" idx="12"/>
          </p:nvPr>
        </p:nvSpPr>
        <p:spPr/>
        <p:txBody>
          <a:bodyPr/>
          <a:lstStyle/>
          <a:p>
            <a:fld id="{426A7D75-4804-4734-B656-8BABF2902743}"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A6</a:t>
            </a:r>
          </a:p>
        </p:txBody>
      </p:sp>
      <p:sp>
        <p:nvSpPr>
          <p:cNvPr id="3" name="Content Placeholder 2"/>
          <p:cNvSpPr>
            <a:spLocks noGrp="1"/>
          </p:cNvSpPr>
          <p:nvPr>
            <p:ph idx="1"/>
          </p:nvPr>
        </p:nvSpPr>
        <p:spPr/>
        <p:txBody>
          <a:bodyPr/>
          <a:lstStyle/>
          <a:p>
            <a:pPr marL="342900" lvl="1" indent="-342900">
              <a:buFont typeface="Arial" pitchFamily="34" charset="0"/>
              <a:buChar char="•"/>
            </a:pPr>
            <a:r>
              <a:rPr lang="en-US" dirty="0"/>
              <a:t>C. Structural Engineering</a:t>
            </a:r>
            <a:endParaRPr lang="en-US" sz="2000" dirty="0"/>
          </a:p>
          <a:p>
            <a:pPr lvl="1"/>
            <a:r>
              <a:rPr lang="en-US" dirty="0"/>
              <a:t>SEE CBT EXAM SPEC</a:t>
            </a:r>
          </a:p>
          <a:p>
            <a:pPr lvl="1"/>
            <a:r>
              <a:rPr lang="en-US" dirty="0"/>
              <a:t>PP476-478</a:t>
            </a:r>
          </a:p>
          <a:p>
            <a:pPr lvl="1"/>
            <a:r>
              <a:rPr lang="en-US" sz="2000" i="1" dirty="0"/>
              <a:t>See also </a:t>
            </a:r>
            <a:r>
              <a:rPr lang="en-US" sz="2000" u="sng" dirty="0"/>
              <a:t>Water Resources/Environmental</a:t>
            </a:r>
            <a:r>
              <a:rPr lang="en-US" sz="2000" dirty="0"/>
              <a:t> and </a:t>
            </a:r>
            <a:r>
              <a:rPr lang="en-US" sz="2000" u="sng" dirty="0"/>
              <a:t>Geotechnical</a:t>
            </a:r>
          </a:p>
        </p:txBody>
      </p:sp>
      <p:sp>
        <p:nvSpPr>
          <p:cNvPr id="4" name="Date Placeholder 3">
            <a:extLst>
              <a:ext uri="{FF2B5EF4-FFF2-40B4-BE49-F238E27FC236}">
                <a16:creationId xmlns:a16="http://schemas.microsoft.com/office/drawing/2014/main" id="{1E1FDDE0-C50C-4E15-97F4-1D31D830C9A8}"/>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0E31230C-1A3A-4DE9-B549-5C2DA9B92367}"/>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4C3B48B2-F8B1-4DA2-9DC7-8E468543FBC2}"/>
              </a:ext>
            </a:extLst>
          </p:cNvPr>
          <p:cNvSpPr>
            <a:spLocks noGrp="1"/>
          </p:cNvSpPr>
          <p:nvPr>
            <p:ph type="sldNum" sz="quarter" idx="12"/>
          </p:nvPr>
        </p:nvSpPr>
        <p:spPr/>
        <p:txBody>
          <a:bodyPr/>
          <a:lstStyle/>
          <a:p>
            <a:fld id="{426A7D75-4804-4734-B656-8BABF2902743}" type="slidenum">
              <a:rPr lang="en-US" smtClean="0"/>
              <a:t>15</a:t>
            </a:fld>
            <a:endParaRPr lang="en-US"/>
          </a:p>
        </p:txBody>
      </p:sp>
      <p:pic>
        <p:nvPicPr>
          <p:cNvPr id="9" name="Picture 8">
            <a:extLst>
              <a:ext uri="{FF2B5EF4-FFF2-40B4-BE49-F238E27FC236}">
                <a16:creationId xmlns:a16="http://schemas.microsoft.com/office/drawing/2014/main" id="{FBD1AABD-0055-4197-B729-8F96CB3BF4B4}"/>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FB2DF6B-1CAA-48B5-BC1A-1C88C1DA4388}"/>
              </a:ext>
            </a:extLst>
          </p:cNvPr>
          <p:cNvPicPr>
            <a:picLocks noChangeAspect="1"/>
          </p:cNvPicPr>
          <p:nvPr/>
        </p:nvPicPr>
        <p:blipFill>
          <a:blip r:embed="rId3"/>
          <a:stretch>
            <a:fillRect/>
          </a:stretch>
        </p:blipFill>
        <p:spPr>
          <a:xfrm>
            <a:off x="609600" y="3581400"/>
            <a:ext cx="7114286" cy="26285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a:t>
            </a:r>
          </a:p>
        </p:txBody>
      </p:sp>
      <p:sp>
        <p:nvSpPr>
          <p:cNvPr id="3" name="Content Placeholder 2"/>
          <p:cNvSpPr>
            <a:spLocks noGrp="1"/>
          </p:cNvSpPr>
          <p:nvPr>
            <p:ph idx="1"/>
          </p:nvPr>
        </p:nvSpPr>
        <p:spPr/>
        <p:txBody>
          <a:bodyPr/>
          <a:lstStyle/>
          <a:p>
            <a:pPr lvl="0">
              <a:buNone/>
            </a:pPr>
            <a:r>
              <a:rPr lang="en-US" b="1" dirty="0"/>
              <a:t>One of the CIVIL CBT FE Exam topics that Texas Tech CE students will **NOT** have had as a required course in their CE curriculum is:</a:t>
            </a:r>
            <a:endParaRPr lang="en-US" sz="2400" dirty="0"/>
          </a:p>
          <a:p>
            <a:pPr marL="971550" lvl="1" indent="-514350">
              <a:buFont typeface="+mj-lt"/>
              <a:buAutoNum type="alphaUcPeriod"/>
            </a:pPr>
            <a:r>
              <a:rPr lang="en-US" dirty="0"/>
              <a:t>Probability and Statistics </a:t>
            </a:r>
            <a:endParaRPr lang="en-US" sz="2000" dirty="0"/>
          </a:p>
          <a:p>
            <a:pPr marL="971550" lvl="1" indent="-514350">
              <a:buFont typeface="+mj-lt"/>
              <a:buAutoNum type="alphaUcPeriod"/>
            </a:pPr>
            <a:r>
              <a:rPr lang="en-US" dirty="0"/>
              <a:t>Materials</a:t>
            </a:r>
            <a:endParaRPr lang="en-US" sz="2000" dirty="0"/>
          </a:p>
          <a:p>
            <a:pPr marL="971550" lvl="1" indent="-514350">
              <a:buFont typeface="+mj-lt"/>
              <a:buAutoNum type="alphaUcPeriod"/>
            </a:pPr>
            <a:r>
              <a:rPr lang="en-US" dirty="0"/>
              <a:t>Thermodynamics</a:t>
            </a:r>
            <a:endParaRPr lang="en-US" sz="2000" dirty="0"/>
          </a:p>
          <a:p>
            <a:pPr marL="971550" lvl="1" indent="-514350">
              <a:buFont typeface="+mj-lt"/>
              <a:buAutoNum type="alphaUcPeriod"/>
            </a:pPr>
            <a:r>
              <a:rPr lang="en-US" dirty="0"/>
              <a:t>Construction Engineering</a:t>
            </a:r>
            <a:endParaRPr lang="en-US" sz="2000" dirty="0"/>
          </a:p>
        </p:txBody>
      </p:sp>
      <p:sp>
        <p:nvSpPr>
          <p:cNvPr id="4" name="Date Placeholder 3">
            <a:extLst>
              <a:ext uri="{FF2B5EF4-FFF2-40B4-BE49-F238E27FC236}">
                <a16:creationId xmlns:a16="http://schemas.microsoft.com/office/drawing/2014/main" id="{7CBF4FE0-8F61-4817-8F0E-B217F3BF7C1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095DCA06-37F7-4114-85E1-9CE4E1974472}"/>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6086A421-BDD5-47A7-9D8D-293175EC168A}"/>
              </a:ext>
            </a:extLst>
          </p:cNvPr>
          <p:cNvSpPr>
            <a:spLocks noGrp="1"/>
          </p:cNvSpPr>
          <p:nvPr>
            <p:ph type="sldNum" sz="quarter" idx="12"/>
          </p:nvPr>
        </p:nvSpPr>
        <p:spPr/>
        <p:txBody>
          <a:bodyPr/>
          <a:lstStyle/>
          <a:p>
            <a:fld id="{426A7D75-4804-4734-B656-8BABF2902743}"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A7</a:t>
            </a:r>
          </a:p>
        </p:txBody>
      </p:sp>
      <p:sp>
        <p:nvSpPr>
          <p:cNvPr id="3" name="Content Placeholder 2"/>
          <p:cNvSpPr>
            <a:spLocks noGrp="1"/>
          </p:cNvSpPr>
          <p:nvPr>
            <p:ph idx="1"/>
          </p:nvPr>
        </p:nvSpPr>
        <p:spPr/>
        <p:txBody>
          <a:bodyPr/>
          <a:lstStyle/>
          <a:p>
            <a:pPr marL="342900" lvl="1" indent="-342900">
              <a:buFont typeface="Arial" pitchFamily="34" charset="0"/>
              <a:buChar char="•"/>
            </a:pPr>
            <a:r>
              <a:rPr lang="en-US" dirty="0"/>
              <a:t>D. Construction Engineering</a:t>
            </a:r>
            <a:endParaRPr lang="en-US" sz="2000" dirty="0"/>
          </a:p>
          <a:p>
            <a:pPr lvl="1"/>
            <a:r>
              <a:rPr lang="en-US" dirty="0"/>
              <a:t>SEE CBT EXAM SPEC</a:t>
            </a:r>
          </a:p>
          <a:p>
            <a:pPr lvl="1"/>
            <a:r>
              <a:rPr lang="en-US" dirty="0"/>
              <a:t>PP267-270</a:t>
            </a:r>
          </a:p>
          <a:p>
            <a:endParaRPr lang="en-US" dirty="0"/>
          </a:p>
        </p:txBody>
      </p:sp>
      <p:sp>
        <p:nvSpPr>
          <p:cNvPr id="4" name="Date Placeholder 3">
            <a:extLst>
              <a:ext uri="{FF2B5EF4-FFF2-40B4-BE49-F238E27FC236}">
                <a16:creationId xmlns:a16="http://schemas.microsoft.com/office/drawing/2014/main" id="{1716B700-397F-41C7-90D0-0F20DDF81D7C}"/>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DB6DB5A9-D0E2-4982-AF32-1F844240135F}"/>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6DA359A7-C475-4897-A57E-FE106760279B}"/>
              </a:ext>
            </a:extLst>
          </p:cNvPr>
          <p:cNvSpPr>
            <a:spLocks noGrp="1"/>
          </p:cNvSpPr>
          <p:nvPr>
            <p:ph type="sldNum" sz="quarter" idx="12"/>
          </p:nvPr>
        </p:nvSpPr>
        <p:spPr/>
        <p:txBody>
          <a:bodyPr/>
          <a:lstStyle/>
          <a:p>
            <a:fld id="{426A7D75-4804-4734-B656-8BABF2902743}" type="slidenum">
              <a:rPr lang="en-US" smtClean="0"/>
              <a:t>17</a:t>
            </a:fld>
            <a:endParaRPr lang="en-US"/>
          </a:p>
        </p:txBody>
      </p:sp>
      <p:pic>
        <p:nvPicPr>
          <p:cNvPr id="9" name="Picture 8">
            <a:extLst>
              <a:ext uri="{FF2B5EF4-FFF2-40B4-BE49-F238E27FC236}">
                <a16:creationId xmlns:a16="http://schemas.microsoft.com/office/drawing/2014/main" id="{029B94AE-8F7A-471F-B334-14D711FECB2B}"/>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D99B597-BEE6-4BDF-816A-28354F8E58D0}"/>
              </a:ext>
            </a:extLst>
          </p:cNvPr>
          <p:cNvPicPr>
            <a:picLocks noChangeAspect="1"/>
          </p:cNvPicPr>
          <p:nvPr/>
        </p:nvPicPr>
        <p:blipFill>
          <a:blip r:embed="rId3"/>
          <a:stretch>
            <a:fillRect/>
          </a:stretch>
        </p:blipFill>
        <p:spPr>
          <a:xfrm>
            <a:off x="931162" y="3657600"/>
            <a:ext cx="7095238" cy="20190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a:t>
            </a:r>
          </a:p>
        </p:txBody>
      </p:sp>
      <p:sp>
        <p:nvSpPr>
          <p:cNvPr id="3" name="Content Placeholder 2"/>
          <p:cNvSpPr>
            <a:spLocks noGrp="1"/>
          </p:cNvSpPr>
          <p:nvPr>
            <p:ph idx="1"/>
          </p:nvPr>
        </p:nvSpPr>
        <p:spPr/>
        <p:txBody>
          <a:bodyPr/>
          <a:lstStyle/>
          <a:p>
            <a:pPr lvl="0">
              <a:buNone/>
            </a:pPr>
            <a:r>
              <a:rPr lang="en-US" b="1" dirty="0"/>
              <a:t>[TRUE/FALSE] The NCEES </a:t>
            </a:r>
            <a:r>
              <a:rPr lang="en-US" b="1" i="1" dirty="0"/>
              <a:t>Reference Handbook</a:t>
            </a:r>
            <a:r>
              <a:rPr lang="en-US" b="1" dirty="0"/>
              <a:t> conveniently groups all reference material for “general” engineering topics on the CIVIL CBT FE Exam to correspond directly to each of these exam topics.</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8D0DE3EF-649A-44F9-B803-01C98D189D14}"/>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D1F9C4E3-783B-45BD-8704-EE38631D8714}"/>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A4A1192E-733C-4FCD-8BA8-8FD0294DFA7F}"/>
              </a:ext>
            </a:extLst>
          </p:cNvPr>
          <p:cNvSpPr>
            <a:spLocks noGrp="1"/>
          </p:cNvSpPr>
          <p:nvPr>
            <p:ph type="sldNum" sz="quarter" idx="12"/>
          </p:nvPr>
        </p:nvSpPr>
        <p:spPr/>
        <p:txBody>
          <a:bodyPr/>
          <a:lstStyle/>
          <a:p>
            <a:fld id="{426A7D75-4804-4734-B656-8BABF2902743}"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A8</a:t>
            </a:r>
          </a:p>
        </p:txBody>
      </p:sp>
      <p:sp>
        <p:nvSpPr>
          <p:cNvPr id="3" name="Content Placeholder 2"/>
          <p:cNvSpPr>
            <a:spLocks noGrp="1"/>
          </p:cNvSpPr>
          <p:nvPr>
            <p:ph idx="1"/>
          </p:nvPr>
        </p:nvSpPr>
        <p:spPr>
          <a:xfrm>
            <a:off x="914400" y="1524000"/>
            <a:ext cx="5562600" cy="4525963"/>
          </a:xfrm>
        </p:spPr>
        <p:txBody>
          <a:bodyPr/>
          <a:lstStyle/>
          <a:p>
            <a:r>
              <a:rPr lang="en-US" dirty="0"/>
              <a:t>B. FALSE</a:t>
            </a:r>
          </a:p>
          <a:p>
            <a:pPr lvl="1"/>
            <a:r>
              <a:rPr lang="en-US" dirty="0"/>
              <a:t>COMPARE TABLE OF CONTENTS TO EXAM SPECIFICATION</a:t>
            </a:r>
          </a:p>
          <a:p>
            <a:pPr lvl="2"/>
            <a:r>
              <a:rPr lang="en-US" dirty="0"/>
              <a:t>BETTER THAN IN PREVIOUS VERSIONS</a:t>
            </a:r>
          </a:p>
          <a:p>
            <a:pPr lvl="2"/>
            <a:r>
              <a:rPr lang="en-US" dirty="0"/>
              <a:t>“GENERAL” TOPICS </a:t>
            </a:r>
            <a:r>
              <a:rPr lang="en-US" u="sng" dirty="0"/>
              <a:t>ARE</a:t>
            </a:r>
            <a:r>
              <a:rPr lang="en-US" dirty="0"/>
              <a:t> COVERED</a:t>
            </a:r>
          </a:p>
          <a:p>
            <a:pPr lvl="2"/>
            <a:r>
              <a:rPr lang="en-US" dirty="0"/>
              <a:t>NOT IN ORDER</a:t>
            </a:r>
          </a:p>
        </p:txBody>
      </p:sp>
      <p:sp>
        <p:nvSpPr>
          <p:cNvPr id="4" name="Date Placeholder 3">
            <a:extLst>
              <a:ext uri="{FF2B5EF4-FFF2-40B4-BE49-F238E27FC236}">
                <a16:creationId xmlns:a16="http://schemas.microsoft.com/office/drawing/2014/main" id="{0A0E167A-7EE3-4291-A839-16F941584410}"/>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7AE817FD-95FD-48C2-B006-4F0248680D17}"/>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A836F417-4EF9-4EA9-8B07-F84CCEF40F4E}"/>
              </a:ext>
            </a:extLst>
          </p:cNvPr>
          <p:cNvSpPr>
            <a:spLocks noGrp="1"/>
          </p:cNvSpPr>
          <p:nvPr>
            <p:ph type="sldNum" sz="quarter" idx="12"/>
          </p:nvPr>
        </p:nvSpPr>
        <p:spPr/>
        <p:txBody>
          <a:bodyPr/>
          <a:lstStyle/>
          <a:p>
            <a:fld id="{426A7D75-4804-4734-B656-8BABF2902743}" type="slidenum">
              <a:rPr lang="en-US" smtClean="0"/>
              <a:t>19</a:t>
            </a:fld>
            <a:endParaRPr lang="en-US"/>
          </a:p>
        </p:txBody>
      </p:sp>
      <p:pic>
        <p:nvPicPr>
          <p:cNvPr id="8" name="Picture 7">
            <a:extLst>
              <a:ext uri="{FF2B5EF4-FFF2-40B4-BE49-F238E27FC236}">
                <a16:creationId xmlns:a16="http://schemas.microsoft.com/office/drawing/2014/main" id="{7B1F35F1-0A11-4975-906F-7C628A931100}"/>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6EF1-07C7-4A1B-980B-FC0A4BFD5C72}"/>
              </a:ext>
            </a:extLst>
          </p:cNvPr>
          <p:cNvSpPr>
            <a:spLocks noGrp="1"/>
          </p:cNvSpPr>
          <p:nvPr>
            <p:ph type="title"/>
          </p:nvPr>
        </p:nvSpPr>
        <p:spPr/>
        <p:txBody>
          <a:bodyPr/>
          <a:lstStyle/>
          <a:p>
            <a:r>
              <a:rPr lang="en-US" dirty="0"/>
              <a:t>Why this Quiz?</a:t>
            </a:r>
          </a:p>
        </p:txBody>
      </p:sp>
      <p:sp>
        <p:nvSpPr>
          <p:cNvPr id="3" name="Content Placeholder 2">
            <a:extLst>
              <a:ext uri="{FF2B5EF4-FFF2-40B4-BE49-F238E27FC236}">
                <a16:creationId xmlns:a16="http://schemas.microsoft.com/office/drawing/2014/main" id="{0F7A72E2-6890-4728-9C4D-31C1B4AF4689}"/>
              </a:ext>
            </a:extLst>
          </p:cNvPr>
          <p:cNvSpPr>
            <a:spLocks noGrp="1"/>
          </p:cNvSpPr>
          <p:nvPr>
            <p:ph idx="1"/>
          </p:nvPr>
        </p:nvSpPr>
        <p:spPr>
          <a:xfrm>
            <a:off x="1524000" y="1600201"/>
            <a:ext cx="10058400" cy="4525963"/>
          </a:xfrm>
        </p:spPr>
        <p:txBody>
          <a:bodyPr/>
          <a:lstStyle/>
          <a:p>
            <a:pPr marL="514350" indent="-514350">
              <a:buFont typeface="+mj-lt"/>
              <a:buAutoNum type="arabicPeriod"/>
            </a:pPr>
            <a:r>
              <a:rPr lang="en-US" dirty="0"/>
              <a:t>Dispel certain myths about the FE Exam.</a:t>
            </a:r>
          </a:p>
          <a:p>
            <a:pPr marL="514350" indent="-514350">
              <a:buFont typeface="+mj-lt"/>
              <a:buAutoNum type="arabicPeriod"/>
            </a:pPr>
            <a:r>
              <a:rPr lang="en-US" dirty="0"/>
              <a:t>Increase your knowledge of the FE Exam</a:t>
            </a:r>
          </a:p>
          <a:p>
            <a:pPr marL="514350" indent="-514350">
              <a:buFont typeface="+mj-lt"/>
              <a:buAutoNum type="arabicPeriod"/>
            </a:pPr>
            <a:r>
              <a:rPr lang="en-US" dirty="0"/>
              <a:t>Introduce you to some helpful resources</a:t>
            </a:r>
          </a:p>
          <a:p>
            <a:pPr marL="514350" indent="-514350">
              <a:buFont typeface="+mj-lt"/>
              <a:buAutoNum type="arabicPeriod"/>
            </a:pPr>
            <a:endParaRPr lang="en-US" dirty="0"/>
          </a:p>
          <a:p>
            <a:pPr marL="0" indent="0">
              <a:buNone/>
            </a:pPr>
            <a:br>
              <a:rPr lang="en-US" sz="3600" b="1" i="1" dirty="0"/>
            </a:br>
            <a:r>
              <a:rPr lang="en-US" sz="3600" b="1" i="1" dirty="0"/>
              <a:t>Think of this quiz as a learning opportunity! </a:t>
            </a:r>
          </a:p>
          <a:p>
            <a:pPr marL="0" indent="0">
              <a:buNone/>
            </a:pPr>
            <a:r>
              <a:rPr lang="en-US" sz="3600" b="1" i="1" dirty="0"/>
              <a:t>… as </a:t>
            </a:r>
            <a:r>
              <a:rPr lang="en-US" sz="3600" b="1" i="1" u="sng" dirty="0"/>
              <a:t>ALL</a:t>
            </a:r>
            <a:r>
              <a:rPr lang="en-US" sz="3600" b="1" i="1" dirty="0"/>
              <a:t> tests are meant to be </a:t>
            </a:r>
          </a:p>
        </p:txBody>
      </p:sp>
      <p:sp>
        <p:nvSpPr>
          <p:cNvPr id="4" name="Date Placeholder 3">
            <a:extLst>
              <a:ext uri="{FF2B5EF4-FFF2-40B4-BE49-F238E27FC236}">
                <a16:creationId xmlns:a16="http://schemas.microsoft.com/office/drawing/2014/main" id="{7AF2DD76-05F8-4BE4-A8F7-5F86AC21E838}"/>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652EE1B5-2538-46CC-B18F-FAA7945C6EE9}"/>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48FBCBD3-EC4E-44EC-A1F8-8FDD3C44FA60}"/>
              </a:ext>
            </a:extLst>
          </p:cNvPr>
          <p:cNvSpPr>
            <a:spLocks noGrp="1"/>
          </p:cNvSpPr>
          <p:nvPr>
            <p:ph type="sldNum" sz="quarter" idx="12"/>
          </p:nvPr>
        </p:nvSpPr>
        <p:spPr/>
        <p:txBody>
          <a:bodyPr/>
          <a:lstStyle/>
          <a:p>
            <a:fld id="{426A7D75-4804-4734-B656-8BABF2902743}" type="slidenum">
              <a:rPr lang="en-US" smtClean="0"/>
              <a:t>2</a:t>
            </a:fld>
            <a:endParaRPr lang="en-US"/>
          </a:p>
        </p:txBody>
      </p:sp>
    </p:spTree>
    <p:extLst>
      <p:ext uri="{BB962C8B-B14F-4D97-AF65-F5344CB8AC3E}">
        <p14:creationId xmlns:p14="http://schemas.microsoft.com/office/powerpoint/2010/main" val="3765714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a:t>
            </a:r>
          </a:p>
        </p:txBody>
      </p:sp>
      <p:sp>
        <p:nvSpPr>
          <p:cNvPr id="3" name="Content Placeholder 2"/>
          <p:cNvSpPr>
            <a:spLocks noGrp="1"/>
          </p:cNvSpPr>
          <p:nvPr>
            <p:ph idx="1"/>
          </p:nvPr>
        </p:nvSpPr>
        <p:spPr/>
        <p:txBody>
          <a:bodyPr/>
          <a:lstStyle/>
          <a:p>
            <a:pPr lvl="0">
              <a:buNone/>
            </a:pPr>
            <a:r>
              <a:rPr lang="en-US" b="1" dirty="0"/>
              <a:t>[TRUE/FALSE] The reference material needed for the CIVIL CBT FE Exam, presented on pages 259-309 of the </a:t>
            </a:r>
            <a:r>
              <a:rPr lang="en-US" b="1" i="1" dirty="0"/>
              <a:t>Reference Handbook</a:t>
            </a:r>
            <a:r>
              <a:rPr lang="en-US" b="1" dirty="0"/>
              <a:t>, contains all the information you need for CIVIL discipline-specific topics.</a:t>
            </a:r>
            <a:endParaRPr lang="en-US" sz="2400" dirty="0"/>
          </a:p>
          <a:p>
            <a:pPr marL="971550" lvl="1" indent="-514350">
              <a:buFont typeface="+mj-lt"/>
              <a:buAutoNum type="alphaUcPeriod"/>
            </a:pPr>
            <a:r>
              <a:rPr lang="en-US" dirty="0"/>
              <a:t>TRUE</a:t>
            </a:r>
            <a:endParaRPr lang="en-US" sz="2000" dirty="0"/>
          </a:p>
          <a:p>
            <a:pPr marL="971550" lvl="1" indent="-514350">
              <a:buFont typeface="+mj-lt"/>
              <a:buAutoNum type="alphaUcPeriod"/>
            </a:pPr>
            <a:r>
              <a:rPr lang="en-US" dirty="0"/>
              <a:t>FALSE</a:t>
            </a:r>
            <a:endParaRPr lang="en-US" sz="2000" dirty="0"/>
          </a:p>
          <a:p>
            <a:endParaRPr lang="en-US" dirty="0"/>
          </a:p>
        </p:txBody>
      </p:sp>
      <p:sp>
        <p:nvSpPr>
          <p:cNvPr id="4" name="Date Placeholder 3">
            <a:extLst>
              <a:ext uri="{FF2B5EF4-FFF2-40B4-BE49-F238E27FC236}">
                <a16:creationId xmlns:a16="http://schemas.microsoft.com/office/drawing/2014/main" id="{2657944C-7468-4F91-9A20-6BFAB90BD2EB}"/>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4F592AEF-B8EB-4BE1-BC56-BBAA18570D17}"/>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134339E8-D0EB-44DD-889D-DCB67960F315}"/>
              </a:ext>
            </a:extLst>
          </p:cNvPr>
          <p:cNvSpPr>
            <a:spLocks noGrp="1"/>
          </p:cNvSpPr>
          <p:nvPr>
            <p:ph type="sldNum" sz="quarter" idx="12"/>
          </p:nvPr>
        </p:nvSpPr>
        <p:spPr/>
        <p:txBody>
          <a:bodyPr/>
          <a:lstStyle/>
          <a:p>
            <a:fld id="{426A7D75-4804-4734-B656-8BABF2902743}"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A9</a:t>
            </a:r>
          </a:p>
        </p:txBody>
      </p:sp>
      <p:sp>
        <p:nvSpPr>
          <p:cNvPr id="3" name="Content Placeholder 2"/>
          <p:cNvSpPr>
            <a:spLocks noGrp="1"/>
          </p:cNvSpPr>
          <p:nvPr>
            <p:ph idx="1"/>
          </p:nvPr>
        </p:nvSpPr>
        <p:spPr>
          <a:xfrm>
            <a:off x="838200" y="1441522"/>
            <a:ext cx="6248400" cy="4525963"/>
          </a:xfrm>
        </p:spPr>
        <p:txBody>
          <a:bodyPr>
            <a:normAutofit lnSpcReduction="10000"/>
          </a:bodyPr>
          <a:lstStyle/>
          <a:p>
            <a:r>
              <a:rPr lang="en-US" dirty="0"/>
              <a:t>B. FALSE</a:t>
            </a:r>
          </a:p>
          <a:p>
            <a:pPr lvl="1"/>
            <a:r>
              <a:rPr lang="en-US" dirty="0"/>
              <a:t>COMPARE CONTENTS TO EXAM SPECIFICATION</a:t>
            </a:r>
          </a:p>
          <a:p>
            <a:pPr lvl="2"/>
            <a:r>
              <a:rPr lang="en-US" dirty="0"/>
              <a:t>MOST “CE” TOPICS ARE COVERED (BUT NOT IN ORDER)</a:t>
            </a:r>
          </a:p>
          <a:p>
            <a:pPr lvl="2"/>
            <a:r>
              <a:rPr lang="en-US" dirty="0"/>
              <a:t>SURVEYING IS EMBEDDED WITHIN TRANSPORTATION</a:t>
            </a:r>
          </a:p>
          <a:p>
            <a:pPr lvl="2"/>
            <a:r>
              <a:rPr lang="en-US" dirty="0"/>
              <a:t>ENVIRONMENTAL ENGINEERING IS ITS OWN CHAPTER</a:t>
            </a:r>
          </a:p>
          <a:p>
            <a:pPr lvl="2"/>
            <a:r>
              <a:rPr lang="en-US" dirty="0"/>
              <a:t>YOU’LL HAVE TO DO SOME HUNTING AROUND</a:t>
            </a:r>
          </a:p>
          <a:p>
            <a:endParaRPr lang="en-US" dirty="0"/>
          </a:p>
        </p:txBody>
      </p:sp>
      <p:sp>
        <p:nvSpPr>
          <p:cNvPr id="4" name="Date Placeholder 3">
            <a:extLst>
              <a:ext uri="{FF2B5EF4-FFF2-40B4-BE49-F238E27FC236}">
                <a16:creationId xmlns:a16="http://schemas.microsoft.com/office/drawing/2014/main" id="{CAB1815D-17E6-4AD3-BB41-C050C1058BF5}"/>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9B705CE4-1F3C-4EF4-B82F-19C342CCFF0E}"/>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3779BE13-FF81-46F1-B0F5-C1393D605E83}"/>
              </a:ext>
            </a:extLst>
          </p:cNvPr>
          <p:cNvSpPr>
            <a:spLocks noGrp="1"/>
          </p:cNvSpPr>
          <p:nvPr>
            <p:ph type="sldNum" sz="quarter" idx="12"/>
          </p:nvPr>
        </p:nvSpPr>
        <p:spPr/>
        <p:txBody>
          <a:bodyPr/>
          <a:lstStyle/>
          <a:p>
            <a:fld id="{426A7D75-4804-4734-B656-8BABF2902743}" type="slidenum">
              <a:rPr lang="en-US" smtClean="0"/>
              <a:t>21</a:t>
            </a:fld>
            <a:endParaRPr lang="en-US"/>
          </a:p>
        </p:txBody>
      </p:sp>
      <p:pic>
        <p:nvPicPr>
          <p:cNvPr id="8" name="Picture 7">
            <a:extLst>
              <a:ext uri="{FF2B5EF4-FFF2-40B4-BE49-F238E27FC236}">
                <a16:creationId xmlns:a16="http://schemas.microsoft.com/office/drawing/2014/main" id="{8CE878AE-C43D-42C5-AC33-B273B7A82CDB}"/>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Q10</a:t>
            </a:r>
          </a:p>
        </p:txBody>
      </p:sp>
      <p:sp>
        <p:nvSpPr>
          <p:cNvPr id="3" name="Content Placeholder 2"/>
          <p:cNvSpPr>
            <a:spLocks noGrp="1"/>
          </p:cNvSpPr>
          <p:nvPr>
            <p:ph idx="1"/>
          </p:nvPr>
        </p:nvSpPr>
        <p:spPr/>
        <p:txBody>
          <a:bodyPr>
            <a:normAutofit/>
          </a:bodyPr>
          <a:lstStyle/>
          <a:p>
            <a:pPr lvl="0">
              <a:buNone/>
            </a:pPr>
            <a:r>
              <a:rPr lang="en-US" b="1" dirty="0"/>
              <a:t>[TRUE/FALSE] The nomenclature and symbols presented in the FE </a:t>
            </a:r>
            <a:r>
              <a:rPr lang="en-US" b="1" i="1" dirty="0"/>
              <a:t>Reference Handbook</a:t>
            </a:r>
            <a:r>
              <a:rPr lang="en-US" b="1" dirty="0"/>
              <a:t> for all Civil Engineering topics of the FE Exam will always match the nomenclature and symbols presented in your coursework and textbooks at Texas Tech University.</a:t>
            </a:r>
            <a:endParaRPr lang="en-US" sz="2400" dirty="0"/>
          </a:p>
          <a:p>
            <a:pPr marL="971550" lvl="1" indent="-514350">
              <a:buFont typeface="+mj-lt"/>
              <a:buAutoNum type="alphaUcPeriod"/>
            </a:pPr>
            <a:r>
              <a:rPr lang="en-US" dirty="0"/>
              <a:t>TRUE</a:t>
            </a:r>
            <a:endParaRPr lang="en-US" sz="2000" dirty="0"/>
          </a:p>
          <a:p>
            <a:pPr marL="971550" lvl="1" indent="-514350">
              <a:buFont typeface="+mj-lt"/>
              <a:buAutoNum type="alphaUcPeriod"/>
            </a:pPr>
            <a:r>
              <a:rPr lang="en-US" dirty="0"/>
              <a:t>FALSE</a:t>
            </a:r>
            <a:endParaRPr lang="en-US" sz="2000" dirty="0"/>
          </a:p>
          <a:p>
            <a:endParaRPr lang="en-US" dirty="0"/>
          </a:p>
        </p:txBody>
      </p:sp>
      <p:sp>
        <p:nvSpPr>
          <p:cNvPr id="4" name="Date Placeholder 3">
            <a:extLst>
              <a:ext uri="{FF2B5EF4-FFF2-40B4-BE49-F238E27FC236}">
                <a16:creationId xmlns:a16="http://schemas.microsoft.com/office/drawing/2014/main" id="{88B50E31-6099-4DAA-8B49-46BA209D540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9A8E308C-DA4A-4D15-B483-A533873B3558}"/>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ECE7F7D0-62B9-47E0-80EF-48A8B99A72CE}"/>
              </a:ext>
            </a:extLst>
          </p:cNvPr>
          <p:cNvSpPr>
            <a:spLocks noGrp="1"/>
          </p:cNvSpPr>
          <p:nvPr>
            <p:ph type="sldNum" sz="quarter" idx="12"/>
          </p:nvPr>
        </p:nvSpPr>
        <p:spPr/>
        <p:txBody>
          <a:bodyPr/>
          <a:lstStyle/>
          <a:p>
            <a:fld id="{426A7D75-4804-4734-B656-8BABF2902743}"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A10</a:t>
            </a:r>
          </a:p>
        </p:txBody>
      </p:sp>
      <p:sp>
        <p:nvSpPr>
          <p:cNvPr id="3" name="Content Placeholder 2"/>
          <p:cNvSpPr>
            <a:spLocks noGrp="1"/>
          </p:cNvSpPr>
          <p:nvPr>
            <p:ph idx="1"/>
          </p:nvPr>
        </p:nvSpPr>
        <p:spPr>
          <a:xfrm>
            <a:off x="618699" y="1417638"/>
            <a:ext cx="7162800" cy="4525963"/>
          </a:xfrm>
        </p:spPr>
        <p:txBody>
          <a:bodyPr/>
          <a:lstStyle/>
          <a:p>
            <a:r>
              <a:rPr lang="en-US" dirty="0"/>
              <a:t>B. FALSE</a:t>
            </a:r>
          </a:p>
          <a:p>
            <a:pPr lvl="1"/>
            <a:r>
              <a:rPr lang="en-US" dirty="0"/>
              <a:t>EXAMPLE FROM GEOTECH</a:t>
            </a:r>
          </a:p>
        </p:txBody>
      </p:sp>
      <p:sp>
        <p:nvSpPr>
          <p:cNvPr id="4" name="Date Placeholder 3">
            <a:extLst>
              <a:ext uri="{FF2B5EF4-FFF2-40B4-BE49-F238E27FC236}">
                <a16:creationId xmlns:a16="http://schemas.microsoft.com/office/drawing/2014/main" id="{0A7F2CCC-CD47-421A-9076-08B3431F8897}"/>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51ECA5DE-6858-40F0-A5CA-5D7C125B3870}"/>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B3B3A15B-2541-41B7-90A1-3CBFB31996C2}"/>
              </a:ext>
            </a:extLst>
          </p:cNvPr>
          <p:cNvSpPr>
            <a:spLocks noGrp="1"/>
          </p:cNvSpPr>
          <p:nvPr>
            <p:ph type="sldNum" sz="quarter" idx="12"/>
          </p:nvPr>
        </p:nvSpPr>
        <p:spPr/>
        <p:txBody>
          <a:bodyPr/>
          <a:lstStyle/>
          <a:p>
            <a:fld id="{426A7D75-4804-4734-B656-8BABF2902743}" type="slidenum">
              <a:rPr lang="en-US" smtClean="0"/>
              <a:t>23</a:t>
            </a:fld>
            <a:endParaRPr lang="en-US"/>
          </a:p>
        </p:txBody>
      </p:sp>
      <p:pic>
        <p:nvPicPr>
          <p:cNvPr id="9" name="Picture 8">
            <a:extLst>
              <a:ext uri="{FF2B5EF4-FFF2-40B4-BE49-F238E27FC236}">
                <a16:creationId xmlns:a16="http://schemas.microsoft.com/office/drawing/2014/main" id="{072DAC0D-B5C2-42D7-8707-928853CAC8CB}"/>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686CB82-CAFB-416F-BD67-68A0E3981494}"/>
              </a:ext>
            </a:extLst>
          </p:cNvPr>
          <p:cNvPicPr>
            <a:picLocks noChangeAspect="1"/>
          </p:cNvPicPr>
          <p:nvPr/>
        </p:nvPicPr>
        <p:blipFill>
          <a:blip r:embed="rId3"/>
          <a:stretch>
            <a:fillRect/>
          </a:stretch>
        </p:blipFill>
        <p:spPr>
          <a:xfrm>
            <a:off x="1295400" y="2560638"/>
            <a:ext cx="5447854" cy="3657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Q11</a:t>
            </a:r>
          </a:p>
        </p:txBody>
      </p:sp>
      <p:sp>
        <p:nvSpPr>
          <p:cNvPr id="3" name="Content Placeholder 2"/>
          <p:cNvSpPr>
            <a:spLocks noGrp="1"/>
          </p:cNvSpPr>
          <p:nvPr>
            <p:ph idx="1"/>
          </p:nvPr>
        </p:nvSpPr>
        <p:spPr/>
        <p:txBody>
          <a:bodyPr/>
          <a:lstStyle/>
          <a:p>
            <a:pPr lvl="0">
              <a:buNone/>
            </a:pPr>
            <a:r>
              <a:rPr lang="en-US" b="1" dirty="0"/>
              <a:t>[TRUE/FALSE] It is fair to say that the </a:t>
            </a:r>
            <a:r>
              <a:rPr lang="en-US" b="1" i="1" dirty="0"/>
              <a:t>FE Reference Handbook </a:t>
            </a:r>
            <a:r>
              <a:rPr lang="en-US" b="1" dirty="0"/>
              <a:t>for the FE Exam is like a 3x5 formula card that one of your professors might allow you to use on an exam in an engineering course.</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p:txBody>
      </p:sp>
      <p:sp>
        <p:nvSpPr>
          <p:cNvPr id="4" name="Date Placeholder 3">
            <a:extLst>
              <a:ext uri="{FF2B5EF4-FFF2-40B4-BE49-F238E27FC236}">
                <a16:creationId xmlns:a16="http://schemas.microsoft.com/office/drawing/2014/main" id="{BBDC649B-43D4-40FB-A074-44DDA961969D}"/>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1C5BFF98-84B5-4D18-B3EE-31D3A817CEB1}"/>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BF9652CA-16B5-414E-BD9E-A938EBAE88B4}"/>
              </a:ext>
            </a:extLst>
          </p:cNvPr>
          <p:cNvSpPr>
            <a:spLocks noGrp="1"/>
          </p:cNvSpPr>
          <p:nvPr>
            <p:ph type="sldNum" sz="quarter" idx="12"/>
          </p:nvPr>
        </p:nvSpPr>
        <p:spPr/>
        <p:txBody>
          <a:bodyPr/>
          <a:lstStyle/>
          <a:p>
            <a:fld id="{426A7D75-4804-4734-B656-8BABF2902743}"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A11</a:t>
            </a:r>
          </a:p>
        </p:txBody>
      </p:sp>
      <p:sp>
        <p:nvSpPr>
          <p:cNvPr id="3" name="Content Placeholder 2"/>
          <p:cNvSpPr>
            <a:spLocks noGrp="1"/>
          </p:cNvSpPr>
          <p:nvPr>
            <p:ph idx="1"/>
          </p:nvPr>
        </p:nvSpPr>
        <p:spPr>
          <a:xfrm>
            <a:off x="1981200" y="1600201"/>
            <a:ext cx="5410200" cy="4525963"/>
          </a:xfrm>
        </p:spPr>
        <p:txBody>
          <a:bodyPr/>
          <a:lstStyle/>
          <a:p>
            <a:r>
              <a:rPr lang="en-US" dirty="0"/>
              <a:t>A. TRUE</a:t>
            </a:r>
          </a:p>
          <a:p>
            <a:pPr lvl="1"/>
            <a:r>
              <a:rPr lang="en-US" dirty="0"/>
              <a:t>CAREFULLY REVIEW THE REFERENCE HANDBOOK.</a:t>
            </a:r>
          </a:p>
          <a:p>
            <a:pPr lvl="1"/>
            <a:r>
              <a:rPr lang="en-US" dirty="0"/>
              <a:t>SEE WHAT YOU THINK…</a:t>
            </a:r>
          </a:p>
        </p:txBody>
      </p:sp>
      <p:sp>
        <p:nvSpPr>
          <p:cNvPr id="4" name="Date Placeholder 3">
            <a:extLst>
              <a:ext uri="{FF2B5EF4-FFF2-40B4-BE49-F238E27FC236}">
                <a16:creationId xmlns:a16="http://schemas.microsoft.com/office/drawing/2014/main" id="{2590C3BF-700A-46DD-A612-FD3E8083CC88}"/>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0778AF29-1B96-41DF-9AFC-D7F59CE652DF}"/>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F07F5E46-C93F-42D1-B7A6-3BB9881E5333}"/>
              </a:ext>
            </a:extLst>
          </p:cNvPr>
          <p:cNvSpPr>
            <a:spLocks noGrp="1"/>
          </p:cNvSpPr>
          <p:nvPr>
            <p:ph type="sldNum" sz="quarter" idx="12"/>
          </p:nvPr>
        </p:nvSpPr>
        <p:spPr/>
        <p:txBody>
          <a:bodyPr/>
          <a:lstStyle/>
          <a:p>
            <a:fld id="{426A7D75-4804-4734-B656-8BABF2902743}" type="slidenum">
              <a:rPr lang="en-US" smtClean="0"/>
              <a:t>25</a:t>
            </a:fld>
            <a:endParaRPr lang="en-US"/>
          </a:p>
        </p:txBody>
      </p:sp>
      <p:pic>
        <p:nvPicPr>
          <p:cNvPr id="8" name="Picture 7">
            <a:extLst>
              <a:ext uri="{FF2B5EF4-FFF2-40B4-BE49-F238E27FC236}">
                <a16:creationId xmlns:a16="http://schemas.microsoft.com/office/drawing/2014/main" id="{795B7A80-3B25-4A98-87C0-F89D3BD0AC86}"/>
              </a:ext>
            </a:extLst>
          </p:cNvPr>
          <p:cNvPicPr>
            <a:picLocks noChangeAspect="1"/>
          </p:cNvPicPr>
          <p:nvPr/>
        </p:nvPicPr>
        <p:blipFill>
          <a:blip r:embed="rId2"/>
          <a:stretch>
            <a:fillRect/>
          </a:stretch>
        </p:blipFill>
        <p:spPr>
          <a:xfrm>
            <a:off x="8915400" y="457200"/>
            <a:ext cx="2827317"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Q12</a:t>
            </a:r>
          </a:p>
        </p:txBody>
      </p:sp>
      <p:sp>
        <p:nvSpPr>
          <p:cNvPr id="3" name="Content Placeholder 2"/>
          <p:cNvSpPr>
            <a:spLocks noGrp="1"/>
          </p:cNvSpPr>
          <p:nvPr>
            <p:ph idx="1"/>
          </p:nvPr>
        </p:nvSpPr>
        <p:spPr/>
        <p:txBody>
          <a:bodyPr/>
          <a:lstStyle/>
          <a:p>
            <a:pPr lvl="0">
              <a:buNone/>
            </a:pPr>
            <a:r>
              <a:rPr lang="en-US" b="1" dirty="0"/>
              <a:t>[TRUE/FALSE] The recommended strategy for TTU students is to take the FE Exam </a:t>
            </a:r>
            <a:r>
              <a:rPr lang="en-US" b="1" i="1" dirty="0"/>
              <a:t>as soon as you are eligible</a:t>
            </a:r>
            <a:r>
              <a:rPr lang="en-US" b="1" dirty="0"/>
              <a:t>, and keep taking until you pass.</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A2E62451-A1D3-499F-AB33-CA7408DFE2D7}"/>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B2E3283B-1A56-4A8C-BCED-20521B0BC696}"/>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696D4847-CBE9-468D-932F-125CBAF9E9A3}"/>
              </a:ext>
            </a:extLst>
          </p:cNvPr>
          <p:cNvSpPr>
            <a:spLocks noGrp="1"/>
          </p:cNvSpPr>
          <p:nvPr>
            <p:ph type="sldNum" sz="quarter" idx="12"/>
          </p:nvPr>
        </p:nvSpPr>
        <p:spPr/>
        <p:txBody>
          <a:bodyPr/>
          <a:lstStyle/>
          <a:p>
            <a:fld id="{426A7D75-4804-4734-B656-8BABF2902743}"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A12</a:t>
            </a:r>
          </a:p>
        </p:txBody>
      </p:sp>
      <p:sp>
        <p:nvSpPr>
          <p:cNvPr id="3" name="Content Placeholder 2"/>
          <p:cNvSpPr>
            <a:spLocks noGrp="1"/>
          </p:cNvSpPr>
          <p:nvPr>
            <p:ph idx="1"/>
          </p:nvPr>
        </p:nvSpPr>
        <p:spPr>
          <a:xfrm>
            <a:off x="609600" y="1447800"/>
            <a:ext cx="7086600" cy="4525963"/>
          </a:xfrm>
        </p:spPr>
        <p:txBody>
          <a:bodyPr>
            <a:normAutofit lnSpcReduction="10000"/>
          </a:bodyPr>
          <a:lstStyle/>
          <a:p>
            <a:r>
              <a:rPr lang="en-US" dirty="0"/>
              <a:t>B. FALSE</a:t>
            </a:r>
          </a:p>
          <a:p>
            <a:pPr lvl="1"/>
            <a:r>
              <a:rPr lang="en-US" sz="3200" b="1" u="sng" dirty="0">
                <a:solidFill>
                  <a:srgbClr val="C00000"/>
                </a:solidFill>
              </a:rPr>
              <a:t>TAKING EARLY IS A BAD IDEA…  </a:t>
            </a:r>
          </a:p>
          <a:p>
            <a:pPr lvl="2"/>
            <a:r>
              <a:rPr lang="en-US" dirty="0"/>
              <a:t>STUDENTS DO BETTER WHEN THEY TEST OVER TOPICS THEY KNOW</a:t>
            </a:r>
          </a:p>
          <a:p>
            <a:pPr lvl="2"/>
            <a:r>
              <a:rPr lang="en-US" dirty="0"/>
              <a:t>THE FE EXAM ONLY HAS </a:t>
            </a:r>
            <a:r>
              <a:rPr lang="en-US" u="sng" dirty="0"/>
              <a:t>14 TOPICS</a:t>
            </a:r>
            <a:r>
              <a:rPr lang="en-US" dirty="0"/>
              <a:t> NOW (NO FLUFF)</a:t>
            </a:r>
          </a:p>
          <a:p>
            <a:pPr lvl="2"/>
            <a:r>
              <a:rPr lang="en-US" dirty="0"/>
              <a:t>TAKING EARLY USUALLY MEANS YOU HAVEN’T HAD COURSES (TRANSPO, STR DESIGN, DYNAMICS, ETC.)</a:t>
            </a:r>
          </a:p>
          <a:p>
            <a:pPr lvl="2"/>
            <a:r>
              <a:rPr lang="en-US" dirty="0"/>
              <a:t>COMPARE PASS RATES FOR FIRST TIME TAKERS VS. 2</a:t>
            </a:r>
            <a:r>
              <a:rPr lang="en-US" baseline="30000" dirty="0"/>
              <a:t>ND</a:t>
            </a:r>
            <a:r>
              <a:rPr lang="en-US" dirty="0"/>
              <a:t>, 3</a:t>
            </a:r>
            <a:r>
              <a:rPr lang="en-US" baseline="30000" dirty="0"/>
              <a:t>RD</a:t>
            </a:r>
            <a:r>
              <a:rPr lang="en-US" dirty="0"/>
              <a:t> OR 4</a:t>
            </a:r>
            <a:r>
              <a:rPr lang="en-US" baseline="30000" dirty="0"/>
              <a:t>TH</a:t>
            </a:r>
            <a:r>
              <a:rPr lang="en-US" dirty="0"/>
              <a:t> TIME TAKERS</a:t>
            </a:r>
          </a:p>
        </p:txBody>
      </p:sp>
      <p:sp>
        <p:nvSpPr>
          <p:cNvPr id="4" name="Date Placeholder 3">
            <a:extLst>
              <a:ext uri="{FF2B5EF4-FFF2-40B4-BE49-F238E27FC236}">
                <a16:creationId xmlns:a16="http://schemas.microsoft.com/office/drawing/2014/main" id="{0EAC2718-D507-4DF1-AAC7-C3C4A5DEFD7C}"/>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5F9130E4-1227-4A1D-B1A1-2BD2318ADD1C}"/>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9243F40F-7CC7-4CAF-A048-B09686E5255A}"/>
              </a:ext>
            </a:extLst>
          </p:cNvPr>
          <p:cNvSpPr>
            <a:spLocks noGrp="1"/>
          </p:cNvSpPr>
          <p:nvPr>
            <p:ph type="sldNum" sz="quarter" idx="12"/>
          </p:nvPr>
        </p:nvSpPr>
        <p:spPr/>
        <p:txBody>
          <a:bodyPr/>
          <a:lstStyle/>
          <a:p>
            <a:fld id="{426A7D75-4804-4734-B656-8BABF2902743}" type="slidenum">
              <a:rPr lang="en-US" smtClean="0"/>
              <a:t>27</a:t>
            </a:fld>
            <a:endParaRPr lang="en-US"/>
          </a:p>
        </p:txBody>
      </p:sp>
      <p:pic>
        <p:nvPicPr>
          <p:cNvPr id="8" name="Picture 7">
            <a:extLst>
              <a:ext uri="{FF2B5EF4-FFF2-40B4-BE49-F238E27FC236}">
                <a16:creationId xmlns:a16="http://schemas.microsoft.com/office/drawing/2014/main" id="{B07C07F0-0782-4DE8-9297-9B7745D5F438}"/>
              </a:ext>
            </a:extLst>
          </p:cNvPr>
          <p:cNvPicPr>
            <a:picLocks noChangeAspect="1"/>
          </p:cNvPicPr>
          <p:nvPr/>
        </p:nvPicPr>
        <p:blipFill>
          <a:blip r:embed="rId2"/>
          <a:stretch>
            <a:fillRect/>
          </a:stretch>
        </p:blipFill>
        <p:spPr>
          <a:xfrm>
            <a:off x="8026400" y="1464860"/>
            <a:ext cx="3708400" cy="4409524"/>
          </a:xfrm>
          <a:prstGeom prst="rect">
            <a:avLst/>
          </a:prstGeom>
          <a:ln>
            <a:solidFill>
              <a:schemeClr val="accent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7970F10-5BE6-4757-8257-28F114726A5C}"/>
              </a:ext>
            </a:extLst>
          </p:cNvPr>
          <p:cNvSpPr txBox="1"/>
          <p:nvPr/>
        </p:nvSpPr>
        <p:spPr>
          <a:xfrm>
            <a:off x="8534400" y="1417638"/>
            <a:ext cx="2945743" cy="369332"/>
          </a:xfrm>
          <a:prstGeom prst="rect">
            <a:avLst/>
          </a:prstGeom>
          <a:noFill/>
        </p:spPr>
        <p:txBody>
          <a:bodyPr wrap="none" rtlCol="0">
            <a:spAutoFit/>
          </a:bodyPr>
          <a:lstStyle/>
          <a:p>
            <a:r>
              <a:rPr lang="en-US" b="1" dirty="0">
                <a:solidFill>
                  <a:srgbClr val="FF0000"/>
                </a:solidFill>
              </a:rPr>
              <a:t>JAN-JUN 2021 FE PASS RATES</a:t>
            </a:r>
          </a:p>
        </p:txBody>
      </p:sp>
      <p:sp>
        <p:nvSpPr>
          <p:cNvPr id="10" name="Rectangle 9">
            <a:extLst>
              <a:ext uri="{FF2B5EF4-FFF2-40B4-BE49-F238E27FC236}">
                <a16:creationId xmlns:a16="http://schemas.microsoft.com/office/drawing/2014/main" id="{C3C424CC-395F-4B0D-AB64-262ECB3903DA}"/>
              </a:ext>
            </a:extLst>
          </p:cNvPr>
          <p:cNvSpPr/>
          <p:nvPr/>
        </p:nvSpPr>
        <p:spPr>
          <a:xfrm>
            <a:off x="8153400" y="2971800"/>
            <a:ext cx="3505200" cy="304800"/>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Q13</a:t>
            </a:r>
          </a:p>
        </p:txBody>
      </p:sp>
      <p:sp>
        <p:nvSpPr>
          <p:cNvPr id="3" name="Content Placeholder 2"/>
          <p:cNvSpPr>
            <a:spLocks noGrp="1"/>
          </p:cNvSpPr>
          <p:nvPr>
            <p:ph idx="1"/>
          </p:nvPr>
        </p:nvSpPr>
        <p:spPr/>
        <p:txBody>
          <a:bodyPr/>
          <a:lstStyle/>
          <a:p>
            <a:pPr lvl="0">
              <a:buNone/>
            </a:pPr>
            <a:r>
              <a:rPr lang="en-US" b="1" dirty="0"/>
              <a:t>[TRUE/FALSE] The PPI </a:t>
            </a:r>
            <a:r>
              <a:rPr lang="en-US" b="1" i="1" dirty="0"/>
              <a:t>FE CIVIL Review Manual</a:t>
            </a:r>
            <a:r>
              <a:rPr lang="en-US" b="1" dirty="0"/>
              <a:t> is conveniently organized such that the order of topics in is exactly the same as for the NCEES CIVIL CBT Exam Specification and the </a:t>
            </a:r>
            <a:r>
              <a:rPr lang="en-US" b="1" i="1" dirty="0"/>
              <a:t>FE Supplied Reference Handbook</a:t>
            </a:r>
            <a:r>
              <a:rPr lang="en-US" b="1" dirty="0"/>
              <a:t>.</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2C018F17-A28B-41DA-8E5D-A358B2D9880E}"/>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90766F5E-EA4B-4631-97B4-98FC795B3E6C}"/>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30A32B85-72DE-4ECE-B99B-468EE3DB619A}"/>
              </a:ext>
            </a:extLst>
          </p:cNvPr>
          <p:cNvSpPr>
            <a:spLocks noGrp="1"/>
          </p:cNvSpPr>
          <p:nvPr>
            <p:ph type="sldNum" sz="quarter" idx="12"/>
          </p:nvPr>
        </p:nvSpPr>
        <p:spPr/>
        <p:txBody>
          <a:bodyPr/>
          <a:lstStyle/>
          <a:p>
            <a:fld id="{426A7D75-4804-4734-B656-8BABF2902743}"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A13</a:t>
            </a:r>
          </a:p>
        </p:txBody>
      </p:sp>
      <p:sp>
        <p:nvSpPr>
          <p:cNvPr id="3" name="Content Placeholder 2"/>
          <p:cNvSpPr>
            <a:spLocks noGrp="1"/>
          </p:cNvSpPr>
          <p:nvPr>
            <p:ph idx="1"/>
          </p:nvPr>
        </p:nvSpPr>
        <p:spPr/>
        <p:txBody>
          <a:bodyPr/>
          <a:lstStyle/>
          <a:p>
            <a:r>
              <a:rPr lang="en-US" dirty="0"/>
              <a:t>B. FALSE</a:t>
            </a:r>
          </a:p>
          <a:p>
            <a:pPr lvl="1"/>
            <a:r>
              <a:rPr lang="en-US" dirty="0"/>
              <a:t>COMPARE TABLE OF CONTENTS</a:t>
            </a:r>
          </a:p>
          <a:p>
            <a:pPr lvl="1"/>
            <a:r>
              <a:rPr lang="en-US" dirty="0"/>
              <a:t>“CLOSE” TO FE SPECIFICATION,   </a:t>
            </a:r>
          </a:p>
          <a:p>
            <a:pPr marL="457200" lvl="1" indent="0">
              <a:spcBef>
                <a:spcPts val="0"/>
              </a:spcBef>
              <a:buNone/>
            </a:pPr>
            <a:r>
              <a:rPr lang="en-US" dirty="0"/>
              <a:t>   BUT NOT EXACTLY</a:t>
            </a:r>
          </a:p>
          <a:p>
            <a:pPr lvl="1"/>
            <a:r>
              <a:rPr lang="en-US" dirty="0"/>
              <a:t>TOPIC COVERAGE IN MANUAL IS VARIABLE</a:t>
            </a:r>
          </a:p>
          <a:p>
            <a:pPr lvl="2"/>
            <a:r>
              <a:rPr lang="en-US" dirty="0"/>
              <a:t>ENVIRONMENTAL IS ITS OWN CHAPTER</a:t>
            </a:r>
          </a:p>
          <a:p>
            <a:pPr lvl="2"/>
            <a:r>
              <a:rPr lang="en-US" dirty="0"/>
              <a:t>SURVEYING COMBINED WITH TRANSPORTATION</a:t>
            </a:r>
          </a:p>
          <a:p>
            <a:pPr lvl="1"/>
            <a:r>
              <a:rPr lang="en-US" dirty="0"/>
              <a:t>NOT IN EXACT SAME ORDER</a:t>
            </a:r>
          </a:p>
        </p:txBody>
      </p:sp>
      <p:pic>
        <p:nvPicPr>
          <p:cNvPr id="5" name="Picture 4"/>
          <p:cNvPicPr>
            <a:picLocks noChangeAspect="1"/>
          </p:cNvPicPr>
          <p:nvPr/>
        </p:nvPicPr>
        <p:blipFill>
          <a:blip r:embed="rId2"/>
          <a:stretch>
            <a:fillRect/>
          </a:stretch>
        </p:blipFill>
        <p:spPr>
          <a:xfrm>
            <a:off x="8773994" y="457200"/>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C8D0985-1C1E-4FEB-B6EF-15572174ADC7}"/>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0027ADE9-70D1-4F4A-9BA9-84B82CC1EDC6}"/>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92F00F81-5165-48D6-83A9-6937C75E66AF}"/>
              </a:ext>
            </a:extLst>
          </p:cNvPr>
          <p:cNvSpPr>
            <a:spLocks noGrp="1"/>
          </p:cNvSpPr>
          <p:nvPr>
            <p:ph type="sldNum" sz="quarter" idx="12"/>
          </p:nvPr>
        </p:nvSpPr>
        <p:spPr/>
        <p:txBody>
          <a:bodyPr/>
          <a:lstStyle/>
          <a:p>
            <a:fld id="{426A7D75-4804-4734-B656-8BABF2902743}"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5FBAFD-8027-4F06-9C70-493E867FDDDB}"/>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62C18101-40C8-4304-B187-4045C6BBB9FD}"/>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51EA2BD6-9204-4F3B-A12B-EF1E92BD2A05}"/>
              </a:ext>
            </a:extLst>
          </p:cNvPr>
          <p:cNvSpPr>
            <a:spLocks noGrp="1"/>
          </p:cNvSpPr>
          <p:nvPr>
            <p:ph type="sldNum" sz="quarter" idx="12"/>
          </p:nvPr>
        </p:nvSpPr>
        <p:spPr/>
        <p:txBody>
          <a:bodyPr/>
          <a:lstStyle/>
          <a:p>
            <a:fld id="{426A7D75-4804-4734-B656-8BABF2902743}" type="slidenum">
              <a:rPr lang="en-US" smtClean="0"/>
              <a:t>3</a:t>
            </a:fld>
            <a:endParaRPr lang="en-US"/>
          </a:p>
        </p:txBody>
      </p:sp>
      <p:pic>
        <p:nvPicPr>
          <p:cNvPr id="8" name="Picture 7">
            <a:extLst>
              <a:ext uri="{FF2B5EF4-FFF2-40B4-BE49-F238E27FC236}">
                <a16:creationId xmlns:a16="http://schemas.microsoft.com/office/drawing/2014/main" id="{D2C9E9B9-0384-44B9-A764-D1AB393AEB20}"/>
              </a:ext>
            </a:extLst>
          </p:cNvPr>
          <p:cNvPicPr>
            <a:picLocks noChangeAspect="1"/>
          </p:cNvPicPr>
          <p:nvPr/>
        </p:nvPicPr>
        <p:blipFill>
          <a:blip r:embed="rId2"/>
          <a:stretch>
            <a:fillRect/>
          </a:stretch>
        </p:blipFill>
        <p:spPr>
          <a:xfrm>
            <a:off x="9220200" y="381000"/>
            <a:ext cx="2552356" cy="3657600"/>
          </a:xfrm>
          <a:prstGeom prst="rect">
            <a:avLst/>
          </a:prstGeom>
        </p:spPr>
      </p:pic>
      <p:pic>
        <p:nvPicPr>
          <p:cNvPr id="9" name="Picture 8">
            <a:extLst>
              <a:ext uri="{FF2B5EF4-FFF2-40B4-BE49-F238E27FC236}">
                <a16:creationId xmlns:a16="http://schemas.microsoft.com/office/drawing/2014/main" id="{2A3EE506-27D6-41B3-B817-42679326E15B}"/>
              </a:ext>
            </a:extLst>
          </p:cNvPr>
          <p:cNvPicPr>
            <a:picLocks noChangeAspect="1"/>
          </p:cNvPicPr>
          <p:nvPr/>
        </p:nvPicPr>
        <p:blipFill rotWithShape="1">
          <a:blip r:embed="rId3"/>
          <a:srcRect b="55237"/>
          <a:stretch/>
        </p:blipFill>
        <p:spPr>
          <a:xfrm>
            <a:off x="1600200" y="550454"/>
            <a:ext cx="6169468" cy="2759127"/>
          </a:xfrm>
          <a:prstGeom prst="rect">
            <a:avLst/>
          </a:prstGeom>
          <a:ln>
            <a:noFill/>
          </a:ln>
          <a:effectLst/>
        </p:spPr>
      </p:pic>
      <p:pic>
        <p:nvPicPr>
          <p:cNvPr id="10" name="Picture 9">
            <a:extLst>
              <a:ext uri="{FF2B5EF4-FFF2-40B4-BE49-F238E27FC236}">
                <a16:creationId xmlns:a16="http://schemas.microsoft.com/office/drawing/2014/main" id="{6CF60A2A-DC3B-4153-A7E2-C2DD03719649}"/>
              </a:ext>
            </a:extLst>
          </p:cNvPr>
          <p:cNvPicPr>
            <a:picLocks noChangeAspect="1"/>
          </p:cNvPicPr>
          <p:nvPr/>
        </p:nvPicPr>
        <p:blipFill>
          <a:blip r:embed="rId4"/>
          <a:stretch>
            <a:fillRect/>
          </a:stretch>
        </p:blipFill>
        <p:spPr>
          <a:xfrm>
            <a:off x="1740864" y="3548419"/>
            <a:ext cx="5952744" cy="2121220"/>
          </a:xfrm>
          <a:prstGeom prst="rect">
            <a:avLst/>
          </a:prstGeom>
        </p:spPr>
      </p:pic>
    </p:spTree>
    <p:extLst>
      <p:ext uri="{BB962C8B-B14F-4D97-AF65-F5344CB8AC3E}">
        <p14:creationId xmlns:p14="http://schemas.microsoft.com/office/powerpoint/2010/main" val="195701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Q14</a:t>
            </a:r>
          </a:p>
        </p:txBody>
      </p:sp>
      <p:sp>
        <p:nvSpPr>
          <p:cNvPr id="3" name="Content Placeholder 2"/>
          <p:cNvSpPr>
            <a:spLocks noGrp="1"/>
          </p:cNvSpPr>
          <p:nvPr>
            <p:ph idx="1"/>
          </p:nvPr>
        </p:nvSpPr>
        <p:spPr/>
        <p:txBody>
          <a:bodyPr/>
          <a:lstStyle/>
          <a:p>
            <a:pPr lvl="0">
              <a:buNone/>
            </a:pPr>
            <a:r>
              <a:rPr lang="en-US" b="1" dirty="0"/>
              <a:t>According to the “How You Can Use this Book” section of the </a:t>
            </a:r>
            <a:r>
              <a:rPr lang="en-US" b="1" i="1" dirty="0"/>
              <a:t>FE Review Manual</a:t>
            </a:r>
            <a:r>
              <a:rPr lang="en-US" b="1" dirty="0"/>
              <a:t>, the book is written such that you should be able to review a typical chapter in:</a:t>
            </a:r>
            <a:endParaRPr lang="en-US" dirty="0"/>
          </a:p>
          <a:p>
            <a:pPr marL="514350" indent="-514350">
              <a:buFont typeface="+mj-lt"/>
              <a:buAutoNum type="alphaUcPeriod"/>
            </a:pPr>
            <a:r>
              <a:rPr lang="en-US" dirty="0"/>
              <a:t>30 minutes or so</a:t>
            </a:r>
          </a:p>
          <a:p>
            <a:pPr marL="514350" indent="-514350">
              <a:buFont typeface="+mj-lt"/>
              <a:buAutoNum type="alphaUcPeriod"/>
            </a:pPr>
            <a:r>
              <a:rPr lang="en-US" dirty="0"/>
              <a:t>One hour or so</a:t>
            </a:r>
          </a:p>
          <a:p>
            <a:pPr marL="514350" indent="-514350">
              <a:buFont typeface="+mj-lt"/>
              <a:buAutoNum type="alphaUcPeriod"/>
            </a:pPr>
            <a:r>
              <a:rPr lang="en-US" dirty="0"/>
              <a:t>Two hours or so</a:t>
            </a:r>
          </a:p>
          <a:p>
            <a:pPr marL="514350" indent="-514350">
              <a:buFont typeface="+mj-lt"/>
              <a:buAutoNum type="alphaUcPeriod"/>
            </a:pPr>
            <a:r>
              <a:rPr lang="en-US" dirty="0"/>
              <a:t>Four hours or so</a:t>
            </a:r>
          </a:p>
          <a:p>
            <a:endParaRPr lang="en-US" dirty="0"/>
          </a:p>
        </p:txBody>
      </p:sp>
      <p:sp>
        <p:nvSpPr>
          <p:cNvPr id="4" name="Date Placeholder 3">
            <a:extLst>
              <a:ext uri="{FF2B5EF4-FFF2-40B4-BE49-F238E27FC236}">
                <a16:creationId xmlns:a16="http://schemas.microsoft.com/office/drawing/2014/main" id="{DF0522F0-DCBD-4AE1-AD50-BCADAA69368C}"/>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FA94B1AF-7D31-49F1-B8C9-F9DDD1949ED9}"/>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7D21DEE7-9B3C-430B-A4AC-441ED3B8DFA9}"/>
              </a:ext>
            </a:extLst>
          </p:cNvPr>
          <p:cNvSpPr>
            <a:spLocks noGrp="1"/>
          </p:cNvSpPr>
          <p:nvPr>
            <p:ph type="sldNum" sz="quarter" idx="12"/>
          </p:nvPr>
        </p:nvSpPr>
        <p:spPr/>
        <p:txBody>
          <a:bodyPr/>
          <a:lstStyle/>
          <a:p>
            <a:fld id="{426A7D75-4804-4734-B656-8BABF2902743}"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A14</a:t>
            </a:r>
          </a:p>
        </p:txBody>
      </p:sp>
      <p:sp>
        <p:nvSpPr>
          <p:cNvPr id="3" name="Content Placeholder 2"/>
          <p:cNvSpPr>
            <a:spLocks noGrp="1"/>
          </p:cNvSpPr>
          <p:nvPr>
            <p:ph idx="1"/>
          </p:nvPr>
        </p:nvSpPr>
        <p:spPr/>
        <p:txBody>
          <a:bodyPr/>
          <a:lstStyle/>
          <a:p>
            <a:r>
              <a:rPr lang="en-US" dirty="0"/>
              <a:t>B. ONE HOUR OR SO…</a:t>
            </a:r>
          </a:p>
        </p:txBody>
      </p:sp>
      <p:pic>
        <p:nvPicPr>
          <p:cNvPr id="14338" name="Picture 2"/>
          <p:cNvPicPr>
            <a:picLocks noChangeAspect="1" noChangeArrowheads="1"/>
          </p:cNvPicPr>
          <p:nvPr/>
        </p:nvPicPr>
        <p:blipFill>
          <a:blip r:embed="rId2" cstate="print"/>
          <a:srcRect/>
          <a:stretch>
            <a:fillRect/>
          </a:stretch>
        </p:blipFill>
        <p:spPr bwMode="auto">
          <a:xfrm>
            <a:off x="640307" y="2971800"/>
            <a:ext cx="7505700" cy="18669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8839200" y="533400"/>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3A45936-DF21-437F-A7A4-1747257B74BB}"/>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E8231811-F448-4C6E-93B0-BFA250E65ECE}"/>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C9921AD4-5D4C-4B2F-8202-6B74C26937E9}"/>
              </a:ext>
            </a:extLst>
          </p:cNvPr>
          <p:cNvSpPr>
            <a:spLocks noGrp="1"/>
          </p:cNvSpPr>
          <p:nvPr>
            <p:ph type="sldNum" sz="quarter" idx="12"/>
          </p:nvPr>
        </p:nvSpPr>
        <p:spPr/>
        <p:txBody>
          <a:bodyPr/>
          <a:lstStyle/>
          <a:p>
            <a:fld id="{426A7D75-4804-4734-B656-8BABF2902743}"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Q15</a:t>
            </a:r>
          </a:p>
        </p:txBody>
      </p:sp>
      <p:sp>
        <p:nvSpPr>
          <p:cNvPr id="3" name="Content Placeholder 2"/>
          <p:cNvSpPr>
            <a:spLocks noGrp="1"/>
          </p:cNvSpPr>
          <p:nvPr>
            <p:ph idx="1"/>
          </p:nvPr>
        </p:nvSpPr>
        <p:spPr/>
        <p:txBody>
          <a:bodyPr/>
          <a:lstStyle/>
          <a:p>
            <a:pPr lvl="0">
              <a:buNone/>
            </a:pPr>
            <a:r>
              <a:rPr lang="en-US" b="1" dirty="0"/>
              <a:t>[TRUE/FALSE] According to the “About this Book” section of the </a:t>
            </a:r>
            <a:r>
              <a:rPr lang="en-US" b="1" i="1" dirty="0"/>
              <a:t>FE Review Manual</a:t>
            </a:r>
            <a:r>
              <a:rPr lang="en-US" b="1" dirty="0"/>
              <a:t>, the </a:t>
            </a:r>
            <a:r>
              <a:rPr lang="en-US" b="1" i="1" dirty="0"/>
              <a:t>FE Review Manual</a:t>
            </a:r>
            <a:r>
              <a:rPr lang="en-US" b="1" dirty="0"/>
              <a:t> is not intended as a reference book.</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7326839A-3215-42EA-BECA-526134406D1B}"/>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0C2DF7C0-05AD-4472-A756-1311BA039703}"/>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0F4FF7A1-55EE-4250-9FE8-142C2CF8D9B5}"/>
              </a:ext>
            </a:extLst>
          </p:cNvPr>
          <p:cNvSpPr>
            <a:spLocks noGrp="1"/>
          </p:cNvSpPr>
          <p:nvPr>
            <p:ph type="sldNum" sz="quarter" idx="12"/>
          </p:nvPr>
        </p:nvSpPr>
        <p:spPr/>
        <p:txBody>
          <a:bodyPr/>
          <a:lstStyle/>
          <a:p>
            <a:fld id="{426A7D75-4804-4734-B656-8BABF2902743}"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A15</a:t>
            </a:r>
          </a:p>
        </p:txBody>
      </p:sp>
      <p:sp>
        <p:nvSpPr>
          <p:cNvPr id="3" name="Content Placeholder 2"/>
          <p:cNvSpPr>
            <a:spLocks noGrp="1"/>
          </p:cNvSpPr>
          <p:nvPr>
            <p:ph idx="1"/>
          </p:nvPr>
        </p:nvSpPr>
        <p:spPr/>
        <p:txBody>
          <a:bodyPr/>
          <a:lstStyle/>
          <a:p>
            <a:r>
              <a:rPr lang="en-US" dirty="0"/>
              <a:t>A. TRUE</a:t>
            </a:r>
          </a:p>
        </p:txBody>
      </p:sp>
      <p:pic>
        <p:nvPicPr>
          <p:cNvPr id="15361" name="Picture 1"/>
          <p:cNvPicPr>
            <a:picLocks noChangeAspect="1" noChangeArrowheads="1"/>
          </p:cNvPicPr>
          <p:nvPr/>
        </p:nvPicPr>
        <p:blipFill>
          <a:blip r:embed="rId2" cstate="print"/>
          <a:srcRect/>
          <a:stretch>
            <a:fillRect/>
          </a:stretch>
        </p:blipFill>
        <p:spPr bwMode="auto">
          <a:xfrm>
            <a:off x="906920" y="2486025"/>
            <a:ext cx="7277100" cy="34099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9220200" y="533400"/>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07C5B04D-7F2A-4E99-9D4A-E2F594A14EA5}"/>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8F2183DD-36CC-4CA1-A431-57800F923088}"/>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532E45EE-286D-454C-B625-D5D4C058A7EF}"/>
              </a:ext>
            </a:extLst>
          </p:cNvPr>
          <p:cNvSpPr>
            <a:spLocks noGrp="1"/>
          </p:cNvSpPr>
          <p:nvPr>
            <p:ph type="sldNum" sz="quarter" idx="12"/>
          </p:nvPr>
        </p:nvSpPr>
        <p:spPr/>
        <p:txBody>
          <a:bodyPr/>
          <a:lstStyle/>
          <a:p>
            <a:fld id="{426A7D75-4804-4734-B656-8BABF2902743}"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Q16</a:t>
            </a:r>
          </a:p>
        </p:txBody>
      </p:sp>
      <p:sp>
        <p:nvSpPr>
          <p:cNvPr id="3" name="Content Placeholder 2"/>
          <p:cNvSpPr>
            <a:spLocks noGrp="1"/>
          </p:cNvSpPr>
          <p:nvPr>
            <p:ph idx="1"/>
          </p:nvPr>
        </p:nvSpPr>
        <p:spPr/>
        <p:txBody>
          <a:bodyPr/>
          <a:lstStyle/>
          <a:p>
            <a:pPr lvl="0">
              <a:buNone/>
            </a:pPr>
            <a:r>
              <a:rPr lang="en-US" b="1" dirty="0"/>
              <a:t>[TRUE/FALSE] According to the “How You Can Use this Book” section of the </a:t>
            </a:r>
            <a:r>
              <a:rPr lang="en-US" b="1" i="1" dirty="0"/>
              <a:t>FE Review Manual</a:t>
            </a:r>
            <a:r>
              <a:rPr lang="en-US" b="1" dirty="0"/>
              <a:t>, you should study every subject in the book.</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52F6B6E3-24CC-40C6-B97D-39A790CE134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E537FE9B-C218-442B-A8C6-06B301BCED4A}"/>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B9D8CFDD-ACB0-498F-8018-E3B0959A9A64}"/>
              </a:ext>
            </a:extLst>
          </p:cNvPr>
          <p:cNvSpPr>
            <a:spLocks noGrp="1"/>
          </p:cNvSpPr>
          <p:nvPr>
            <p:ph type="sldNum" sz="quarter" idx="12"/>
          </p:nvPr>
        </p:nvSpPr>
        <p:spPr/>
        <p:txBody>
          <a:bodyPr/>
          <a:lstStyle/>
          <a:p>
            <a:fld id="{426A7D75-4804-4734-B656-8BABF2902743}" type="slidenum">
              <a:rPr lang="en-US" smtClean="0"/>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A16</a:t>
            </a:r>
          </a:p>
        </p:txBody>
      </p:sp>
      <p:sp>
        <p:nvSpPr>
          <p:cNvPr id="3" name="Content Placeholder 2"/>
          <p:cNvSpPr>
            <a:spLocks noGrp="1"/>
          </p:cNvSpPr>
          <p:nvPr>
            <p:ph idx="1"/>
          </p:nvPr>
        </p:nvSpPr>
        <p:spPr/>
        <p:txBody>
          <a:bodyPr/>
          <a:lstStyle/>
          <a:p>
            <a:r>
              <a:rPr lang="en-US" dirty="0"/>
              <a:t>A. TRUE</a:t>
            </a:r>
          </a:p>
        </p:txBody>
      </p:sp>
      <p:pic>
        <p:nvPicPr>
          <p:cNvPr id="6" name="Picture 5"/>
          <p:cNvPicPr>
            <a:picLocks noChangeAspect="1"/>
          </p:cNvPicPr>
          <p:nvPr/>
        </p:nvPicPr>
        <p:blipFill>
          <a:blip r:embed="rId2"/>
          <a:stretch>
            <a:fillRect/>
          </a:stretch>
        </p:blipFill>
        <p:spPr>
          <a:xfrm>
            <a:off x="8839200" y="443980"/>
            <a:ext cx="2858461" cy="36576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990600" y="2362200"/>
            <a:ext cx="7315200" cy="3670819"/>
          </a:xfrm>
          <a:prstGeom prst="rect">
            <a:avLst/>
          </a:prstGeom>
        </p:spPr>
      </p:pic>
      <p:sp>
        <p:nvSpPr>
          <p:cNvPr id="4" name="Date Placeholder 3">
            <a:extLst>
              <a:ext uri="{FF2B5EF4-FFF2-40B4-BE49-F238E27FC236}">
                <a16:creationId xmlns:a16="http://schemas.microsoft.com/office/drawing/2014/main" id="{73B14873-8347-41AD-B4F2-EB9651D74BCA}"/>
              </a:ext>
            </a:extLst>
          </p:cNvPr>
          <p:cNvSpPr>
            <a:spLocks noGrp="1"/>
          </p:cNvSpPr>
          <p:nvPr>
            <p:ph type="dt" sz="half" idx="10"/>
          </p:nvPr>
        </p:nvSpPr>
        <p:spPr/>
        <p:txBody>
          <a:bodyPr/>
          <a:lstStyle/>
          <a:p>
            <a:r>
              <a:rPr lang="en-US"/>
              <a:t>William D. Lawson, PE, PhD</a:t>
            </a:r>
          </a:p>
        </p:txBody>
      </p:sp>
      <p:sp>
        <p:nvSpPr>
          <p:cNvPr id="7" name="Footer Placeholder 6">
            <a:extLst>
              <a:ext uri="{FF2B5EF4-FFF2-40B4-BE49-F238E27FC236}">
                <a16:creationId xmlns:a16="http://schemas.microsoft.com/office/drawing/2014/main" id="{59A90EA1-4DBF-4E4D-B6C8-8F96D1575207}"/>
              </a:ext>
            </a:extLst>
          </p:cNvPr>
          <p:cNvSpPr>
            <a:spLocks noGrp="1"/>
          </p:cNvSpPr>
          <p:nvPr>
            <p:ph type="ftr" sz="quarter" idx="11"/>
          </p:nvPr>
        </p:nvSpPr>
        <p:spPr/>
        <p:txBody>
          <a:bodyPr/>
          <a:lstStyle/>
          <a:p>
            <a:r>
              <a:rPr lang="en-US"/>
              <a:t>FE Exam Knowledge</a:t>
            </a:r>
          </a:p>
        </p:txBody>
      </p:sp>
      <p:sp>
        <p:nvSpPr>
          <p:cNvPr id="8" name="Slide Number Placeholder 7">
            <a:extLst>
              <a:ext uri="{FF2B5EF4-FFF2-40B4-BE49-F238E27FC236}">
                <a16:creationId xmlns:a16="http://schemas.microsoft.com/office/drawing/2014/main" id="{35A48954-725F-47D9-96E8-90F161856D84}"/>
              </a:ext>
            </a:extLst>
          </p:cNvPr>
          <p:cNvSpPr>
            <a:spLocks noGrp="1"/>
          </p:cNvSpPr>
          <p:nvPr>
            <p:ph type="sldNum" sz="quarter" idx="12"/>
          </p:nvPr>
        </p:nvSpPr>
        <p:spPr/>
        <p:txBody>
          <a:bodyPr/>
          <a:lstStyle/>
          <a:p>
            <a:fld id="{426A7D75-4804-4734-B656-8BABF2902743}"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Q17</a:t>
            </a:r>
          </a:p>
        </p:txBody>
      </p:sp>
      <p:sp>
        <p:nvSpPr>
          <p:cNvPr id="3" name="Content Placeholder 2"/>
          <p:cNvSpPr>
            <a:spLocks noGrp="1"/>
          </p:cNvSpPr>
          <p:nvPr>
            <p:ph idx="1"/>
          </p:nvPr>
        </p:nvSpPr>
        <p:spPr/>
        <p:txBody>
          <a:bodyPr/>
          <a:lstStyle/>
          <a:p>
            <a:pPr lvl="0">
              <a:buNone/>
            </a:pPr>
            <a:r>
              <a:rPr lang="en-US" b="1" dirty="0"/>
              <a:t>[TRUE/FALSE] According to the “About the Exam” section of the </a:t>
            </a:r>
            <a:r>
              <a:rPr lang="en-US" b="1" i="1" dirty="0"/>
              <a:t>FE Review Manual</a:t>
            </a:r>
            <a:r>
              <a:rPr lang="en-US" b="1" dirty="0"/>
              <a:t>, some of the exam question statements contain superfluous/ confusing information.</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A3CF03A8-2AB0-4C6C-B5B2-C50BB27CA4D5}"/>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74B2F6C0-E067-4C18-85A3-DD9721F2811B}"/>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535EFE85-E73A-4CC8-9369-E4F29D21481B}"/>
              </a:ext>
            </a:extLst>
          </p:cNvPr>
          <p:cNvSpPr>
            <a:spLocks noGrp="1"/>
          </p:cNvSpPr>
          <p:nvPr>
            <p:ph type="sldNum" sz="quarter" idx="12"/>
          </p:nvPr>
        </p:nvSpPr>
        <p:spPr/>
        <p:txBody>
          <a:bodyPr/>
          <a:lstStyle/>
          <a:p>
            <a:fld id="{426A7D75-4804-4734-B656-8BABF2902743}" type="slidenum">
              <a:rPr lang="en-US" smtClean="0"/>
              <a:t>36</a:t>
            </a:fld>
            <a:endParaRPr lang="en-US"/>
          </a:p>
        </p:txBody>
      </p:sp>
    </p:spTree>
    <p:extLst>
      <p:ext uri="{BB962C8B-B14F-4D97-AF65-F5344CB8AC3E}">
        <p14:creationId xmlns:p14="http://schemas.microsoft.com/office/powerpoint/2010/main" val="2931316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A17</a:t>
            </a:r>
          </a:p>
        </p:txBody>
      </p:sp>
      <p:sp>
        <p:nvSpPr>
          <p:cNvPr id="3" name="Content Placeholder 2"/>
          <p:cNvSpPr>
            <a:spLocks noGrp="1"/>
          </p:cNvSpPr>
          <p:nvPr>
            <p:ph idx="1"/>
          </p:nvPr>
        </p:nvSpPr>
        <p:spPr>
          <a:xfrm>
            <a:off x="990600" y="1295401"/>
            <a:ext cx="8229600" cy="4525963"/>
          </a:xfrm>
        </p:spPr>
        <p:txBody>
          <a:bodyPr/>
          <a:lstStyle/>
          <a:p>
            <a:r>
              <a:rPr lang="en-US" dirty="0"/>
              <a:t>A. TRUE</a:t>
            </a:r>
          </a:p>
        </p:txBody>
      </p:sp>
      <p:pic>
        <p:nvPicPr>
          <p:cNvPr id="6" name="Picture 5"/>
          <p:cNvPicPr>
            <a:picLocks noChangeAspect="1"/>
          </p:cNvPicPr>
          <p:nvPr/>
        </p:nvPicPr>
        <p:blipFill>
          <a:blip r:embed="rId2"/>
          <a:stretch>
            <a:fillRect/>
          </a:stretch>
        </p:blipFill>
        <p:spPr>
          <a:xfrm>
            <a:off x="9081247" y="457200"/>
            <a:ext cx="2858461" cy="36576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1301087" y="1952625"/>
            <a:ext cx="6725313" cy="4174787"/>
          </a:xfrm>
          <a:prstGeom prst="rect">
            <a:avLst/>
          </a:prstGeom>
        </p:spPr>
      </p:pic>
      <p:sp>
        <p:nvSpPr>
          <p:cNvPr id="4" name="Date Placeholder 3">
            <a:extLst>
              <a:ext uri="{FF2B5EF4-FFF2-40B4-BE49-F238E27FC236}">
                <a16:creationId xmlns:a16="http://schemas.microsoft.com/office/drawing/2014/main" id="{819432E0-7FBD-48AC-B3AD-8C4DBDE3AB5D}"/>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DD397169-F213-4F26-BD98-2205A19466B5}"/>
              </a:ext>
            </a:extLst>
          </p:cNvPr>
          <p:cNvSpPr>
            <a:spLocks noGrp="1"/>
          </p:cNvSpPr>
          <p:nvPr>
            <p:ph type="ftr" sz="quarter" idx="11"/>
          </p:nvPr>
        </p:nvSpPr>
        <p:spPr/>
        <p:txBody>
          <a:bodyPr/>
          <a:lstStyle/>
          <a:p>
            <a:r>
              <a:rPr lang="en-US"/>
              <a:t>FE Exam Knowledge</a:t>
            </a:r>
          </a:p>
        </p:txBody>
      </p:sp>
      <p:sp>
        <p:nvSpPr>
          <p:cNvPr id="8" name="Slide Number Placeholder 7">
            <a:extLst>
              <a:ext uri="{FF2B5EF4-FFF2-40B4-BE49-F238E27FC236}">
                <a16:creationId xmlns:a16="http://schemas.microsoft.com/office/drawing/2014/main" id="{3BBFBC1E-1748-429D-A365-036EDB255F50}"/>
              </a:ext>
            </a:extLst>
          </p:cNvPr>
          <p:cNvSpPr>
            <a:spLocks noGrp="1"/>
          </p:cNvSpPr>
          <p:nvPr>
            <p:ph type="sldNum" sz="quarter" idx="12"/>
          </p:nvPr>
        </p:nvSpPr>
        <p:spPr/>
        <p:txBody>
          <a:bodyPr/>
          <a:lstStyle/>
          <a:p>
            <a:fld id="{426A7D75-4804-4734-B656-8BABF2902743}" type="slidenum">
              <a:rPr lang="en-US" smtClean="0"/>
              <a:t>37</a:t>
            </a:fld>
            <a:endParaRPr lang="en-US"/>
          </a:p>
        </p:txBody>
      </p:sp>
    </p:spTree>
    <p:extLst>
      <p:ext uri="{BB962C8B-B14F-4D97-AF65-F5344CB8AC3E}">
        <p14:creationId xmlns:p14="http://schemas.microsoft.com/office/powerpoint/2010/main" val="342799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Q18</a:t>
            </a:r>
          </a:p>
        </p:txBody>
      </p:sp>
      <p:sp>
        <p:nvSpPr>
          <p:cNvPr id="3" name="Content Placeholder 2"/>
          <p:cNvSpPr>
            <a:spLocks noGrp="1"/>
          </p:cNvSpPr>
          <p:nvPr>
            <p:ph idx="1"/>
          </p:nvPr>
        </p:nvSpPr>
        <p:spPr/>
        <p:txBody>
          <a:bodyPr/>
          <a:lstStyle/>
          <a:p>
            <a:pPr lvl="0">
              <a:buNone/>
            </a:pPr>
            <a:r>
              <a:rPr lang="en-US" b="1" dirty="0"/>
              <a:t>[TRUE/FALSE] According to the “About the Exam” section of the </a:t>
            </a:r>
            <a:r>
              <a:rPr lang="en-US" b="1" i="1" dirty="0"/>
              <a:t>FE Review Manual</a:t>
            </a:r>
            <a:r>
              <a:rPr lang="en-US" b="1" dirty="0"/>
              <a:t>, to facilitate </a:t>
            </a:r>
            <a:r>
              <a:rPr lang="en-US" b="1" i="1" dirty="0"/>
              <a:t>score reliability</a:t>
            </a:r>
            <a:r>
              <a:rPr lang="en-US" b="1" dirty="0"/>
              <a:t>, NCEES changes the FE Exam </a:t>
            </a:r>
            <a:r>
              <a:rPr lang="en-US" b="1" u="sng" dirty="0"/>
              <a:t>questions</a:t>
            </a:r>
            <a:r>
              <a:rPr lang="en-US" b="1" dirty="0"/>
              <a:t> so that each exam contains a different yet specific “set” of equivalent exam questions.</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C08603F4-48A6-40E4-9011-4DB5FB698E7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86885B7A-34F1-4BE7-AC98-727D694BA61B}"/>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AB6A0AD9-B4BF-4052-B59C-C9950AC0D0FD}"/>
              </a:ext>
            </a:extLst>
          </p:cNvPr>
          <p:cNvSpPr>
            <a:spLocks noGrp="1"/>
          </p:cNvSpPr>
          <p:nvPr>
            <p:ph type="sldNum" sz="quarter" idx="12"/>
          </p:nvPr>
        </p:nvSpPr>
        <p:spPr/>
        <p:txBody>
          <a:bodyPr/>
          <a:lstStyle/>
          <a:p>
            <a:fld id="{426A7D75-4804-4734-B656-8BABF2902743}" type="slidenum">
              <a:rPr lang="en-US" smtClean="0"/>
              <a:t>38</a:t>
            </a:fld>
            <a:endParaRPr lang="en-US"/>
          </a:p>
        </p:txBody>
      </p:sp>
    </p:spTree>
    <p:extLst>
      <p:ext uri="{BB962C8B-B14F-4D97-AF65-F5344CB8AC3E}">
        <p14:creationId xmlns:p14="http://schemas.microsoft.com/office/powerpoint/2010/main" val="1191062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A18</a:t>
            </a:r>
          </a:p>
        </p:txBody>
      </p:sp>
      <p:sp>
        <p:nvSpPr>
          <p:cNvPr id="3" name="Content Placeholder 2"/>
          <p:cNvSpPr>
            <a:spLocks noGrp="1"/>
          </p:cNvSpPr>
          <p:nvPr>
            <p:ph idx="1"/>
          </p:nvPr>
        </p:nvSpPr>
        <p:spPr/>
        <p:txBody>
          <a:bodyPr/>
          <a:lstStyle/>
          <a:p>
            <a:r>
              <a:rPr lang="en-US" dirty="0"/>
              <a:t>A. TRUE</a:t>
            </a:r>
          </a:p>
        </p:txBody>
      </p:sp>
      <p:pic>
        <p:nvPicPr>
          <p:cNvPr id="6" name="Picture 5"/>
          <p:cNvPicPr>
            <a:picLocks noChangeAspect="1"/>
          </p:cNvPicPr>
          <p:nvPr/>
        </p:nvPicPr>
        <p:blipFill>
          <a:blip r:embed="rId2"/>
          <a:stretch>
            <a:fillRect/>
          </a:stretch>
        </p:blipFill>
        <p:spPr>
          <a:xfrm>
            <a:off x="8839200" y="554418"/>
            <a:ext cx="2858461" cy="36576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914400" y="2203070"/>
            <a:ext cx="7315200" cy="3923094"/>
          </a:xfrm>
          <a:prstGeom prst="rect">
            <a:avLst/>
          </a:prstGeom>
        </p:spPr>
      </p:pic>
      <p:sp>
        <p:nvSpPr>
          <p:cNvPr id="5" name="Date Placeholder 4">
            <a:extLst>
              <a:ext uri="{FF2B5EF4-FFF2-40B4-BE49-F238E27FC236}">
                <a16:creationId xmlns:a16="http://schemas.microsoft.com/office/drawing/2014/main" id="{28B2B40A-43BB-4E95-9F9C-A3231D5BC02F}"/>
              </a:ext>
            </a:extLst>
          </p:cNvPr>
          <p:cNvSpPr>
            <a:spLocks noGrp="1"/>
          </p:cNvSpPr>
          <p:nvPr>
            <p:ph type="dt" sz="half" idx="10"/>
          </p:nvPr>
        </p:nvSpPr>
        <p:spPr/>
        <p:txBody>
          <a:bodyPr/>
          <a:lstStyle/>
          <a:p>
            <a:r>
              <a:rPr lang="en-US"/>
              <a:t>William D. Lawson, PE, PhD</a:t>
            </a:r>
          </a:p>
        </p:txBody>
      </p:sp>
      <p:sp>
        <p:nvSpPr>
          <p:cNvPr id="7" name="Footer Placeholder 6">
            <a:extLst>
              <a:ext uri="{FF2B5EF4-FFF2-40B4-BE49-F238E27FC236}">
                <a16:creationId xmlns:a16="http://schemas.microsoft.com/office/drawing/2014/main" id="{25B27EF0-0B9C-417B-AFB5-6BAD63079F4F}"/>
              </a:ext>
            </a:extLst>
          </p:cNvPr>
          <p:cNvSpPr>
            <a:spLocks noGrp="1"/>
          </p:cNvSpPr>
          <p:nvPr>
            <p:ph type="ftr" sz="quarter" idx="11"/>
          </p:nvPr>
        </p:nvSpPr>
        <p:spPr/>
        <p:txBody>
          <a:bodyPr/>
          <a:lstStyle/>
          <a:p>
            <a:r>
              <a:rPr lang="en-US"/>
              <a:t>FE Exam Knowledge</a:t>
            </a:r>
          </a:p>
        </p:txBody>
      </p:sp>
      <p:sp>
        <p:nvSpPr>
          <p:cNvPr id="8" name="Slide Number Placeholder 7">
            <a:extLst>
              <a:ext uri="{FF2B5EF4-FFF2-40B4-BE49-F238E27FC236}">
                <a16:creationId xmlns:a16="http://schemas.microsoft.com/office/drawing/2014/main" id="{264209E6-0E0A-4298-B847-A7D8714EA68C}"/>
              </a:ext>
            </a:extLst>
          </p:cNvPr>
          <p:cNvSpPr>
            <a:spLocks noGrp="1"/>
          </p:cNvSpPr>
          <p:nvPr>
            <p:ph type="sldNum" sz="quarter" idx="12"/>
          </p:nvPr>
        </p:nvSpPr>
        <p:spPr/>
        <p:txBody>
          <a:bodyPr/>
          <a:lstStyle/>
          <a:p>
            <a:fld id="{426A7D75-4804-4734-B656-8BABF2902743}" type="slidenum">
              <a:rPr lang="en-US" smtClean="0"/>
              <a:t>39</a:t>
            </a:fld>
            <a:endParaRPr lang="en-US"/>
          </a:p>
        </p:txBody>
      </p:sp>
    </p:spTree>
    <p:extLst>
      <p:ext uri="{BB962C8B-B14F-4D97-AF65-F5344CB8AC3E}">
        <p14:creationId xmlns:p14="http://schemas.microsoft.com/office/powerpoint/2010/main" val="416715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lvl="0">
              <a:buNone/>
            </a:pPr>
            <a:r>
              <a:rPr lang="en-US" b="1" dirty="0"/>
              <a:t>According to the NCEES Examinee Guide, for the FE Exam, the CIVIL CBT FE Exam has the following number of questions:</a:t>
            </a:r>
            <a:endParaRPr lang="en-US" sz="2400" dirty="0"/>
          </a:p>
          <a:p>
            <a:pPr marL="971550" lvl="1" indent="-514350">
              <a:buFont typeface="+mj-lt"/>
              <a:buAutoNum type="alphaUcPeriod"/>
            </a:pPr>
            <a:r>
              <a:rPr lang="en-US" dirty="0"/>
              <a:t>55</a:t>
            </a:r>
            <a:endParaRPr lang="en-US" sz="2000" dirty="0"/>
          </a:p>
          <a:p>
            <a:pPr marL="971550" lvl="1" indent="-514350">
              <a:buFont typeface="+mj-lt"/>
              <a:buAutoNum type="alphaUcPeriod"/>
            </a:pPr>
            <a:r>
              <a:rPr lang="en-US" dirty="0"/>
              <a:t>60</a:t>
            </a:r>
            <a:endParaRPr lang="en-US" sz="2000" dirty="0"/>
          </a:p>
          <a:p>
            <a:pPr marL="971550" lvl="1" indent="-514350">
              <a:buFont typeface="+mj-lt"/>
              <a:buAutoNum type="alphaUcPeriod"/>
            </a:pPr>
            <a:r>
              <a:rPr lang="en-US" dirty="0"/>
              <a:t>110</a:t>
            </a:r>
            <a:endParaRPr lang="en-US" sz="2000" dirty="0"/>
          </a:p>
          <a:p>
            <a:pPr marL="971550" lvl="1" indent="-514350">
              <a:buFont typeface="+mj-lt"/>
              <a:buAutoNum type="alphaUcPeriod"/>
            </a:pPr>
            <a:r>
              <a:rPr lang="en-US" dirty="0"/>
              <a:t>180</a:t>
            </a:r>
            <a:endParaRPr lang="en-US" sz="2000" dirty="0"/>
          </a:p>
          <a:p>
            <a:endParaRPr lang="en-US" dirty="0"/>
          </a:p>
        </p:txBody>
      </p:sp>
      <p:sp>
        <p:nvSpPr>
          <p:cNvPr id="4" name="Date Placeholder 3">
            <a:extLst>
              <a:ext uri="{FF2B5EF4-FFF2-40B4-BE49-F238E27FC236}">
                <a16:creationId xmlns:a16="http://schemas.microsoft.com/office/drawing/2014/main" id="{3EDE87CF-F314-46B5-BD69-C014ABBA29B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208EC3B8-84F1-4C2A-B636-6CAFEE96DAA0}"/>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BCE65AAB-E277-4770-86CE-3DED6AD9CA9D}"/>
              </a:ext>
            </a:extLst>
          </p:cNvPr>
          <p:cNvSpPr>
            <a:spLocks noGrp="1"/>
          </p:cNvSpPr>
          <p:nvPr>
            <p:ph type="sldNum" sz="quarter" idx="12"/>
          </p:nvPr>
        </p:nvSpPr>
        <p:spPr/>
        <p:txBody>
          <a:bodyPr/>
          <a:lstStyle/>
          <a:p>
            <a:fld id="{426A7D75-4804-4734-B656-8BABF2902743}"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Q19</a:t>
            </a:r>
          </a:p>
        </p:txBody>
      </p:sp>
      <p:sp>
        <p:nvSpPr>
          <p:cNvPr id="3" name="Content Placeholder 2"/>
          <p:cNvSpPr>
            <a:spLocks noGrp="1"/>
          </p:cNvSpPr>
          <p:nvPr>
            <p:ph idx="1"/>
          </p:nvPr>
        </p:nvSpPr>
        <p:spPr/>
        <p:txBody>
          <a:bodyPr/>
          <a:lstStyle/>
          <a:p>
            <a:pPr lvl="0">
              <a:buNone/>
            </a:pPr>
            <a:r>
              <a:rPr lang="en-US" b="1" dirty="0"/>
              <a:t>[TRUE/FALSE] According to the </a:t>
            </a:r>
            <a:r>
              <a:rPr lang="en-US" b="1" dirty="0">
                <a:solidFill>
                  <a:srgbClr val="0070C0"/>
                </a:solidFill>
              </a:rPr>
              <a:t>“Engineering Registration in the United States” </a:t>
            </a:r>
            <a:r>
              <a:rPr lang="en-US" b="1" dirty="0"/>
              <a:t>section of the </a:t>
            </a:r>
            <a:r>
              <a:rPr lang="en-US" b="1" i="1" dirty="0"/>
              <a:t>FE Review Manual</a:t>
            </a:r>
            <a:r>
              <a:rPr lang="en-US" b="1" dirty="0"/>
              <a:t>, the FE Exam is not graded on a curve.</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DBF81E4B-23FE-4702-8647-AF68944AEAFE}"/>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123B4D64-7FCB-431D-B565-71E9D8CD0DB3}"/>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B857F95E-972B-47DD-953B-0D13C9224FB7}"/>
              </a:ext>
            </a:extLst>
          </p:cNvPr>
          <p:cNvSpPr>
            <a:spLocks noGrp="1"/>
          </p:cNvSpPr>
          <p:nvPr>
            <p:ph type="sldNum" sz="quarter" idx="12"/>
          </p:nvPr>
        </p:nvSpPr>
        <p:spPr/>
        <p:txBody>
          <a:bodyPr/>
          <a:lstStyle/>
          <a:p>
            <a:fld id="{426A7D75-4804-4734-B656-8BABF2902743}"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A19</a:t>
            </a:r>
          </a:p>
        </p:txBody>
      </p:sp>
      <p:sp>
        <p:nvSpPr>
          <p:cNvPr id="3" name="Content Placeholder 2"/>
          <p:cNvSpPr>
            <a:spLocks noGrp="1"/>
          </p:cNvSpPr>
          <p:nvPr>
            <p:ph idx="1"/>
          </p:nvPr>
        </p:nvSpPr>
        <p:spPr/>
        <p:txBody>
          <a:bodyPr/>
          <a:lstStyle/>
          <a:p>
            <a:r>
              <a:rPr lang="en-US" dirty="0"/>
              <a:t>A. TRUE</a:t>
            </a:r>
          </a:p>
        </p:txBody>
      </p:sp>
      <p:pic>
        <p:nvPicPr>
          <p:cNvPr id="17410" name="Picture 2"/>
          <p:cNvPicPr>
            <a:picLocks noChangeAspect="1" noChangeArrowheads="1"/>
          </p:cNvPicPr>
          <p:nvPr/>
        </p:nvPicPr>
        <p:blipFill>
          <a:blip r:embed="rId2" cstate="print"/>
          <a:srcRect/>
          <a:stretch>
            <a:fillRect/>
          </a:stretch>
        </p:blipFill>
        <p:spPr bwMode="auto">
          <a:xfrm>
            <a:off x="685800" y="2805317"/>
            <a:ext cx="7886700" cy="24765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5C0587E-9E99-459D-9AE4-84277AE5CAC5}"/>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04AD4521-D94A-4037-9B85-0CCCFE35C89F}"/>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09FBAF80-9318-47D1-A504-3B388509EFF8}"/>
              </a:ext>
            </a:extLst>
          </p:cNvPr>
          <p:cNvSpPr>
            <a:spLocks noGrp="1"/>
          </p:cNvSpPr>
          <p:nvPr>
            <p:ph type="sldNum" sz="quarter" idx="12"/>
          </p:nvPr>
        </p:nvSpPr>
        <p:spPr/>
        <p:txBody>
          <a:bodyPr/>
          <a:lstStyle/>
          <a:p>
            <a:fld id="{426A7D75-4804-4734-B656-8BABF2902743}" type="slidenum">
              <a:rPr lang="en-US" smtClean="0"/>
              <a:t>41</a:t>
            </a:fld>
            <a:endParaRPr lang="en-US"/>
          </a:p>
        </p:txBody>
      </p:sp>
      <p:pic>
        <p:nvPicPr>
          <p:cNvPr id="9" name="Picture 8">
            <a:extLst>
              <a:ext uri="{FF2B5EF4-FFF2-40B4-BE49-F238E27FC236}">
                <a16:creationId xmlns:a16="http://schemas.microsoft.com/office/drawing/2014/main" id="{49008F6A-F019-4BCD-996C-27ADEAEC6B7B}"/>
              </a:ext>
            </a:extLst>
          </p:cNvPr>
          <p:cNvPicPr>
            <a:picLocks noChangeAspect="1"/>
          </p:cNvPicPr>
          <p:nvPr/>
        </p:nvPicPr>
        <p:blipFill>
          <a:blip r:embed="rId3"/>
          <a:stretch>
            <a:fillRect/>
          </a:stretch>
        </p:blipFill>
        <p:spPr>
          <a:xfrm>
            <a:off x="8839200" y="554418"/>
            <a:ext cx="2858461"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Q20</a:t>
            </a:r>
          </a:p>
        </p:txBody>
      </p:sp>
      <p:sp>
        <p:nvSpPr>
          <p:cNvPr id="3" name="Content Placeholder 2"/>
          <p:cNvSpPr>
            <a:spLocks noGrp="1"/>
          </p:cNvSpPr>
          <p:nvPr>
            <p:ph idx="1"/>
          </p:nvPr>
        </p:nvSpPr>
        <p:spPr/>
        <p:txBody>
          <a:bodyPr>
            <a:normAutofit/>
          </a:bodyPr>
          <a:lstStyle/>
          <a:p>
            <a:pPr marL="514350" indent="-514350">
              <a:buNone/>
            </a:pPr>
            <a:r>
              <a:rPr lang="en-US" b="1" dirty="0"/>
              <a:t>According to the “About the Exam” section of the </a:t>
            </a:r>
            <a:r>
              <a:rPr lang="en-US" b="1" i="1" dirty="0"/>
              <a:t>FE Review Manual</a:t>
            </a:r>
            <a:r>
              <a:rPr lang="en-US" b="1" dirty="0"/>
              <a:t>, a passing score on the FE Exam equates to working the following “raw” percentage of problems correctly:</a:t>
            </a:r>
            <a:endParaRPr lang="en-US" dirty="0"/>
          </a:p>
          <a:p>
            <a:pPr marL="514350" indent="-514350">
              <a:buFont typeface="+mj-lt"/>
              <a:buAutoNum type="alphaUcPeriod"/>
            </a:pPr>
            <a:r>
              <a:rPr lang="en-US" dirty="0"/>
              <a:t>Somewhat less than 30 percent</a:t>
            </a:r>
          </a:p>
          <a:p>
            <a:pPr marL="514350" indent="-514350">
              <a:buFont typeface="+mj-lt"/>
              <a:buAutoNum type="alphaUcPeriod"/>
            </a:pPr>
            <a:r>
              <a:rPr lang="en-US" dirty="0"/>
              <a:t>Somewhat less than 40 percent</a:t>
            </a:r>
          </a:p>
          <a:p>
            <a:pPr marL="514350" indent="-514350">
              <a:buFont typeface="+mj-lt"/>
              <a:buAutoNum type="alphaUcPeriod"/>
            </a:pPr>
            <a:r>
              <a:rPr lang="en-US" dirty="0"/>
              <a:t>Somewhat less than 50 percent</a:t>
            </a:r>
          </a:p>
          <a:p>
            <a:pPr marL="514350" indent="-514350">
              <a:buFont typeface="+mj-lt"/>
              <a:buAutoNum type="alphaUcPeriod"/>
            </a:pPr>
            <a:r>
              <a:rPr lang="en-US" dirty="0"/>
              <a:t>Somewhat less than 60 percent</a:t>
            </a:r>
          </a:p>
          <a:p>
            <a:endParaRPr lang="en-US" dirty="0"/>
          </a:p>
        </p:txBody>
      </p:sp>
      <p:sp>
        <p:nvSpPr>
          <p:cNvPr id="4" name="Date Placeholder 3">
            <a:extLst>
              <a:ext uri="{FF2B5EF4-FFF2-40B4-BE49-F238E27FC236}">
                <a16:creationId xmlns:a16="http://schemas.microsoft.com/office/drawing/2014/main" id="{6528A7D0-886A-4DC0-8930-9D5E68037B24}"/>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824BB4E9-D0E3-431F-836E-91E34B4A78CE}"/>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4CAE205F-B377-4C52-9E85-5FD28707438B}"/>
              </a:ext>
            </a:extLst>
          </p:cNvPr>
          <p:cNvSpPr>
            <a:spLocks noGrp="1"/>
          </p:cNvSpPr>
          <p:nvPr>
            <p:ph type="sldNum" sz="quarter" idx="12"/>
          </p:nvPr>
        </p:nvSpPr>
        <p:spPr/>
        <p:txBody>
          <a:bodyPr/>
          <a:lstStyle/>
          <a:p>
            <a:fld id="{426A7D75-4804-4734-B656-8BABF2902743}" type="slidenum">
              <a:rPr lang="en-US" smtClean="0"/>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A20</a:t>
            </a:r>
          </a:p>
        </p:txBody>
      </p:sp>
      <p:sp>
        <p:nvSpPr>
          <p:cNvPr id="3" name="Content Placeholder 2"/>
          <p:cNvSpPr>
            <a:spLocks noGrp="1"/>
          </p:cNvSpPr>
          <p:nvPr>
            <p:ph idx="1"/>
          </p:nvPr>
        </p:nvSpPr>
        <p:spPr>
          <a:xfrm>
            <a:off x="685800" y="1624013"/>
            <a:ext cx="5715000" cy="4525963"/>
          </a:xfrm>
        </p:spPr>
        <p:txBody>
          <a:bodyPr/>
          <a:lstStyle/>
          <a:p>
            <a:pPr lvl="0"/>
            <a:r>
              <a:rPr lang="en-US" dirty="0"/>
              <a:t>C. Hovering around 50 percent</a:t>
            </a:r>
          </a:p>
          <a:p>
            <a:endParaRPr lang="en-US" dirty="0"/>
          </a:p>
        </p:txBody>
      </p:sp>
      <p:pic>
        <p:nvPicPr>
          <p:cNvPr id="5" name="Picture 4"/>
          <p:cNvPicPr>
            <a:picLocks noChangeAspect="1"/>
          </p:cNvPicPr>
          <p:nvPr/>
        </p:nvPicPr>
        <p:blipFill>
          <a:blip r:embed="rId2"/>
          <a:stretch>
            <a:fillRect/>
          </a:stretch>
        </p:blipFill>
        <p:spPr>
          <a:xfrm>
            <a:off x="762000" y="2590800"/>
            <a:ext cx="7315200" cy="2760193"/>
          </a:xfrm>
          <a:prstGeom prst="rect">
            <a:avLst/>
          </a:prstGeom>
        </p:spPr>
      </p:pic>
      <p:pic>
        <p:nvPicPr>
          <p:cNvPr id="9" name="Picture 8"/>
          <p:cNvPicPr>
            <a:picLocks noChangeAspect="1"/>
          </p:cNvPicPr>
          <p:nvPr/>
        </p:nvPicPr>
        <p:blipFill>
          <a:blip r:embed="rId3"/>
          <a:stretch>
            <a:fillRect/>
          </a:stretch>
        </p:blipFill>
        <p:spPr>
          <a:xfrm>
            <a:off x="8839200" y="557983"/>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C40BC63D-0430-46DF-8277-2BFBAAC13F36}"/>
              </a:ext>
            </a:extLst>
          </p:cNvPr>
          <p:cNvSpPr>
            <a:spLocks noGrp="1"/>
          </p:cNvSpPr>
          <p:nvPr>
            <p:ph type="dt" sz="half" idx="10"/>
          </p:nvPr>
        </p:nvSpPr>
        <p:spPr/>
        <p:txBody>
          <a:bodyPr/>
          <a:lstStyle/>
          <a:p>
            <a:r>
              <a:rPr lang="en-US"/>
              <a:t>William D. Lawson, PE, PhD</a:t>
            </a:r>
          </a:p>
        </p:txBody>
      </p:sp>
      <p:sp>
        <p:nvSpPr>
          <p:cNvPr id="6" name="Footer Placeholder 5">
            <a:extLst>
              <a:ext uri="{FF2B5EF4-FFF2-40B4-BE49-F238E27FC236}">
                <a16:creationId xmlns:a16="http://schemas.microsoft.com/office/drawing/2014/main" id="{696EC5AA-16E8-496F-BA8E-0698933ED24E}"/>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B530BA9B-F7C6-4100-A39A-0C571BD7346C}"/>
              </a:ext>
            </a:extLst>
          </p:cNvPr>
          <p:cNvSpPr>
            <a:spLocks noGrp="1"/>
          </p:cNvSpPr>
          <p:nvPr>
            <p:ph type="sldNum" sz="quarter" idx="12"/>
          </p:nvPr>
        </p:nvSpPr>
        <p:spPr/>
        <p:txBody>
          <a:bodyPr/>
          <a:lstStyle/>
          <a:p>
            <a:fld id="{426A7D75-4804-4734-B656-8BABF2902743}" type="slidenum">
              <a:rPr lang="en-US" smtClean="0"/>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Q21</a:t>
            </a:r>
          </a:p>
        </p:txBody>
      </p:sp>
      <p:sp>
        <p:nvSpPr>
          <p:cNvPr id="3" name="Content Placeholder 2"/>
          <p:cNvSpPr>
            <a:spLocks noGrp="1"/>
          </p:cNvSpPr>
          <p:nvPr>
            <p:ph idx="1"/>
          </p:nvPr>
        </p:nvSpPr>
        <p:spPr/>
        <p:txBody>
          <a:bodyPr/>
          <a:lstStyle/>
          <a:p>
            <a:pPr lvl="0">
              <a:buNone/>
            </a:pPr>
            <a:r>
              <a:rPr lang="en-US" b="1" dirty="0"/>
              <a:t>[TRUE/FALSE] According to the “About the Exam” section of the </a:t>
            </a:r>
            <a:r>
              <a:rPr lang="en-US" b="1" i="1" dirty="0"/>
              <a:t>FE Review Manual</a:t>
            </a:r>
            <a:r>
              <a:rPr lang="en-US" b="1" dirty="0"/>
              <a:t>, your “raw” percent correct FE Exam score will probably be scaled such that 70 is identified as a passing score.</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60F1B368-C0D3-43B4-8C65-C55F1DFABC54}"/>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5EC5B0C5-1D3D-47C5-8B19-EF1868C16478}"/>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EEBCF2DE-D24F-47F6-B1E7-0CC2B54386AB}"/>
              </a:ext>
            </a:extLst>
          </p:cNvPr>
          <p:cNvSpPr>
            <a:spLocks noGrp="1"/>
          </p:cNvSpPr>
          <p:nvPr>
            <p:ph type="sldNum" sz="quarter" idx="12"/>
          </p:nvPr>
        </p:nvSpPr>
        <p:spPr/>
        <p:txBody>
          <a:bodyPr/>
          <a:lstStyle/>
          <a:p>
            <a:fld id="{426A7D75-4804-4734-B656-8BABF2902743}" type="slidenum">
              <a:rPr lang="en-US" smtClean="0"/>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A21</a:t>
            </a:r>
          </a:p>
        </p:txBody>
      </p:sp>
      <p:sp>
        <p:nvSpPr>
          <p:cNvPr id="3" name="Content Placeholder 2"/>
          <p:cNvSpPr>
            <a:spLocks noGrp="1"/>
          </p:cNvSpPr>
          <p:nvPr>
            <p:ph idx="1"/>
          </p:nvPr>
        </p:nvSpPr>
        <p:spPr/>
        <p:txBody>
          <a:bodyPr/>
          <a:lstStyle/>
          <a:p>
            <a:r>
              <a:rPr lang="en-US" dirty="0"/>
              <a:t>A. TRUE</a:t>
            </a:r>
          </a:p>
        </p:txBody>
      </p:sp>
      <p:pic>
        <p:nvPicPr>
          <p:cNvPr id="6" name="Picture 5"/>
          <p:cNvPicPr>
            <a:picLocks noChangeAspect="1"/>
          </p:cNvPicPr>
          <p:nvPr/>
        </p:nvPicPr>
        <p:blipFill>
          <a:blip r:embed="rId2"/>
          <a:stretch>
            <a:fillRect/>
          </a:stretch>
        </p:blipFill>
        <p:spPr>
          <a:xfrm>
            <a:off x="8686800" y="508723"/>
            <a:ext cx="2858461" cy="36576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725985" y="2743200"/>
            <a:ext cx="7315200" cy="1901682"/>
          </a:xfrm>
          <a:prstGeom prst="rect">
            <a:avLst/>
          </a:prstGeom>
        </p:spPr>
      </p:pic>
      <p:sp>
        <p:nvSpPr>
          <p:cNvPr id="4" name="Date Placeholder 3">
            <a:extLst>
              <a:ext uri="{FF2B5EF4-FFF2-40B4-BE49-F238E27FC236}">
                <a16:creationId xmlns:a16="http://schemas.microsoft.com/office/drawing/2014/main" id="{5E0E736D-0D2F-4242-A79D-2164011C4E71}"/>
              </a:ext>
            </a:extLst>
          </p:cNvPr>
          <p:cNvSpPr>
            <a:spLocks noGrp="1"/>
          </p:cNvSpPr>
          <p:nvPr>
            <p:ph type="dt" sz="half" idx="10"/>
          </p:nvPr>
        </p:nvSpPr>
        <p:spPr/>
        <p:txBody>
          <a:bodyPr/>
          <a:lstStyle/>
          <a:p>
            <a:r>
              <a:rPr lang="en-US"/>
              <a:t>William D. Lawson, PE, PhD</a:t>
            </a:r>
          </a:p>
        </p:txBody>
      </p:sp>
      <p:sp>
        <p:nvSpPr>
          <p:cNvPr id="7" name="Footer Placeholder 6">
            <a:extLst>
              <a:ext uri="{FF2B5EF4-FFF2-40B4-BE49-F238E27FC236}">
                <a16:creationId xmlns:a16="http://schemas.microsoft.com/office/drawing/2014/main" id="{80E69B4A-FC0E-47BA-878B-A8A1955623E6}"/>
              </a:ext>
            </a:extLst>
          </p:cNvPr>
          <p:cNvSpPr>
            <a:spLocks noGrp="1"/>
          </p:cNvSpPr>
          <p:nvPr>
            <p:ph type="ftr" sz="quarter" idx="11"/>
          </p:nvPr>
        </p:nvSpPr>
        <p:spPr/>
        <p:txBody>
          <a:bodyPr/>
          <a:lstStyle/>
          <a:p>
            <a:r>
              <a:rPr lang="en-US"/>
              <a:t>FE Exam Knowledge</a:t>
            </a:r>
          </a:p>
        </p:txBody>
      </p:sp>
      <p:sp>
        <p:nvSpPr>
          <p:cNvPr id="8" name="Slide Number Placeholder 7">
            <a:extLst>
              <a:ext uri="{FF2B5EF4-FFF2-40B4-BE49-F238E27FC236}">
                <a16:creationId xmlns:a16="http://schemas.microsoft.com/office/drawing/2014/main" id="{BFF6D9A9-A207-46C1-834A-2DA51FE2183F}"/>
              </a:ext>
            </a:extLst>
          </p:cNvPr>
          <p:cNvSpPr>
            <a:spLocks noGrp="1"/>
          </p:cNvSpPr>
          <p:nvPr>
            <p:ph type="sldNum" sz="quarter" idx="12"/>
          </p:nvPr>
        </p:nvSpPr>
        <p:spPr/>
        <p:txBody>
          <a:bodyPr/>
          <a:lstStyle/>
          <a:p>
            <a:fld id="{426A7D75-4804-4734-B656-8BABF2902743}" type="slidenum">
              <a:rPr lang="en-US" smtClean="0"/>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Q22</a:t>
            </a:r>
          </a:p>
        </p:txBody>
      </p:sp>
      <p:sp>
        <p:nvSpPr>
          <p:cNvPr id="3" name="Content Placeholder 2"/>
          <p:cNvSpPr>
            <a:spLocks noGrp="1"/>
          </p:cNvSpPr>
          <p:nvPr>
            <p:ph idx="1"/>
          </p:nvPr>
        </p:nvSpPr>
        <p:spPr/>
        <p:txBody>
          <a:bodyPr>
            <a:normAutofit/>
          </a:bodyPr>
          <a:lstStyle/>
          <a:p>
            <a:pPr lvl="0">
              <a:buNone/>
            </a:pPr>
            <a:r>
              <a:rPr lang="en-US" b="1" dirty="0"/>
              <a:t>[TRUE/FALSE] According to the “About the Exam” section of the </a:t>
            </a:r>
            <a:r>
              <a:rPr lang="en-US" b="1" i="1" dirty="0"/>
              <a:t>FE Review Manual</a:t>
            </a:r>
            <a:r>
              <a:rPr lang="en-US" b="1" dirty="0"/>
              <a:t>, you should always take the phrase “most nearly” to mean the answer option that is most nearly what you calculated, regardless of whether it is more or less than your calculated value.</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5CF3725C-3E2F-4E26-8EF0-E92FB4476DBF}"/>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5EFAD2E8-BC1F-4E07-AA0C-72716CF4DBC1}"/>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EC518713-5AA1-4BE2-8CA0-B09042E9044B}"/>
              </a:ext>
            </a:extLst>
          </p:cNvPr>
          <p:cNvSpPr>
            <a:spLocks noGrp="1"/>
          </p:cNvSpPr>
          <p:nvPr>
            <p:ph type="sldNum" sz="quarter" idx="12"/>
          </p:nvPr>
        </p:nvSpPr>
        <p:spPr/>
        <p:txBody>
          <a:bodyPr/>
          <a:lstStyle/>
          <a:p>
            <a:fld id="{426A7D75-4804-4734-B656-8BABF2902743}" type="slidenum">
              <a:rPr lang="en-US" smtClean="0"/>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15400" y="426399"/>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A22</a:t>
            </a:r>
          </a:p>
        </p:txBody>
      </p:sp>
      <p:sp>
        <p:nvSpPr>
          <p:cNvPr id="3" name="Content Placeholder 2"/>
          <p:cNvSpPr>
            <a:spLocks noGrp="1"/>
          </p:cNvSpPr>
          <p:nvPr>
            <p:ph idx="1"/>
          </p:nvPr>
        </p:nvSpPr>
        <p:spPr/>
        <p:txBody>
          <a:bodyPr/>
          <a:lstStyle/>
          <a:p>
            <a:r>
              <a:rPr lang="en-US" dirty="0"/>
              <a:t>B. FALSE</a:t>
            </a:r>
          </a:p>
        </p:txBody>
      </p:sp>
      <p:pic>
        <p:nvPicPr>
          <p:cNvPr id="20481" name="Picture 1"/>
          <p:cNvPicPr>
            <a:picLocks noChangeAspect="1" noChangeArrowheads="1"/>
          </p:cNvPicPr>
          <p:nvPr/>
        </p:nvPicPr>
        <p:blipFill>
          <a:blip r:embed="rId3" cstate="print"/>
          <a:srcRect/>
          <a:stretch>
            <a:fillRect/>
          </a:stretch>
        </p:blipFill>
        <p:spPr bwMode="auto">
          <a:xfrm>
            <a:off x="919328" y="2255199"/>
            <a:ext cx="7086600" cy="38419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25D8832-5CEB-48B8-9D88-DE66DF83A31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0730C146-BB7D-4520-9189-BA6477B40B16}"/>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945B4C48-AE9F-4E90-AF59-1133ECA2D228}"/>
              </a:ext>
            </a:extLst>
          </p:cNvPr>
          <p:cNvSpPr>
            <a:spLocks noGrp="1"/>
          </p:cNvSpPr>
          <p:nvPr>
            <p:ph type="sldNum" sz="quarter" idx="12"/>
          </p:nvPr>
        </p:nvSpPr>
        <p:spPr/>
        <p:txBody>
          <a:bodyPr/>
          <a:lstStyle/>
          <a:p>
            <a:fld id="{426A7D75-4804-4734-B656-8BABF2902743}" type="slidenum">
              <a:rPr lang="en-US" smtClean="0"/>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Q23</a:t>
            </a:r>
          </a:p>
        </p:txBody>
      </p:sp>
      <p:sp>
        <p:nvSpPr>
          <p:cNvPr id="3" name="Content Placeholder 2"/>
          <p:cNvSpPr>
            <a:spLocks noGrp="1"/>
          </p:cNvSpPr>
          <p:nvPr>
            <p:ph idx="1"/>
          </p:nvPr>
        </p:nvSpPr>
        <p:spPr/>
        <p:txBody>
          <a:bodyPr/>
          <a:lstStyle/>
          <a:p>
            <a:pPr lvl="0">
              <a:buNone/>
            </a:pPr>
            <a:r>
              <a:rPr lang="en-US" b="1" dirty="0"/>
              <a:t>[TRUE/FALSE] According to the “How You Can Use this Book” section of the </a:t>
            </a:r>
            <a:r>
              <a:rPr lang="en-US" b="1" i="1" dirty="0"/>
              <a:t>FE Review Manual</a:t>
            </a:r>
            <a:r>
              <a:rPr lang="en-US" b="1" dirty="0"/>
              <a:t>, the most successful strategy to pass the FE Exam is to prepare in all the examination subjects. Do not limit the number of subjects you study.</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endParaRPr lang="en-US" dirty="0"/>
          </a:p>
        </p:txBody>
      </p:sp>
      <p:sp>
        <p:nvSpPr>
          <p:cNvPr id="4" name="Date Placeholder 3">
            <a:extLst>
              <a:ext uri="{FF2B5EF4-FFF2-40B4-BE49-F238E27FC236}">
                <a16:creationId xmlns:a16="http://schemas.microsoft.com/office/drawing/2014/main" id="{10034077-0786-4A03-85DE-F8B3D482472A}"/>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29FDC38A-DF8F-4EFF-A139-810A0F24858A}"/>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91B1BB71-0A34-4FCE-A133-7AE841F3A22E}"/>
              </a:ext>
            </a:extLst>
          </p:cNvPr>
          <p:cNvSpPr>
            <a:spLocks noGrp="1"/>
          </p:cNvSpPr>
          <p:nvPr>
            <p:ph type="sldNum" sz="quarter" idx="12"/>
          </p:nvPr>
        </p:nvSpPr>
        <p:spPr/>
        <p:txBody>
          <a:bodyPr/>
          <a:lstStyle/>
          <a:p>
            <a:fld id="{426A7D75-4804-4734-B656-8BABF2902743}" type="slidenum">
              <a:rPr lang="en-US" smtClean="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839200" y="533400"/>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A23</a:t>
            </a:r>
          </a:p>
        </p:txBody>
      </p:sp>
      <p:sp>
        <p:nvSpPr>
          <p:cNvPr id="3" name="Content Placeholder 2"/>
          <p:cNvSpPr>
            <a:spLocks noGrp="1"/>
          </p:cNvSpPr>
          <p:nvPr>
            <p:ph idx="1"/>
          </p:nvPr>
        </p:nvSpPr>
        <p:spPr/>
        <p:txBody>
          <a:bodyPr/>
          <a:lstStyle/>
          <a:p>
            <a:r>
              <a:rPr lang="en-US" dirty="0"/>
              <a:t>A. TRUE</a:t>
            </a:r>
          </a:p>
        </p:txBody>
      </p:sp>
      <p:pic>
        <p:nvPicPr>
          <p:cNvPr id="7" name="Picture 6"/>
          <p:cNvPicPr>
            <a:picLocks noChangeAspect="1"/>
          </p:cNvPicPr>
          <p:nvPr/>
        </p:nvPicPr>
        <p:blipFill>
          <a:blip r:embed="rId3"/>
          <a:stretch>
            <a:fillRect/>
          </a:stretch>
        </p:blipFill>
        <p:spPr>
          <a:xfrm>
            <a:off x="689977" y="2332630"/>
            <a:ext cx="7315200" cy="3670819"/>
          </a:xfrm>
          <a:prstGeom prst="rect">
            <a:avLst/>
          </a:prstGeom>
        </p:spPr>
      </p:pic>
      <p:sp>
        <p:nvSpPr>
          <p:cNvPr id="4" name="Date Placeholder 3">
            <a:extLst>
              <a:ext uri="{FF2B5EF4-FFF2-40B4-BE49-F238E27FC236}">
                <a16:creationId xmlns:a16="http://schemas.microsoft.com/office/drawing/2014/main" id="{9AFACA02-D94F-4B75-85AE-2693C75DD4EB}"/>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F3ADD25C-EBCF-4AA9-957D-5B5DC6F54952}"/>
              </a:ext>
            </a:extLst>
          </p:cNvPr>
          <p:cNvSpPr>
            <a:spLocks noGrp="1"/>
          </p:cNvSpPr>
          <p:nvPr>
            <p:ph type="ftr" sz="quarter" idx="11"/>
          </p:nvPr>
        </p:nvSpPr>
        <p:spPr/>
        <p:txBody>
          <a:bodyPr/>
          <a:lstStyle/>
          <a:p>
            <a:r>
              <a:rPr lang="en-US"/>
              <a:t>FE Exam Knowledge</a:t>
            </a:r>
          </a:p>
        </p:txBody>
      </p:sp>
      <p:sp>
        <p:nvSpPr>
          <p:cNvPr id="8" name="Slide Number Placeholder 7">
            <a:extLst>
              <a:ext uri="{FF2B5EF4-FFF2-40B4-BE49-F238E27FC236}">
                <a16:creationId xmlns:a16="http://schemas.microsoft.com/office/drawing/2014/main" id="{A49F188D-B91F-44A4-92C4-35D5E3BE2F7E}"/>
              </a:ext>
            </a:extLst>
          </p:cNvPr>
          <p:cNvSpPr>
            <a:spLocks noGrp="1"/>
          </p:cNvSpPr>
          <p:nvPr>
            <p:ph type="sldNum" sz="quarter" idx="12"/>
          </p:nvPr>
        </p:nvSpPr>
        <p:spPr/>
        <p:txBody>
          <a:bodyPr/>
          <a:lstStyle/>
          <a:p>
            <a:fld id="{426A7D75-4804-4734-B656-8BABF2902743}"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A1</a:t>
            </a:r>
          </a:p>
        </p:txBody>
      </p:sp>
      <p:sp>
        <p:nvSpPr>
          <p:cNvPr id="3" name="Content Placeholder 2"/>
          <p:cNvSpPr>
            <a:spLocks noGrp="1"/>
          </p:cNvSpPr>
          <p:nvPr>
            <p:ph idx="1"/>
          </p:nvPr>
        </p:nvSpPr>
        <p:spPr/>
        <p:txBody>
          <a:bodyPr/>
          <a:lstStyle/>
          <a:p>
            <a:pPr>
              <a:buNone/>
            </a:pPr>
            <a:r>
              <a:rPr lang="en-US" dirty="0"/>
              <a:t>C.  110 </a:t>
            </a:r>
          </a:p>
        </p:txBody>
      </p:sp>
      <p:sp>
        <p:nvSpPr>
          <p:cNvPr id="4" name="Date Placeholder 3">
            <a:extLst>
              <a:ext uri="{FF2B5EF4-FFF2-40B4-BE49-F238E27FC236}">
                <a16:creationId xmlns:a16="http://schemas.microsoft.com/office/drawing/2014/main" id="{B65477E1-E3A4-4376-BB7C-C084B0570416}"/>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B6CE4EC3-C022-45B4-8567-B980753807D9}"/>
              </a:ext>
            </a:extLst>
          </p:cNvPr>
          <p:cNvSpPr>
            <a:spLocks noGrp="1"/>
          </p:cNvSpPr>
          <p:nvPr>
            <p:ph type="ftr" sz="quarter" idx="11"/>
          </p:nvPr>
        </p:nvSpPr>
        <p:spPr/>
        <p:txBody>
          <a:bodyPr/>
          <a:lstStyle/>
          <a:p>
            <a:r>
              <a:rPr lang="en-US"/>
              <a:t>FE Exam Knowledge</a:t>
            </a:r>
          </a:p>
        </p:txBody>
      </p:sp>
      <p:sp>
        <p:nvSpPr>
          <p:cNvPr id="9" name="Slide Number Placeholder 8">
            <a:extLst>
              <a:ext uri="{FF2B5EF4-FFF2-40B4-BE49-F238E27FC236}">
                <a16:creationId xmlns:a16="http://schemas.microsoft.com/office/drawing/2014/main" id="{8F1F2E6A-7B05-4F05-ACF6-04110B6D5372}"/>
              </a:ext>
            </a:extLst>
          </p:cNvPr>
          <p:cNvSpPr>
            <a:spLocks noGrp="1"/>
          </p:cNvSpPr>
          <p:nvPr>
            <p:ph type="sldNum" sz="quarter" idx="12"/>
          </p:nvPr>
        </p:nvSpPr>
        <p:spPr/>
        <p:txBody>
          <a:bodyPr/>
          <a:lstStyle/>
          <a:p>
            <a:fld id="{426A7D75-4804-4734-B656-8BABF2902743}" type="slidenum">
              <a:rPr lang="en-US" smtClean="0"/>
              <a:t>5</a:t>
            </a:fld>
            <a:endParaRPr lang="en-US"/>
          </a:p>
        </p:txBody>
      </p:sp>
      <p:pic>
        <p:nvPicPr>
          <p:cNvPr id="10" name="Picture 9">
            <a:extLst>
              <a:ext uri="{FF2B5EF4-FFF2-40B4-BE49-F238E27FC236}">
                <a16:creationId xmlns:a16="http://schemas.microsoft.com/office/drawing/2014/main" id="{6A54924B-5B0E-4460-8B63-78A60F7EF443}"/>
              </a:ext>
            </a:extLst>
          </p:cNvPr>
          <p:cNvPicPr>
            <a:picLocks noChangeAspect="1"/>
          </p:cNvPicPr>
          <p:nvPr/>
        </p:nvPicPr>
        <p:blipFill>
          <a:blip r:embed="rId2"/>
          <a:stretch>
            <a:fillRect/>
          </a:stretch>
        </p:blipFill>
        <p:spPr>
          <a:xfrm>
            <a:off x="8915400" y="522312"/>
            <a:ext cx="2823371" cy="3657600"/>
          </a:xfrm>
          <a:prstGeom prst="rect">
            <a:avLst/>
          </a:prstGeom>
          <a:ln>
            <a:solidFill>
              <a:schemeClr val="tx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163FF556-FC13-475D-B9D1-49A5BAF19E10}"/>
              </a:ext>
            </a:extLst>
          </p:cNvPr>
          <p:cNvGrpSpPr/>
          <p:nvPr/>
        </p:nvGrpSpPr>
        <p:grpSpPr>
          <a:xfrm>
            <a:off x="1153143" y="2229001"/>
            <a:ext cx="7315200" cy="2962059"/>
            <a:chOff x="1153143" y="2229001"/>
            <a:chExt cx="7315200" cy="2962059"/>
          </a:xfrm>
          <a:effectLst/>
        </p:grpSpPr>
        <p:pic>
          <p:nvPicPr>
            <p:cNvPr id="11" name="Picture 10">
              <a:extLst>
                <a:ext uri="{FF2B5EF4-FFF2-40B4-BE49-F238E27FC236}">
                  <a16:creationId xmlns:a16="http://schemas.microsoft.com/office/drawing/2014/main" id="{81648E98-2BC0-4D86-A8F3-B8AA12AEB43F}"/>
                </a:ext>
              </a:extLst>
            </p:cNvPr>
            <p:cNvPicPr>
              <a:picLocks noChangeAspect="1"/>
            </p:cNvPicPr>
            <p:nvPr/>
          </p:nvPicPr>
          <p:blipFill>
            <a:blip r:embed="rId3"/>
            <a:stretch>
              <a:fillRect/>
            </a:stretch>
          </p:blipFill>
          <p:spPr>
            <a:xfrm>
              <a:off x="1153143" y="2229001"/>
              <a:ext cx="7315200" cy="1775945"/>
            </a:xfrm>
            <a:prstGeom prst="rect">
              <a:avLst/>
            </a:prstGeom>
          </p:spPr>
        </p:pic>
        <p:pic>
          <p:nvPicPr>
            <p:cNvPr id="12" name="Picture 11">
              <a:extLst>
                <a:ext uri="{FF2B5EF4-FFF2-40B4-BE49-F238E27FC236}">
                  <a16:creationId xmlns:a16="http://schemas.microsoft.com/office/drawing/2014/main" id="{B9C144FA-EBC3-4AB3-B029-C525E559EE12}"/>
                </a:ext>
              </a:extLst>
            </p:cNvPr>
            <p:cNvPicPr>
              <a:picLocks noChangeAspect="1"/>
            </p:cNvPicPr>
            <p:nvPr/>
          </p:nvPicPr>
          <p:blipFill>
            <a:blip r:embed="rId4"/>
            <a:stretch>
              <a:fillRect/>
            </a:stretch>
          </p:blipFill>
          <p:spPr>
            <a:xfrm>
              <a:off x="1153143" y="4245369"/>
              <a:ext cx="7315200" cy="945691"/>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Q24</a:t>
            </a:r>
          </a:p>
        </p:txBody>
      </p:sp>
      <p:sp>
        <p:nvSpPr>
          <p:cNvPr id="3" name="Content Placeholder 2"/>
          <p:cNvSpPr>
            <a:spLocks noGrp="1"/>
          </p:cNvSpPr>
          <p:nvPr>
            <p:ph idx="1"/>
          </p:nvPr>
        </p:nvSpPr>
        <p:spPr/>
        <p:txBody>
          <a:bodyPr>
            <a:normAutofit/>
          </a:bodyPr>
          <a:lstStyle/>
          <a:p>
            <a:pPr lvl="0">
              <a:buNone/>
            </a:pPr>
            <a:r>
              <a:rPr lang="en-US" b="1" dirty="0"/>
              <a:t>[TRUE/FALSE] According to the “Strategies for Passing the Exam” section of the </a:t>
            </a:r>
            <a:r>
              <a:rPr lang="en-US" b="1" i="1" dirty="0"/>
              <a:t>FE Review Manual</a:t>
            </a:r>
            <a:r>
              <a:rPr lang="en-US" b="1" dirty="0"/>
              <a:t>, “a good prior night’s sleep” is the best way to start the examination.</a:t>
            </a:r>
            <a:endParaRPr lang="en-US" dirty="0"/>
          </a:p>
          <a:p>
            <a:pPr marL="514350" indent="-514350">
              <a:buFont typeface="+mj-lt"/>
              <a:buAutoNum type="alphaUcPeriod"/>
            </a:pPr>
            <a:r>
              <a:rPr lang="en-US" dirty="0"/>
              <a:t>TRUE</a:t>
            </a:r>
          </a:p>
          <a:p>
            <a:pPr marL="514350" indent="-514350">
              <a:buFont typeface="+mj-lt"/>
              <a:buAutoNum type="alphaUcPeriod"/>
            </a:pPr>
            <a:r>
              <a:rPr lang="en-US" dirty="0"/>
              <a:t>FALSE</a:t>
            </a:r>
          </a:p>
          <a:p>
            <a:pPr>
              <a:buNone/>
            </a:pPr>
            <a:br>
              <a:rPr lang="en-US" dirty="0"/>
            </a:br>
            <a:endParaRPr lang="en-US" dirty="0"/>
          </a:p>
        </p:txBody>
      </p:sp>
      <p:sp>
        <p:nvSpPr>
          <p:cNvPr id="4" name="Date Placeholder 3">
            <a:extLst>
              <a:ext uri="{FF2B5EF4-FFF2-40B4-BE49-F238E27FC236}">
                <a16:creationId xmlns:a16="http://schemas.microsoft.com/office/drawing/2014/main" id="{AE56AED3-48AF-4E3F-9D53-3B49832D310F}"/>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2E4078B6-76D7-4874-B73B-822A767A2116}"/>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B20E8CBA-E5F5-4503-AF53-F7CF66725E18}"/>
              </a:ext>
            </a:extLst>
          </p:cNvPr>
          <p:cNvSpPr>
            <a:spLocks noGrp="1"/>
          </p:cNvSpPr>
          <p:nvPr>
            <p:ph type="sldNum" sz="quarter" idx="12"/>
          </p:nvPr>
        </p:nvSpPr>
        <p:spPr/>
        <p:txBody>
          <a:bodyPr/>
          <a:lstStyle/>
          <a:p>
            <a:fld id="{426A7D75-4804-4734-B656-8BABF2902743}" type="slidenum">
              <a:rPr lang="en-US" smtClean="0"/>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15400" y="486570"/>
            <a:ext cx="2858461" cy="36576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A24</a:t>
            </a:r>
          </a:p>
        </p:txBody>
      </p:sp>
      <p:sp>
        <p:nvSpPr>
          <p:cNvPr id="3" name="Content Placeholder 2"/>
          <p:cNvSpPr>
            <a:spLocks noGrp="1"/>
          </p:cNvSpPr>
          <p:nvPr>
            <p:ph idx="1"/>
          </p:nvPr>
        </p:nvSpPr>
        <p:spPr/>
        <p:txBody>
          <a:bodyPr/>
          <a:lstStyle/>
          <a:p>
            <a:r>
              <a:rPr lang="en-US" dirty="0"/>
              <a:t>A. TRUE</a:t>
            </a:r>
          </a:p>
        </p:txBody>
      </p:sp>
      <p:pic>
        <p:nvPicPr>
          <p:cNvPr id="22529" name="Picture 1"/>
          <p:cNvPicPr>
            <a:picLocks noChangeAspect="1" noChangeArrowheads="1"/>
          </p:cNvPicPr>
          <p:nvPr/>
        </p:nvPicPr>
        <p:blipFill>
          <a:blip r:embed="rId3" cstate="print"/>
          <a:srcRect/>
          <a:stretch>
            <a:fillRect/>
          </a:stretch>
        </p:blipFill>
        <p:spPr bwMode="auto">
          <a:xfrm>
            <a:off x="838200" y="2514600"/>
            <a:ext cx="7296150" cy="29622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9F229C3-F10D-4DDA-A120-60FF0411D83D}"/>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AD7DA181-7FD8-45B6-8623-D852726F8D7E}"/>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265F357C-973F-43C7-98E0-75D5C27AB63F}"/>
              </a:ext>
            </a:extLst>
          </p:cNvPr>
          <p:cNvSpPr>
            <a:spLocks noGrp="1"/>
          </p:cNvSpPr>
          <p:nvPr>
            <p:ph type="sldNum" sz="quarter" idx="12"/>
          </p:nvPr>
        </p:nvSpPr>
        <p:spPr/>
        <p:txBody>
          <a:bodyPr/>
          <a:lstStyle/>
          <a:p>
            <a:fld id="{426A7D75-4804-4734-B656-8BABF2902743}" type="slidenum">
              <a:rPr lang="en-US" smtClean="0"/>
              <a:t>51</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p:txBody>
          <a:bodyPr/>
          <a:lstStyle/>
          <a:p>
            <a:pPr lvl="0">
              <a:buNone/>
            </a:pPr>
            <a:r>
              <a:rPr lang="en-US" b="1" dirty="0"/>
              <a:t>NCEES provides accommodations for individuals with documented disabilities:</a:t>
            </a:r>
            <a:endParaRPr lang="en-US" sz="2400" dirty="0"/>
          </a:p>
          <a:p>
            <a:pPr marL="971550" lvl="1" indent="-514350">
              <a:buFont typeface="+mj-lt"/>
              <a:buAutoNum type="alphaUcPeriod"/>
            </a:pPr>
            <a:r>
              <a:rPr lang="en-US" dirty="0"/>
              <a:t>TRUE</a:t>
            </a:r>
            <a:endParaRPr lang="en-US" sz="2000" dirty="0"/>
          </a:p>
          <a:p>
            <a:pPr marL="971550" lvl="1" indent="-514350">
              <a:buFont typeface="+mj-lt"/>
              <a:buAutoNum type="alphaUcPeriod"/>
            </a:pPr>
            <a:r>
              <a:rPr lang="en-US" dirty="0"/>
              <a:t>FALSE</a:t>
            </a:r>
            <a:endParaRPr lang="en-US" sz="2000" dirty="0"/>
          </a:p>
          <a:p>
            <a:endParaRPr lang="en-US" dirty="0"/>
          </a:p>
        </p:txBody>
      </p:sp>
      <p:sp>
        <p:nvSpPr>
          <p:cNvPr id="4" name="Date Placeholder 3">
            <a:extLst>
              <a:ext uri="{FF2B5EF4-FFF2-40B4-BE49-F238E27FC236}">
                <a16:creationId xmlns:a16="http://schemas.microsoft.com/office/drawing/2014/main" id="{785B0ECC-AC5D-4591-84FC-3335BDC1CD2A}"/>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A6AC86F0-CCF0-4973-934F-6DF50E7BEEED}"/>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1833891D-5C4E-4486-BD91-BBDA98DE32E3}"/>
              </a:ext>
            </a:extLst>
          </p:cNvPr>
          <p:cNvSpPr>
            <a:spLocks noGrp="1"/>
          </p:cNvSpPr>
          <p:nvPr>
            <p:ph type="sldNum" sz="quarter" idx="12"/>
          </p:nvPr>
        </p:nvSpPr>
        <p:spPr/>
        <p:txBody>
          <a:bodyPr/>
          <a:lstStyle/>
          <a:p>
            <a:fld id="{426A7D75-4804-4734-B656-8BABF2902743}"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A2</a:t>
            </a:r>
          </a:p>
        </p:txBody>
      </p:sp>
      <p:sp>
        <p:nvSpPr>
          <p:cNvPr id="3" name="Content Placeholder 2"/>
          <p:cNvSpPr>
            <a:spLocks noGrp="1"/>
          </p:cNvSpPr>
          <p:nvPr>
            <p:ph idx="1"/>
          </p:nvPr>
        </p:nvSpPr>
        <p:spPr/>
        <p:txBody>
          <a:bodyPr/>
          <a:lstStyle/>
          <a:p>
            <a:r>
              <a:rPr lang="en-US" dirty="0"/>
              <a:t>A. TRUE</a:t>
            </a:r>
          </a:p>
        </p:txBody>
      </p:sp>
      <p:sp>
        <p:nvSpPr>
          <p:cNvPr id="4" name="Date Placeholder 3">
            <a:extLst>
              <a:ext uri="{FF2B5EF4-FFF2-40B4-BE49-F238E27FC236}">
                <a16:creationId xmlns:a16="http://schemas.microsoft.com/office/drawing/2014/main" id="{48E727E9-A5BB-408F-8DBF-1ED9D5978727}"/>
              </a:ext>
            </a:extLst>
          </p:cNvPr>
          <p:cNvSpPr>
            <a:spLocks noGrp="1"/>
          </p:cNvSpPr>
          <p:nvPr>
            <p:ph type="dt" sz="half" idx="10"/>
          </p:nvPr>
        </p:nvSpPr>
        <p:spPr/>
        <p:txBody>
          <a:bodyPr/>
          <a:lstStyle/>
          <a:p>
            <a:r>
              <a:rPr lang="en-US"/>
              <a:t>William D. Lawson, PE, PhD</a:t>
            </a:r>
          </a:p>
        </p:txBody>
      </p:sp>
      <p:sp>
        <p:nvSpPr>
          <p:cNvPr id="7" name="Footer Placeholder 6">
            <a:extLst>
              <a:ext uri="{FF2B5EF4-FFF2-40B4-BE49-F238E27FC236}">
                <a16:creationId xmlns:a16="http://schemas.microsoft.com/office/drawing/2014/main" id="{139429B6-BD08-4D06-88E5-383275BDD05B}"/>
              </a:ext>
            </a:extLst>
          </p:cNvPr>
          <p:cNvSpPr>
            <a:spLocks noGrp="1"/>
          </p:cNvSpPr>
          <p:nvPr>
            <p:ph type="ftr" sz="quarter" idx="11"/>
          </p:nvPr>
        </p:nvSpPr>
        <p:spPr/>
        <p:txBody>
          <a:bodyPr/>
          <a:lstStyle/>
          <a:p>
            <a:r>
              <a:rPr lang="en-US"/>
              <a:t>FE Exam Knowledge</a:t>
            </a:r>
          </a:p>
        </p:txBody>
      </p:sp>
      <p:sp>
        <p:nvSpPr>
          <p:cNvPr id="9" name="Slide Number Placeholder 8">
            <a:extLst>
              <a:ext uri="{FF2B5EF4-FFF2-40B4-BE49-F238E27FC236}">
                <a16:creationId xmlns:a16="http://schemas.microsoft.com/office/drawing/2014/main" id="{A08BCC1A-CFBC-4521-80C1-72B709129DA2}"/>
              </a:ext>
            </a:extLst>
          </p:cNvPr>
          <p:cNvSpPr>
            <a:spLocks noGrp="1"/>
          </p:cNvSpPr>
          <p:nvPr>
            <p:ph type="sldNum" sz="quarter" idx="12"/>
          </p:nvPr>
        </p:nvSpPr>
        <p:spPr/>
        <p:txBody>
          <a:bodyPr/>
          <a:lstStyle/>
          <a:p>
            <a:fld id="{426A7D75-4804-4734-B656-8BABF2902743}" type="slidenum">
              <a:rPr lang="en-US" smtClean="0"/>
              <a:t>7</a:t>
            </a:fld>
            <a:endParaRPr lang="en-US"/>
          </a:p>
        </p:txBody>
      </p:sp>
      <p:pic>
        <p:nvPicPr>
          <p:cNvPr id="10" name="Picture 9">
            <a:extLst>
              <a:ext uri="{FF2B5EF4-FFF2-40B4-BE49-F238E27FC236}">
                <a16:creationId xmlns:a16="http://schemas.microsoft.com/office/drawing/2014/main" id="{B0465AE6-1E5B-4815-A64F-5D4A447F0159}"/>
              </a:ext>
            </a:extLst>
          </p:cNvPr>
          <p:cNvPicPr>
            <a:picLocks noChangeAspect="1"/>
          </p:cNvPicPr>
          <p:nvPr/>
        </p:nvPicPr>
        <p:blipFill>
          <a:blip r:embed="rId2"/>
          <a:stretch>
            <a:fillRect/>
          </a:stretch>
        </p:blipFill>
        <p:spPr>
          <a:xfrm>
            <a:off x="8915400" y="522312"/>
            <a:ext cx="2823371" cy="365760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775418B-D546-4DAA-9487-A6AE7FECB7CB}"/>
              </a:ext>
            </a:extLst>
          </p:cNvPr>
          <p:cNvPicPr>
            <a:picLocks noChangeAspect="1"/>
          </p:cNvPicPr>
          <p:nvPr/>
        </p:nvPicPr>
        <p:blipFill>
          <a:blip r:embed="rId3"/>
          <a:stretch>
            <a:fillRect/>
          </a:stretch>
        </p:blipFill>
        <p:spPr>
          <a:xfrm>
            <a:off x="2819400" y="1724782"/>
            <a:ext cx="4114800" cy="4276800"/>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Q3</a:t>
            </a:r>
          </a:p>
        </p:txBody>
      </p:sp>
      <p:sp>
        <p:nvSpPr>
          <p:cNvPr id="5" name="Content Placeholder 4"/>
          <p:cNvSpPr>
            <a:spLocks noGrp="1"/>
          </p:cNvSpPr>
          <p:nvPr>
            <p:ph idx="1"/>
          </p:nvPr>
        </p:nvSpPr>
        <p:spPr/>
        <p:txBody>
          <a:bodyPr/>
          <a:lstStyle/>
          <a:p>
            <a:pPr lvl="0">
              <a:buNone/>
            </a:pPr>
            <a:r>
              <a:rPr lang="en-US" b="1" dirty="0"/>
              <a:t>[TRUE/FALSE] NCEES policy allows the use of any scientific calculator as long as it does not have a QWERTY keyboard.</a:t>
            </a:r>
            <a:endParaRPr lang="en-US" sz="2400" dirty="0"/>
          </a:p>
          <a:p>
            <a:pPr marL="971550" lvl="1" indent="-514350">
              <a:buFont typeface="+mj-lt"/>
              <a:buAutoNum type="alphaUcPeriod"/>
            </a:pPr>
            <a:r>
              <a:rPr lang="en-US" dirty="0"/>
              <a:t>TRUE</a:t>
            </a:r>
            <a:endParaRPr lang="en-US" sz="2000" dirty="0"/>
          </a:p>
          <a:p>
            <a:pPr marL="971550" lvl="1" indent="-514350">
              <a:buFont typeface="+mj-lt"/>
              <a:buAutoNum type="alphaUcPeriod"/>
            </a:pPr>
            <a:r>
              <a:rPr lang="en-US" dirty="0"/>
              <a:t>FALSE</a:t>
            </a:r>
          </a:p>
          <a:p>
            <a:endParaRPr lang="en-US" dirty="0"/>
          </a:p>
        </p:txBody>
      </p:sp>
      <p:sp>
        <p:nvSpPr>
          <p:cNvPr id="2" name="Date Placeholder 1">
            <a:extLst>
              <a:ext uri="{FF2B5EF4-FFF2-40B4-BE49-F238E27FC236}">
                <a16:creationId xmlns:a16="http://schemas.microsoft.com/office/drawing/2014/main" id="{CB02ECFA-8E6F-4D45-AAB1-E665365FA626}"/>
              </a:ext>
            </a:extLst>
          </p:cNvPr>
          <p:cNvSpPr>
            <a:spLocks noGrp="1"/>
          </p:cNvSpPr>
          <p:nvPr>
            <p:ph type="dt" sz="half" idx="10"/>
          </p:nvPr>
        </p:nvSpPr>
        <p:spPr/>
        <p:txBody>
          <a:bodyPr/>
          <a:lstStyle/>
          <a:p>
            <a:r>
              <a:rPr lang="en-US"/>
              <a:t>William D. Lawson, PE, PhD</a:t>
            </a:r>
          </a:p>
        </p:txBody>
      </p:sp>
      <p:sp>
        <p:nvSpPr>
          <p:cNvPr id="3" name="Footer Placeholder 2">
            <a:extLst>
              <a:ext uri="{FF2B5EF4-FFF2-40B4-BE49-F238E27FC236}">
                <a16:creationId xmlns:a16="http://schemas.microsoft.com/office/drawing/2014/main" id="{BDAE5025-71B8-4D22-8960-34324AFA55C4}"/>
              </a:ext>
            </a:extLst>
          </p:cNvPr>
          <p:cNvSpPr>
            <a:spLocks noGrp="1"/>
          </p:cNvSpPr>
          <p:nvPr>
            <p:ph type="ftr" sz="quarter" idx="11"/>
          </p:nvPr>
        </p:nvSpPr>
        <p:spPr/>
        <p:txBody>
          <a:bodyPr/>
          <a:lstStyle/>
          <a:p>
            <a:r>
              <a:rPr lang="en-US"/>
              <a:t>FE Exam Knowledge</a:t>
            </a:r>
          </a:p>
        </p:txBody>
      </p:sp>
      <p:sp>
        <p:nvSpPr>
          <p:cNvPr id="6" name="Slide Number Placeholder 5">
            <a:extLst>
              <a:ext uri="{FF2B5EF4-FFF2-40B4-BE49-F238E27FC236}">
                <a16:creationId xmlns:a16="http://schemas.microsoft.com/office/drawing/2014/main" id="{3BCFEAD1-1A07-4E36-8559-288FE8111D00}"/>
              </a:ext>
            </a:extLst>
          </p:cNvPr>
          <p:cNvSpPr>
            <a:spLocks noGrp="1"/>
          </p:cNvSpPr>
          <p:nvPr>
            <p:ph type="sldNum" sz="quarter" idx="12"/>
          </p:nvPr>
        </p:nvSpPr>
        <p:spPr/>
        <p:txBody>
          <a:bodyPr/>
          <a:lstStyle/>
          <a:p>
            <a:fld id="{426A7D75-4804-4734-B656-8BABF2902743}"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a:t>
            </a:r>
          </a:p>
        </p:txBody>
      </p:sp>
      <p:sp>
        <p:nvSpPr>
          <p:cNvPr id="3" name="Content Placeholder 2"/>
          <p:cNvSpPr>
            <a:spLocks noGrp="1"/>
          </p:cNvSpPr>
          <p:nvPr>
            <p:ph idx="1"/>
          </p:nvPr>
        </p:nvSpPr>
        <p:spPr/>
        <p:txBody>
          <a:bodyPr/>
          <a:lstStyle/>
          <a:p>
            <a:r>
              <a:rPr lang="en-US" dirty="0"/>
              <a:t>B. FALSE</a:t>
            </a:r>
          </a:p>
        </p:txBody>
      </p:sp>
      <p:sp>
        <p:nvSpPr>
          <p:cNvPr id="4" name="Date Placeholder 3">
            <a:extLst>
              <a:ext uri="{FF2B5EF4-FFF2-40B4-BE49-F238E27FC236}">
                <a16:creationId xmlns:a16="http://schemas.microsoft.com/office/drawing/2014/main" id="{C9B8C126-4964-4BF2-95DB-A060925E1317}"/>
              </a:ext>
            </a:extLst>
          </p:cNvPr>
          <p:cNvSpPr>
            <a:spLocks noGrp="1"/>
          </p:cNvSpPr>
          <p:nvPr>
            <p:ph type="dt" sz="half" idx="10"/>
          </p:nvPr>
        </p:nvSpPr>
        <p:spPr/>
        <p:txBody>
          <a:bodyPr/>
          <a:lstStyle/>
          <a:p>
            <a:r>
              <a:rPr lang="en-US"/>
              <a:t>William D. Lawson, PE, PhD</a:t>
            </a:r>
          </a:p>
        </p:txBody>
      </p:sp>
      <p:sp>
        <p:nvSpPr>
          <p:cNvPr id="5" name="Footer Placeholder 4">
            <a:extLst>
              <a:ext uri="{FF2B5EF4-FFF2-40B4-BE49-F238E27FC236}">
                <a16:creationId xmlns:a16="http://schemas.microsoft.com/office/drawing/2014/main" id="{D899D208-D2B1-4AA6-903A-A0A7739E3A66}"/>
              </a:ext>
            </a:extLst>
          </p:cNvPr>
          <p:cNvSpPr>
            <a:spLocks noGrp="1"/>
          </p:cNvSpPr>
          <p:nvPr>
            <p:ph type="ftr" sz="quarter" idx="11"/>
          </p:nvPr>
        </p:nvSpPr>
        <p:spPr/>
        <p:txBody>
          <a:bodyPr/>
          <a:lstStyle/>
          <a:p>
            <a:r>
              <a:rPr lang="en-US"/>
              <a:t>FE Exam Knowledge</a:t>
            </a:r>
          </a:p>
        </p:txBody>
      </p:sp>
      <p:sp>
        <p:nvSpPr>
          <p:cNvPr id="7" name="Slide Number Placeholder 6">
            <a:extLst>
              <a:ext uri="{FF2B5EF4-FFF2-40B4-BE49-F238E27FC236}">
                <a16:creationId xmlns:a16="http://schemas.microsoft.com/office/drawing/2014/main" id="{DB1C2769-C45F-4F3E-93E2-4D47DA2CAF56}"/>
              </a:ext>
            </a:extLst>
          </p:cNvPr>
          <p:cNvSpPr>
            <a:spLocks noGrp="1"/>
          </p:cNvSpPr>
          <p:nvPr>
            <p:ph type="sldNum" sz="quarter" idx="12"/>
          </p:nvPr>
        </p:nvSpPr>
        <p:spPr/>
        <p:txBody>
          <a:bodyPr/>
          <a:lstStyle/>
          <a:p>
            <a:fld id="{426A7D75-4804-4734-B656-8BABF2902743}" type="slidenum">
              <a:rPr lang="en-US" smtClean="0"/>
              <a:t>9</a:t>
            </a:fld>
            <a:endParaRPr lang="en-US"/>
          </a:p>
        </p:txBody>
      </p:sp>
      <p:pic>
        <p:nvPicPr>
          <p:cNvPr id="10" name="Picture 9">
            <a:extLst>
              <a:ext uri="{FF2B5EF4-FFF2-40B4-BE49-F238E27FC236}">
                <a16:creationId xmlns:a16="http://schemas.microsoft.com/office/drawing/2014/main" id="{5B277B1F-0F8D-4529-ADDB-D80DD21040D3}"/>
              </a:ext>
            </a:extLst>
          </p:cNvPr>
          <p:cNvPicPr>
            <a:picLocks noChangeAspect="1"/>
          </p:cNvPicPr>
          <p:nvPr/>
        </p:nvPicPr>
        <p:blipFill>
          <a:blip r:embed="rId2"/>
          <a:stretch>
            <a:fillRect/>
          </a:stretch>
        </p:blipFill>
        <p:spPr>
          <a:xfrm>
            <a:off x="8915400" y="522312"/>
            <a:ext cx="2823371" cy="365760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C9580BC-EFE4-4BF0-948E-8BE93CAA3391}"/>
              </a:ext>
            </a:extLst>
          </p:cNvPr>
          <p:cNvPicPr>
            <a:picLocks noChangeAspect="1"/>
          </p:cNvPicPr>
          <p:nvPr/>
        </p:nvPicPr>
        <p:blipFill>
          <a:blip r:embed="rId3"/>
          <a:stretch>
            <a:fillRect/>
          </a:stretch>
        </p:blipFill>
        <p:spPr>
          <a:xfrm>
            <a:off x="838200" y="2211891"/>
            <a:ext cx="4114800" cy="1377032"/>
          </a:xfrm>
          <a:prstGeom prst="rect">
            <a:avLst/>
          </a:prstGeom>
        </p:spPr>
      </p:pic>
      <p:pic>
        <p:nvPicPr>
          <p:cNvPr id="12" name="Picture 11">
            <a:extLst>
              <a:ext uri="{FF2B5EF4-FFF2-40B4-BE49-F238E27FC236}">
                <a16:creationId xmlns:a16="http://schemas.microsoft.com/office/drawing/2014/main" id="{6B866DCC-B7C3-4A3F-A88C-103DF9ECF638}"/>
              </a:ext>
            </a:extLst>
          </p:cNvPr>
          <p:cNvPicPr>
            <a:picLocks noChangeAspect="1"/>
          </p:cNvPicPr>
          <p:nvPr/>
        </p:nvPicPr>
        <p:blipFill rotWithShape="1">
          <a:blip r:embed="rId4"/>
          <a:srcRect t="3273"/>
          <a:stretch/>
        </p:blipFill>
        <p:spPr>
          <a:xfrm>
            <a:off x="837063" y="3706059"/>
            <a:ext cx="6394843" cy="24591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1929</Words>
  <Application>Microsoft Office PowerPoint</Application>
  <PresentationFormat>Widescreen</PresentationFormat>
  <Paragraphs>353</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Office Theme</vt:lpstr>
      <vt:lpstr>FE EXAM KNOWLEDGE QUIZ</vt:lpstr>
      <vt:lpstr>Why this Quiz?</vt:lpstr>
      <vt:lpstr>PowerPoint Presentation</vt:lpstr>
      <vt:lpstr>Q1</vt:lpstr>
      <vt:lpstr>A1</vt:lpstr>
      <vt:lpstr>Q2</vt:lpstr>
      <vt:lpstr>A2</vt:lpstr>
      <vt:lpstr>Q3</vt:lpstr>
      <vt:lpstr>A3</vt:lpstr>
      <vt:lpstr>Q4</vt:lpstr>
      <vt:lpstr>A4</vt:lpstr>
      <vt:lpstr>Q5</vt:lpstr>
      <vt:lpstr>A5</vt:lpstr>
      <vt:lpstr>Q6</vt:lpstr>
      <vt:lpstr>A6</vt:lpstr>
      <vt:lpstr>Q7</vt:lpstr>
      <vt:lpstr>A7</vt:lpstr>
      <vt:lpstr>Q8</vt:lpstr>
      <vt:lpstr>A8</vt:lpstr>
      <vt:lpstr>Q9</vt:lpstr>
      <vt:lpstr>A9</vt:lpstr>
      <vt:lpstr>Q10</vt:lpstr>
      <vt:lpstr>A10</vt:lpstr>
      <vt:lpstr>Q11</vt:lpstr>
      <vt:lpstr>A11</vt:lpstr>
      <vt:lpstr>Q12</vt:lpstr>
      <vt:lpstr>A12</vt:lpstr>
      <vt:lpstr>Q13</vt:lpstr>
      <vt:lpstr>A13</vt:lpstr>
      <vt:lpstr>Q14</vt:lpstr>
      <vt:lpstr>A14</vt:lpstr>
      <vt:lpstr>Q15</vt:lpstr>
      <vt:lpstr>A15</vt:lpstr>
      <vt:lpstr>Q16</vt:lpstr>
      <vt:lpstr>A16</vt:lpstr>
      <vt:lpstr>Q17</vt:lpstr>
      <vt:lpstr>A17</vt:lpstr>
      <vt:lpstr>Q18</vt:lpstr>
      <vt:lpstr>A18</vt:lpstr>
      <vt:lpstr>Q19</vt:lpstr>
      <vt:lpstr>A19</vt:lpstr>
      <vt:lpstr>Q20</vt:lpstr>
      <vt:lpstr>A20</vt:lpstr>
      <vt:lpstr>Q21</vt:lpstr>
      <vt:lpstr>A21</vt:lpstr>
      <vt:lpstr>Q22</vt:lpstr>
      <vt:lpstr>A22</vt:lpstr>
      <vt:lpstr>Q23</vt:lpstr>
      <vt:lpstr>A23</vt:lpstr>
      <vt:lpstr>Q24</vt:lpstr>
      <vt:lpstr>A24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 EXAM PREPARATION</dc:title>
  <dc:creator>wlawson</dc:creator>
  <cp:lastModifiedBy>William D</cp:lastModifiedBy>
  <cp:revision>44</cp:revision>
  <cp:lastPrinted>2021-09-20T14:13:03Z</cp:lastPrinted>
  <dcterms:created xsi:type="dcterms:W3CDTF">2015-09-09T10:20:39Z</dcterms:created>
  <dcterms:modified xsi:type="dcterms:W3CDTF">2022-02-09T14:22:19Z</dcterms:modified>
</cp:coreProperties>
</file>