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37" r:id="rId3"/>
    <p:sldId id="257" r:id="rId4"/>
    <p:sldId id="308" r:id="rId5"/>
    <p:sldId id="313" r:id="rId6"/>
    <p:sldId id="310" r:id="rId7"/>
    <p:sldId id="321" r:id="rId8"/>
    <p:sldId id="332" r:id="rId9"/>
    <p:sldId id="333" r:id="rId10"/>
    <p:sldId id="311" r:id="rId11"/>
    <p:sldId id="312" r:id="rId12"/>
    <p:sldId id="315" r:id="rId13"/>
    <p:sldId id="316" r:id="rId14"/>
    <p:sldId id="318" r:id="rId15"/>
    <p:sldId id="319" r:id="rId16"/>
    <p:sldId id="320" r:id="rId17"/>
    <p:sldId id="258" r:id="rId18"/>
    <p:sldId id="322" r:id="rId19"/>
    <p:sldId id="338" r:id="rId20"/>
    <p:sldId id="295" r:id="rId21"/>
    <p:sldId id="259" r:id="rId22"/>
    <p:sldId id="339" r:id="rId23"/>
    <p:sldId id="341" r:id="rId24"/>
    <p:sldId id="340" r:id="rId25"/>
    <p:sldId id="260" r:id="rId26"/>
    <p:sldId id="334" r:id="rId27"/>
    <p:sldId id="261" r:id="rId28"/>
    <p:sldId id="336" r:id="rId29"/>
    <p:sldId id="335" r:id="rId30"/>
    <p:sldId id="323" r:id="rId31"/>
    <p:sldId id="305" r:id="rId32"/>
    <p:sldId id="309" r:id="rId33"/>
    <p:sldId id="325" r:id="rId34"/>
    <p:sldId id="342" r:id="rId35"/>
    <p:sldId id="327" r:id="rId36"/>
    <p:sldId id="324" r:id="rId37"/>
    <p:sldId id="328" r:id="rId38"/>
    <p:sldId id="326" r:id="rId39"/>
    <p:sldId id="344" r:id="rId40"/>
    <p:sldId id="343" r:id="rId41"/>
    <p:sldId id="262" r:id="rId42"/>
    <p:sldId id="347" r:id="rId43"/>
    <p:sldId id="331" r:id="rId44"/>
    <p:sldId id="276" r:id="rId45"/>
    <p:sldId id="277" r:id="rId46"/>
    <p:sldId id="281" r:id="rId47"/>
    <p:sldId id="264" r:id="rId48"/>
    <p:sldId id="265" r:id="rId49"/>
    <p:sldId id="286" r:id="rId50"/>
    <p:sldId id="287" r:id="rId51"/>
    <p:sldId id="345" r:id="rId52"/>
    <p:sldId id="266" r:id="rId53"/>
    <p:sldId id="267" r:id="rId54"/>
    <p:sldId id="348" r:id="rId55"/>
    <p:sldId id="293" r:id="rId56"/>
    <p:sldId id="294" r:id="rId57"/>
    <p:sldId id="346" r:id="rId58"/>
    <p:sldId id="271" r:id="rId59"/>
    <p:sldId id="350" r:id="rId6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FF99"/>
    <a:srgbClr val="0000FF"/>
    <a:srgbClr val="FFCC66"/>
    <a:srgbClr val="CCFFCC"/>
    <a:srgbClr val="FFCC9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8" autoAdjust="0"/>
    <p:restoredTop sz="94660"/>
  </p:normalViewPr>
  <p:slideViewPr>
    <p:cSldViewPr>
      <p:cViewPr varScale="1">
        <p:scale>
          <a:sx n="113" d="100"/>
          <a:sy n="113" d="100"/>
        </p:scale>
        <p:origin x="96" y="19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4022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wlawson\Documents\CE%204101%20(FE%20Review)\FE%20EXAM\FE%20Exam\FE%20Performance%20TTU\CE%20Program%20Data_May%202011\FE%20Exam%20Data_College_05-22-2011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lawson\Documents\CE%204101%20(FE%20Review)\FE%20EXAM\FE%20Exam\FE%20Performance%20TTU\CE%20Program%20Data_May%202011\FE%20Exam%20Data_College_05-22-201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571741032371027E-2"/>
          <c:y val="5.1400554097404488E-2"/>
          <c:w val="0.85844203849519274"/>
          <c:h val="0.71738444152814262"/>
        </c:manualLayout>
      </c:layout>
      <c:lineChart>
        <c:grouping val="standard"/>
        <c:varyColors val="0"/>
        <c:ser>
          <c:idx val="0"/>
          <c:order val="0"/>
          <c:tx>
            <c:strRef>
              <c:f>'Student Taker Comparison Data'!$H$18</c:f>
              <c:strCache>
                <c:ptCount val="1"/>
                <c:pt idx="0">
                  <c:v>Texas Tech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'Student Taker Comparison Data'!$I$17:$W$17</c:f>
              <c:strCache>
                <c:ptCount val="15"/>
                <c:pt idx="0">
                  <c:v>FY1997</c:v>
                </c:pt>
                <c:pt idx="1">
                  <c:v>FY1998</c:v>
                </c:pt>
                <c:pt idx="2">
                  <c:v>FY1999</c:v>
                </c:pt>
                <c:pt idx="3">
                  <c:v>FY2000</c:v>
                </c:pt>
                <c:pt idx="4">
                  <c:v>FY2001</c:v>
                </c:pt>
                <c:pt idx="5">
                  <c:v>FY2002</c:v>
                </c:pt>
                <c:pt idx="6">
                  <c:v>FY2003</c:v>
                </c:pt>
                <c:pt idx="7">
                  <c:v>FY2004</c:v>
                </c:pt>
                <c:pt idx="8">
                  <c:v>FY2005</c:v>
                </c:pt>
                <c:pt idx="9">
                  <c:v>FY2006</c:v>
                </c:pt>
                <c:pt idx="10">
                  <c:v>FY2007</c:v>
                </c:pt>
                <c:pt idx="11">
                  <c:v>FY 2008</c:v>
                </c:pt>
                <c:pt idx="12">
                  <c:v>FY 2009</c:v>
                </c:pt>
                <c:pt idx="13">
                  <c:v>FY 2010</c:v>
                </c:pt>
                <c:pt idx="14">
                  <c:v>FY 2011</c:v>
                </c:pt>
              </c:strCache>
            </c:strRef>
          </c:cat>
          <c:val>
            <c:numRef>
              <c:f>'Student Taker Comparison Data'!$I$18:$W$18</c:f>
              <c:numCache>
                <c:formatCode>0</c:formatCode>
                <c:ptCount val="15"/>
                <c:pt idx="0">
                  <c:v>88.349514563106794</c:v>
                </c:pt>
                <c:pt idx="1">
                  <c:v>67.368421052630964</c:v>
                </c:pt>
                <c:pt idx="2">
                  <c:v>60</c:v>
                </c:pt>
                <c:pt idx="3">
                  <c:v>69.758064516128584</c:v>
                </c:pt>
                <c:pt idx="4">
                  <c:v>78.389830508473949</c:v>
                </c:pt>
                <c:pt idx="5">
                  <c:v>79.464285714285722</c:v>
                </c:pt>
                <c:pt idx="6">
                  <c:v>85.650224215246666</c:v>
                </c:pt>
                <c:pt idx="7">
                  <c:v>84.399999999999991</c:v>
                </c:pt>
                <c:pt idx="8">
                  <c:v>73.400673400673426</c:v>
                </c:pt>
                <c:pt idx="9">
                  <c:v>65.045592705167195</c:v>
                </c:pt>
                <c:pt idx="10">
                  <c:v>63.612565445026178</c:v>
                </c:pt>
                <c:pt idx="11">
                  <c:v>75.879396984924171</c:v>
                </c:pt>
                <c:pt idx="12">
                  <c:v>50.763358778626063</c:v>
                </c:pt>
                <c:pt idx="13">
                  <c:v>62.624254473161024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1A-4B0D-87F8-2429E9431534}"/>
            </c:ext>
          </c:extLst>
        </c:ser>
        <c:ser>
          <c:idx val="1"/>
          <c:order val="1"/>
          <c:tx>
            <c:strRef>
              <c:f>'Student Taker Comparison Data'!$H$19</c:f>
              <c:strCache>
                <c:ptCount val="1"/>
                <c:pt idx="0">
                  <c:v>UT- Austin</c:v>
                </c:pt>
              </c:strCache>
            </c:strRef>
          </c:tx>
          <c:spPr>
            <a:ln>
              <a:solidFill>
                <a:srgbClr val="FF9900"/>
              </a:solidFill>
            </a:ln>
          </c:spPr>
          <c:marker>
            <c:spPr>
              <a:solidFill>
                <a:srgbClr val="FF9900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'Student Taker Comparison Data'!$I$17:$W$17</c:f>
              <c:strCache>
                <c:ptCount val="15"/>
                <c:pt idx="0">
                  <c:v>FY1997</c:v>
                </c:pt>
                <c:pt idx="1">
                  <c:v>FY1998</c:v>
                </c:pt>
                <c:pt idx="2">
                  <c:v>FY1999</c:v>
                </c:pt>
                <c:pt idx="3">
                  <c:v>FY2000</c:v>
                </c:pt>
                <c:pt idx="4">
                  <c:v>FY2001</c:v>
                </c:pt>
                <c:pt idx="5">
                  <c:v>FY2002</c:v>
                </c:pt>
                <c:pt idx="6">
                  <c:v>FY2003</c:v>
                </c:pt>
                <c:pt idx="7">
                  <c:v>FY2004</c:v>
                </c:pt>
                <c:pt idx="8">
                  <c:v>FY2005</c:v>
                </c:pt>
                <c:pt idx="9">
                  <c:v>FY2006</c:v>
                </c:pt>
                <c:pt idx="10">
                  <c:v>FY2007</c:v>
                </c:pt>
                <c:pt idx="11">
                  <c:v>FY 2008</c:v>
                </c:pt>
                <c:pt idx="12">
                  <c:v>FY 2009</c:v>
                </c:pt>
                <c:pt idx="13">
                  <c:v>FY 2010</c:v>
                </c:pt>
                <c:pt idx="14">
                  <c:v>FY 2011</c:v>
                </c:pt>
              </c:strCache>
            </c:strRef>
          </c:cat>
          <c:val>
            <c:numRef>
              <c:f>'Student Taker Comparison Data'!$I$19:$W$19</c:f>
              <c:numCache>
                <c:formatCode>0</c:formatCode>
                <c:ptCount val="15"/>
                <c:pt idx="0">
                  <c:v>46.768060836502166</c:v>
                </c:pt>
                <c:pt idx="1">
                  <c:v>44.243208279430789</c:v>
                </c:pt>
                <c:pt idx="2">
                  <c:v>36.412315930388466</c:v>
                </c:pt>
                <c:pt idx="3">
                  <c:v>26.39593908629443</c:v>
                </c:pt>
                <c:pt idx="4">
                  <c:v>17.567567567567529</c:v>
                </c:pt>
                <c:pt idx="5">
                  <c:v>36.658031088082907</c:v>
                </c:pt>
                <c:pt idx="6">
                  <c:v>31.639722863741216</c:v>
                </c:pt>
                <c:pt idx="7">
                  <c:v>40.849673202614163</c:v>
                </c:pt>
                <c:pt idx="8">
                  <c:v>34.335260115606758</c:v>
                </c:pt>
                <c:pt idx="9">
                  <c:v>35.523613963039011</c:v>
                </c:pt>
                <c:pt idx="10">
                  <c:v>30.393198724760893</c:v>
                </c:pt>
                <c:pt idx="11">
                  <c:v>31.650893796004318</c:v>
                </c:pt>
                <c:pt idx="12">
                  <c:v>35.714285714285715</c:v>
                </c:pt>
                <c:pt idx="13">
                  <c:v>33.779608650875389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1A-4B0D-87F8-2429E9431534}"/>
            </c:ext>
          </c:extLst>
        </c:ser>
        <c:ser>
          <c:idx val="2"/>
          <c:order val="2"/>
          <c:tx>
            <c:strRef>
              <c:f>'Student Taker Comparison Data'!$H$20</c:f>
              <c:strCache>
                <c:ptCount val="1"/>
                <c:pt idx="0">
                  <c:v>TAMU</c:v>
                </c:pt>
              </c:strCache>
            </c:strRef>
          </c:tx>
          <c:spPr>
            <a:ln>
              <a:solidFill>
                <a:srgbClr val="0066FF"/>
              </a:solidFill>
            </a:ln>
          </c:spPr>
          <c:marker>
            <c:spPr>
              <a:solidFill>
                <a:srgbClr val="0066FF"/>
              </a:solidFill>
              <a:ln>
                <a:solidFill>
                  <a:srgbClr val="0066FF"/>
                </a:solidFill>
              </a:ln>
            </c:spPr>
          </c:marker>
          <c:cat>
            <c:strRef>
              <c:f>'Student Taker Comparison Data'!$I$17:$W$17</c:f>
              <c:strCache>
                <c:ptCount val="15"/>
                <c:pt idx="0">
                  <c:v>FY1997</c:v>
                </c:pt>
                <c:pt idx="1">
                  <c:v>FY1998</c:v>
                </c:pt>
                <c:pt idx="2">
                  <c:v>FY1999</c:v>
                </c:pt>
                <c:pt idx="3">
                  <c:v>FY2000</c:v>
                </c:pt>
                <c:pt idx="4">
                  <c:v>FY2001</c:v>
                </c:pt>
                <c:pt idx="5">
                  <c:v>FY2002</c:v>
                </c:pt>
                <c:pt idx="6">
                  <c:v>FY2003</c:v>
                </c:pt>
                <c:pt idx="7">
                  <c:v>FY2004</c:v>
                </c:pt>
                <c:pt idx="8">
                  <c:v>FY2005</c:v>
                </c:pt>
                <c:pt idx="9">
                  <c:v>FY2006</c:v>
                </c:pt>
                <c:pt idx="10">
                  <c:v>FY2007</c:v>
                </c:pt>
                <c:pt idx="11">
                  <c:v>FY 2008</c:v>
                </c:pt>
                <c:pt idx="12">
                  <c:v>FY 2009</c:v>
                </c:pt>
                <c:pt idx="13">
                  <c:v>FY 2010</c:v>
                </c:pt>
                <c:pt idx="14">
                  <c:v>FY 2011</c:v>
                </c:pt>
              </c:strCache>
            </c:strRef>
          </c:cat>
          <c:val>
            <c:numRef>
              <c:f>'Student Taker Comparison Data'!$I$20:$W$20</c:f>
              <c:numCache>
                <c:formatCode>0</c:formatCode>
                <c:ptCount val="15"/>
                <c:pt idx="0">
                  <c:v>52.510040160642141</c:v>
                </c:pt>
                <c:pt idx="1">
                  <c:v>40.870387890255394</c:v>
                </c:pt>
                <c:pt idx="2">
                  <c:v>48.723186925434113</c:v>
                </c:pt>
                <c:pt idx="3">
                  <c:v>40.204081632652994</c:v>
                </c:pt>
                <c:pt idx="4">
                  <c:v>37.988826815642049</c:v>
                </c:pt>
                <c:pt idx="5">
                  <c:v>52.057842046718363</c:v>
                </c:pt>
                <c:pt idx="6">
                  <c:v>46.545105566218808</c:v>
                </c:pt>
                <c:pt idx="7">
                  <c:v>56.995884773662091</c:v>
                </c:pt>
                <c:pt idx="8">
                  <c:v>47.753396029258099</c:v>
                </c:pt>
                <c:pt idx="9">
                  <c:v>51.533742331288352</c:v>
                </c:pt>
                <c:pt idx="10">
                  <c:v>54.941551540913927</c:v>
                </c:pt>
                <c:pt idx="11">
                  <c:v>53.735926305015361</c:v>
                </c:pt>
                <c:pt idx="12">
                  <c:v>54.154154154154156</c:v>
                </c:pt>
                <c:pt idx="13">
                  <c:v>62.910798122065763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1A-4B0D-87F8-2429E9431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3202496"/>
        <c:axId val="593203056"/>
      </c:lineChart>
      <c:catAx>
        <c:axId val="59320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3203056"/>
        <c:crosses val="autoZero"/>
        <c:auto val="1"/>
        <c:lblAlgn val="ctr"/>
        <c:lblOffset val="100"/>
        <c:noMultiLvlLbl val="0"/>
      </c:catAx>
      <c:valAx>
        <c:axId val="593203056"/>
        <c:scaling>
          <c:orientation val="minMax"/>
          <c:max val="1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3202496"/>
        <c:crosses val="autoZero"/>
        <c:crossBetween val="between"/>
      </c:valAx>
      <c:sp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>
          <a:outerShdw blurRad="50800" dist="50800" dir="5400000" algn="ctr" rotWithShape="0">
            <a:schemeClr val="bg1"/>
          </a:outerShdw>
        </a:effectLst>
      </c:spPr>
    </c:plotArea>
    <c:legend>
      <c:legendPos val="r"/>
      <c:layout>
        <c:manualLayout>
          <c:xMode val="edge"/>
          <c:yMode val="edge"/>
          <c:x val="0.78392136154366698"/>
          <c:y val="7.1352666282568394E-2"/>
          <c:w val="0.1647064161689179"/>
          <c:h val="0.16443078761496291"/>
        </c:manualLayout>
      </c:layout>
      <c:overlay val="0"/>
      <c:spPr>
        <a:ln>
          <a:solidFill>
            <a:sysClr val="windowText" lastClr="000000"/>
          </a:solidFill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71741032371027E-2"/>
          <c:y val="5.1400554097404488E-2"/>
          <c:w val="0.85252537182852162"/>
          <c:h val="0.71738444152814262"/>
        </c:manualLayout>
      </c:layout>
      <c:lineChart>
        <c:grouping val="standard"/>
        <c:varyColors val="0"/>
        <c:ser>
          <c:idx val="0"/>
          <c:order val="0"/>
          <c:tx>
            <c:strRef>
              <c:f>'Student Taker Comparison Data'!$E$33</c:f>
              <c:strCache>
                <c:ptCount val="1"/>
                <c:pt idx="0">
                  <c:v>CE Degrees Awarded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cat>
            <c:strRef>
              <c:f>'Student Taker Comparison Data'!$F$32:$T$32</c:f>
              <c:strCache>
                <c:ptCount val="15"/>
                <c:pt idx="0">
                  <c:v>FY1997</c:v>
                </c:pt>
                <c:pt idx="1">
                  <c:v>FY1998</c:v>
                </c:pt>
                <c:pt idx="2">
                  <c:v>FY1999</c:v>
                </c:pt>
                <c:pt idx="3">
                  <c:v>FY2000</c:v>
                </c:pt>
                <c:pt idx="4">
                  <c:v>FY2001</c:v>
                </c:pt>
                <c:pt idx="5">
                  <c:v>FY2002</c:v>
                </c:pt>
                <c:pt idx="6">
                  <c:v>FY2003</c:v>
                </c:pt>
                <c:pt idx="7">
                  <c:v>FY2004</c:v>
                </c:pt>
                <c:pt idx="8">
                  <c:v>FY2005</c:v>
                </c:pt>
                <c:pt idx="9">
                  <c:v>FY2006</c:v>
                </c:pt>
                <c:pt idx="10">
                  <c:v>FY2007</c:v>
                </c:pt>
                <c:pt idx="11">
                  <c:v>FY 2008</c:v>
                </c:pt>
                <c:pt idx="12">
                  <c:v>FY 2009</c:v>
                </c:pt>
                <c:pt idx="13">
                  <c:v>FY 2010</c:v>
                </c:pt>
                <c:pt idx="14">
                  <c:v>FY 2011</c:v>
                </c:pt>
              </c:strCache>
            </c:strRef>
          </c:cat>
          <c:val>
            <c:numRef>
              <c:f>'Student Taker Comparison Data'!$F$33:$T$33</c:f>
              <c:numCache>
                <c:formatCode>General</c:formatCode>
                <c:ptCount val="15"/>
                <c:pt idx="0">
                  <c:v>46</c:v>
                </c:pt>
                <c:pt idx="1">
                  <c:v>59</c:v>
                </c:pt>
                <c:pt idx="2">
                  <c:v>42</c:v>
                </c:pt>
                <c:pt idx="3">
                  <c:v>55</c:v>
                </c:pt>
                <c:pt idx="4">
                  <c:v>44</c:v>
                </c:pt>
                <c:pt idx="5">
                  <c:v>51</c:v>
                </c:pt>
                <c:pt idx="6">
                  <c:v>50</c:v>
                </c:pt>
                <c:pt idx="7">
                  <c:v>43</c:v>
                </c:pt>
                <c:pt idx="8">
                  <c:v>66</c:v>
                </c:pt>
                <c:pt idx="9">
                  <c:v>65</c:v>
                </c:pt>
                <c:pt idx="10">
                  <c:v>87</c:v>
                </c:pt>
                <c:pt idx="11" formatCode="0">
                  <c:v>79</c:v>
                </c:pt>
                <c:pt idx="12" formatCode="0">
                  <c:v>77</c:v>
                </c:pt>
                <c:pt idx="13" formatCode="0">
                  <c:v>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56-4744-8737-61B919C96EF9}"/>
            </c:ext>
          </c:extLst>
        </c:ser>
        <c:ser>
          <c:idx val="1"/>
          <c:order val="1"/>
          <c:tx>
            <c:strRef>
              <c:f>'Student Taker Comparison Data'!$E$34</c:f>
              <c:strCache>
                <c:ptCount val="1"/>
                <c:pt idx="0">
                  <c:v>CEs Taking CIVIL/FE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cat>
            <c:strRef>
              <c:f>'Student Taker Comparison Data'!$F$32:$T$32</c:f>
              <c:strCache>
                <c:ptCount val="15"/>
                <c:pt idx="0">
                  <c:v>FY1997</c:v>
                </c:pt>
                <c:pt idx="1">
                  <c:v>FY1998</c:v>
                </c:pt>
                <c:pt idx="2">
                  <c:v>FY1999</c:v>
                </c:pt>
                <c:pt idx="3">
                  <c:v>FY2000</c:v>
                </c:pt>
                <c:pt idx="4">
                  <c:v>FY2001</c:v>
                </c:pt>
                <c:pt idx="5">
                  <c:v>FY2002</c:v>
                </c:pt>
                <c:pt idx="6">
                  <c:v>FY2003</c:v>
                </c:pt>
                <c:pt idx="7">
                  <c:v>FY2004</c:v>
                </c:pt>
                <c:pt idx="8">
                  <c:v>FY2005</c:v>
                </c:pt>
                <c:pt idx="9">
                  <c:v>FY2006</c:v>
                </c:pt>
                <c:pt idx="10">
                  <c:v>FY2007</c:v>
                </c:pt>
                <c:pt idx="11">
                  <c:v>FY 2008</c:v>
                </c:pt>
                <c:pt idx="12">
                  <c:v>FY 2009</c:v>
                </c:pt>
                <c:pt idx="13">
                  <c:v>FY 2010</c:v>
                </c:pt>
                <c:pt idx="14">
                  <c:v>FY 2011</c:v>
                </c:pt>
              </c:strCache>
            </c:strRef>
          </c:cat>
          <c:val>
            <c:numRef>
              <c:f>'Student Taker Comparison Data'!$F$34:$T$34</c:f>
              <c:numCache>
                <c:formatCode>General</c:formatCode>
                <c:ptCount val="15"/>
                <c:pt idx="3">
                  <c:v>41</c:v>
                </c:pt>
                <c:pt idx="4">
                  <c:v>50</c:v>
                </c:pt>
                <c:pt idx="5">
                  <c:v>38</c:v>
                </c:pt>
                <c:pt idx="6">
                  <c:v>33</c:v>
                </c:pt>
                <c:pt idx="7">
                  <c:v>58</c:v>
                </c:pt>
                <c:pt idx="8">
                  <c:v>64</c:v>
                </c:pt>
                <c:pt idx="9">
                  <c:v>62</c:v>
                </c:pt>
                <c:pt idx="10">
                  <c:v>89</c:v>
                </c:pt>
                <c:pt idx="11" formatCode="0">
                  <c:v>72</c:v>
                </c:pt>
                <c:pt idx="12" formatCode="0">
                  <c:v>69</c:v>
                </c:pt>
                <c:pt idx="13" formatCode="0">
                  <c:v>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56-4744-8737-61B919C96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3206976"/>
        <c:axId val="593207536"/>
      </c:lineChart>
      <c:catAx>
        <c:axId val="593206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593207536"/>
        <c:crosses val="autoZero"/>
        <c:auto val="1"/>
        <c:lblAlgn val="ctr"/>
        <c:lblOffset val="100"/>
        <c:noMultiLvlLbl val="0"/>
      </c:catAx>
      <c:valAx>
        <c:axId val="593207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3206976"/>
        <c:crosses val="autoZero"/>
        <c:crossBetween val="between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rgbClr val="808080"/>
          </a:solidFill>
        </a:ln>
      </c:spPr>
    </c:plotArea>
    <c:legend>
      <c:legendPos val="r"/>
      <c:layout>
        <c:manualLayout>
          <c:xMode val="edge"/>
          <c:yMode val="edge"/>
          <c:x val="0.14268610324598877"/>
          <c:y val="0.1151647233518647"/>
          <c:w val="0.24661590744613199"/>
          <c:h val="0.17468879586369121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0.45306</cdr:x>
      <cdr:y>0.27417</cdr:y>
    </cdr:from>
    <cdr:to>
      <cdr:x>0.59613</cdr:x>
      <cdr:y>0.35251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600" y="1066800"/>
          <a:ext cx="914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err="1"/>
            <a:t>Avg</a:t>
          </a:r>
          <a:r>
            <a:rPr lang="en-US" sz="1200" dirty="0"/>
            <a:t>=50%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276600" cy="479425"/>
          </a:xfrm>
          <a:prstGeom prst="rect">
            <a:avLst/>
          </a:prstGeom>
        </p:spPr>
        <p:txBody>
          <a:bodyPr vert="horz" lIns="91410" tIns="45704" rIns="91410" bIns="45704" rtlCol="0"/>
          <a:lstStyle>
            <a:lvl1pPr algn="l">
              <a:defRPr sz="1200"/>
            </a:lvl1pPr>
          </a:lstStyle>
          <a:p>
            <a:r>
              <a:rPr lang="en-US" b="1" dirty="0"/>
              <a:t>NCEES Fundamentals of Engineering Exam</a:t>
            </a:r>
          </a:p>
          <a:p>
            <a:r>
              <a:rPr lang="en-US" sz="1000" dirty="0"/>
              <a:t>CE 4200 Professional Engineering Practice Issues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3"/>
            <a:ext cx="3170238" cy="479425"/>
          </a:xfrm>
          <a:prstGeom prst="rect">
            <a:avLst/>
          </a:prstGeom>
        </p:spPr>
        <p:txBody>
          <a:bodyPr vert="horz" lIns="91410" tIns="45704" rIns="91410" bIns="45704" rtlCol="0"/>
          <a:lstStyle>
            <a:lvl1pPr algn="r">
              <a:defRPr sz="1200"/>
            </a:lvl1pPr>
          </a:lstStyle>
          <a:p>
            <a:r>
              <a:rPr lang="en-US" dirty="0"/>
              <a:t>LECTURE 6 NOTES</a:t>
            </a:r>
          </a:p>
          <a:p>
            <a:r>
              <a:rPr lang="en-US" dirty="0"/>
              <a:t>Spring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90"/>
            <a:ext cx="3170238" cy="479425"/>
          </a:xfrm>
          <a:prstGeom prst="rect">
            <a:avLst/>
          </a:prstGeom>
        </p:spPr>
        <p:txBody>
          <a:bodyPr vert="horz" lIns="91410" tIns="45704" rIns="91410" bIns="45704" rtlCol="0" anchor="b"/>
          <a:lstStyle>
            <a:lvl1pPr algn="l">
              <a:defRPr sz="1200"/>
            </a:lvl1pPr>
          </a:lstStyle>
          <a:p>
            <a:r>
              <a:rPr lang="en-US"/>
              <a:t>William D. Lawson, PE, Ph.D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90"/>
            <a:ext cx="3170238" cy="479425"/>
          </a:xfrm>
          <a:prstGeom prst="rect">
            <a:avLst/>
          </a:prstGeom>
        </p:spPr>
        <p:txBody>
          <a:bodyPr vert="horz" lIns="91410" tIns="45704" rIns="91410" bIns="45704" rtlCol="0" anchor="b"/>
          <a:lstStyle>
            <a:lvl1pPr algn="r">
              <a:defRPr sz="1200"/>
            </a:lvl1pPr>
          </a:lstStyle>
          <a:p>
            <a:fld id="{E709AD87-9DAD-4FB5-A85A-82D22A4B0C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2031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0" tIns="48315" rIns="96630" bIns="48315" rtlCol="0"/>
          <a:lstStyle>
            <a:lvl1pPr algn="l">
              <a:defRPr sz="1300"/>
            </a:lvl1pPr>
          </a:lstStyle>
          <a:p>
            <a:r>
              <a:rPr lang="en-US"/>
              <a:t>CE 4200, CE 4101 &amp; NCEES Fundamentals of Engineering Exam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0" tIns="48315" rIns="96630" bIns="48315" rtlCol="0"/>
          <a:lstStyle>
            <a:lvl1pPr algn="r">
              <a:defRPr sz="1300"/>
            </a:lvl1pPr>
          </a:lstStyle>
          <a:p>
            <a:r>
              <a:rPr lang="en-US"/>
              <a:t>09-06-2017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0" tIns="48315" rIns="96630" bIns="483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30" tIns="48315" rIns="96630" bIns="483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6630" tIns="48315" rIns="96630" bIns="48315" rtlCol="0" anchor="b"/>
          <a:lstStyle>
            <a:lvl1pPr algn="l">
              <a:defRPr sz="1300"/>
            </a:lvl1pPr>
          </a:lstStyle>
          <a:p>
            <a:r>
              <a:rPr lang="en-US"/>
              <a:t>William D. Lawson, PE, Ph.D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3"/>
            <a:ext cx="3169920" cy="480060"/>
          </a:xfrm>
          <a:prstGeom prst="rect">
            <a:avLst/>
          </a:prstGeom>
        </p:spPr>
        <p:txBody>
          <a:bodyPr vert="horz" lIns="96630" tIns="48315" rIns="96630" bIns="48315" rtlCol="0" anchor="b"/>
          <a:lstStyle>
            <a:lvl1pPr algn="r">
              <a:defRPr sz="1300"/>
            </a:lvl1pPr>
          </a:lstStyle>
          <a:p>
            <a:fld id="{8AC941F8-ECE7-4B1E-B676-D01640EE59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8536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941F8-ECE7-4B1E-B676-D01640EE596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09-06-2017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William D. Lawson, PE, Ph.D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CE 4200, CE 4101 &amp; NCEES Fundamentals of Engineering Exam</a:t>
            </a:r>
          </a:p>
        </p:txBody>
      </p:sp>
    </p:spTree>
    <p:extLst>
      <p:ext uri="{BB962C8B-B14F-4D97-AF65-F5344CB8AC3E}">
        <p14:creationId xmlns:p14="http://schemas.microsoft.com/office/powerpoint/2010/main" val="64692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CE 4200, CE 4101 &amp; NCEES Fundamentals of Engineering Exam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09-06-2017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William D. Lawson, PE, Ph.D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C941F8-ECE7-4B1E-B676-D01640EE596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4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SPRING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SPRING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SPRING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F4E0F-1857-4865-B564-91648A586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dn4.ncees.co/wp-content/uploads/2013/10/FE-Other-CBT-specs_with-ranges.pdf" TargetMode="External"/><Relationship Id="rId3" Type="http://schemas.openxmlformats.org/officeDocument/2006/relationships/hyperlink" Target="http://cdn3.ncees.co/wp-content/uploads/2013/10/FE-Civil-CBT-specs_with-ranges.pdf" TargetMode="External"/><Relationship Id="rId7" Type="http://schemas.openxmlformats.org/officeDocument/2006/relationships/hyperlink" Target="http://cdn3.ncees.co/wp-content/uploads/2013/10/FE-Mec-CBT-specs_with-ranges.pdf" TargetMode="External"/><Relationship Id="rId2" Type="http://schemas.openxmlformats.org/officeDocument/2006/relationships/hyperlink" Target="http://cdn1.ncees.co/wp-content/uploads/2013/10/FE-Chem-CBT_with-range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dn3.ncees.co/wp-content/uploads/2013/10/FE-Ind-CBT-specs_with-ranges.pdf" TargetMode="External"/><Relationship Id="rId5" Type="http://schemas.openxmlformats.org/officeDocument/2006/relationships/hyperlink" Target="http://cdn3.ncees.co/wp-content/uploads/2013/10/FE-Env-CBT-specs_with-ranges.pdf" TargetMode="External"/><Relationship Id="rId4" Type="http://schemas.openxmlformats.org/officeDocument/2006/relationships/hyperlink" Target="http://cdn3.ncees.co/wp-content/uploads/2013/10/FE-Ele-CBT-specs_with-ranges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ccount.ncees.org/login" TargetMode="External"/><Relationship Id="rId2" Type="http://schemas.openxmlformats.org/officeDocument/2006/relationships/hyperlink" Target="http://ncees.org/engineering/fe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30426"/>
            <a:ext cx="8534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NCEES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FUNDAMENTALS OF ENGINEERING    (FE) EXAM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CECE DEPARTMENT</a:t>
            </a:r>
            <a:br>
              <a:rPr lang="en-U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TECH UNIVERSITY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William D. Lawson, PE, PhD</a:t>
            </a:r>
          </a:p>
          <a:p>
            <a:r>
              <a:rPr lang="en-US" sz="2400" dirty="0">
                <a:solidFill>
                  <a:schemeClr val="bg1"/>
                </a:solidFill>
              </a:rPr>
              <a:t>Spring 2022 Semester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Exam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FE contains 110 multiple-choice/ AIT (alternative item type) questions. </a:t>
            </a:r>
          </a:p>
          <a:p>
            <a:r>
              <a:rPr lang="en-US" dirty="0"/>
              <a:t>The exam appointment time is 6 hours long</a:t>
            </a:r>
          </a:p>
          <a:p>
            <a:r>
              <a:rPr lang="en-US" dirty="0"/>
              <a:t>Includes </a:t>
            </a:r>
          </a:p>
          <a:p>
            <a:pPr lvl="1"/>
            <a:r>
              <a:rPr lang="en-US" dirty="0"/>
              <a:t>a nondisclosure agreement (2 minutes)</a:t>
            </a:r>
          </a:p>
          <a:p>
            <a:pPr lvl="1"/>
            <a:r>
              <a:rPr lang="en-US" dirty="0"/>
              <a:t>tutorial (8 minutes)</a:t>
            </a:r>
          </a:p>
          <a:p>
            <a:pPr lvl="1"/>
            <a:r>
              <a:rPr lang="en-US" dirty="0"/>
              <a:t>the exam (5 hours and 20 minutes)</a:t>
            </a:r>
          </a:p>
          <a:p>
            <a:pPr lvl="1"/>
            <a:r>
              <a:rPr lang="en-US" dirty="0"/>
              <a:t>a scheduled break (25 minutes)</a:t>
            </a:r>
          </a:p>
          <a:p>
            <a:pPr lvl="1"/>
            <a:r>
              <a:rPr lang="en-US" dirty="0"/>
              <a:t>a brief survey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Exam 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FE is offered in seven disciplines:</a:t>
            </a:r>
          </a:p>
          <a:p>
            <a:pPr lvl="1">
              <a:buNone/>
            </a:pPr>
            <a:r>
              <a:rPr lang="en-US" dirty="0">
                <a:hlinkClick r:id="rId2" tooltip="Download the exam specifications"/>
              </a:rPr>
              <a:t>FE Chemical</a:t>
            </a:r>
            <a:endParaRPr lang="en-US" dirty="0"/>
          </a:p>
          <a:p>
            <a:pPr marL="971550" lvl="1" indent="-514350">
              <a:buNone/>
            </a:pPr>
            <a:r>
              <a:rPr lang="en-US" b="1" dirty="0">
                <a:hlinkClick r:id="rId3" tooltip="Download the exam specifications"/>
              </a:rPr>
              <a:t>FE Civil</a:t>
            </a:r>
            <a:r>
              <a:rPr lang="en-US" b="1" dirty="0"/>
              <a:t> </a:t>
            </a:r>
          </a:p>
          <a:p>
            <a:pPr marL="971550" lvl="1" indent="-514350">
              <a:buNone/>
            </a:pPr>
            <a:r>
              <a:rPr lang="en-US" dirty="0">
                <a:hlinkClick r:id="rId4" tooltip="Download the exam specifications"/>
              </a:rPr>
              <a:t>FE Electrical and Computer</a:t>
            </a:r>
            <a:r>
              <a:rPr lang="en-US" dirty="0"/>
              <a:t> </a:t>
            </a:r>
          </a:p>
          <a:p>
            <a:pPr marL="971550" lvl="1" indent="-514350">
              <a:buNone/>
            </a:pPr>
            <a:r>
              <a:rPr lang="en-US" b="1" dirty="0">
                <a:hlinkClick r:id="rId5" tooltip="Download the exam specifications"/>
              </a:rPr>
              <a:t>FE Environmental</a:t>
            </a:r>
            <a:r>
              <a:rPr lang="en-US" b="1" dirty="0"/>
              <a:t> </a:t>
            </a:r>
          </a:p>
          <a:p>
            <a:pPr marL="971550" lvl="1" indent="-514350">
              <a:buNone/>
            </a:pPr>
            <a:r>
              <a:rPr lang="en-US" dirty="0">
                <a:hlinkClick r:id="rId6" tooltip="Download the exam specifications"/>
              </a:rPr>
              <a:t>FE Industrial</a:t>
            </a:r>
            <a:r>
              <a:rPr lang="en-US" dirty="0"/>
              <a:t> </a:t>
            </a:r>
          </a:p>
          <a:p>
            <a:pPr marL="971550" lvl="1" indent="-514350">
              <a:buNone/>
            </a:pPr>
            <a:r>
              <a:rPr lang="en-US" dirty="0">
                <a:hlinkClick r:id="rId7" tooltip="Download the exam specifications"/>
              </a:rPr>
              <a:t>FE Mechanical</a:t>
            </a:r>
            <a:r>
              <a:rPr lang="en-US" dirty="0"/>
              <a:t> </a:t>
            </a:r>
          </a:p>
          <a:p>
            <a:pPr marL="971550" lvl="1" indent="-514350">
              <a:buNone/>
            </a:pPr>
            <a:r>
              <a:rPr lang="en-US" dirty="0">
                <a:hlinkClick r:id="rId8" tooltip="Download the exam specifications"/>
              </a:rPr>
              <a:t>FE Other Disciplines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ELIGIBILITY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  <a:br>
              <a:rPr lang="en-US" dirty="0"/>
            </a:br>
            <a:r>
              <a:rPr lang="en-US" dirty="0"/>
              <a:t>CECE DEPARTMENT</a:t>
            </a:r>
            <a:br>
              <a:rPr lang="en-US" dirty="0"/>
            </a:br>
            <a:r>
              <a:rPr lang="en-US" dirty="0"/>
              <a:t>TEXAS TECH UNIVERSITY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95800" y="2743200"/>
            <a:ext cx="5410200" cy="45720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7C8724-3070-471F-95B0-B6DA06D28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84"/>
          <a:stretch/>
        </p:blipFill>
        <p:spPr>
          <a:xfrm>
            <a:off x="1524000" y="1143000"/>
            <a:ext cx="9829800" cy="4715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37AA6B-DA38-4BAB-AC33-6AE16A0E0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67" y="6147788"/>
            <a:ext cx="8229600" cy="607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F0D5BC-35D5-4FFC-9F69-3A2AFFF62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803" y="3651930"/>
            <a:ext cx="7173069" cy="1429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25E8D0-88D7-425B-84FA-FB9E05519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076" y="2990626"/>
            <a:ext cx="7192524" cy="10036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CFA630-AC52-4876-B831-E6C19DF6B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341296"/>
            <a:ext cx="6400800" cy="7243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DAF9AA-0AB0-4695-AA45-5CB1A2DB12D9}"/>
              </a:ext>
            </a:extLst>
          </p:cNvPr>
          <p:cNvSpPr/>
          <p:nvPr/>
        </p:nvSpPr>
        <p:spPr>
          <a:xfrm>
            <a:off x="1507066" y="3937379"/>
            <a:ext cx="7230533" cy="50838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for the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How do I register for an exam?</a:t>
            </a:r>
            <a:endParaRPr lang="en-US" dirty="0"/>
          </a:p>
          <a:p>
            <a:r>
              <a:rPr lang="en-US" dirty="0"/>
              <a:t>You must register for all FE and PE exams on-line at the NCEES exam registration system. </a:t>
            </a:r>
          </a:p>
          <a:p>
            <a:r>
              <a:rPr lang="en-US" dirty="0"/>
              <a:t>The exam registration system begins at: </a:t>
            </a:r>
            <a:r>
              <a:rPr lang="en-US" sz="4000" dirty="0">
                <a:hlinkClick r:id="rId2"/>
              </a:rPr>
              <a:t>http://ncees.org/engineering/fe/</a:t>
            </a:r>
            <a:r>
              <a:rPr lang="en-US" sz="4000" dirty="0"/>
              <a:t>  </a:t>
            </a:r>
          </a:p>
          <a:p>
            <a:r>
              <a:rPr lang="en-US" dirty="0"/>
              <a:t>You must have a </a:t>
            </a:r>
            <a:r>
              <a:rPr lang="en-US" dirty="0" err="1"/>
              <a:t>MyNCEES</a:t>
            </a:r>
            <a:r>
              <a:rPr lang="en-US" dirty="0"/>
              <a:t> account to register for an exam: </a:t>
            </a:r>
            <a:r>
              <a:rPr lang="en-US" dirty="0">
                <a:hlinkClick r:id="rId3"/>
              </a:rPr>
              <a:t>https://account.ncees.org/login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Exam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/>
              <a:t>When are the exam dates and what are the fees?</a:t>
            </a:r>
            <a:endParaRPr lang="en-US" dirty="0"/>
          </a:p>
          <a:p>
            <a:r>
              <a:rPr lang="en-US" dirty="0"/>
              <a:t>The FE exam is offered in testing windows throughout the year during the following months:</a:t>
            </a:r>
          </a:p>
          <a:p>
            <a:pPr lvl="1"/>
            <a:r>
              <a:rPr lang="en-US" dirty="0"/>
              <a:t>January-March</a:t>
            </a:r>
          </a:p>
          <a:p>
            <a:pPr lvl="1"/>
            <a:r>
              <a:rPr lang="en-US" dirty="0"/>
              <a:t>April-June</a:t>
            </a:r>
          </a:p>
          <a:p>
            <a:pPr lvl="1"/>
            <a:r>
              <a:rPr lang="en-US" dirty="0"/>
              <a:t>July-September</a:t>
            </a:r>
          </a:p>
          <a:p>
            <a:pPr lvl="1"/>
            <a:r>
              <a:rPr lang="en-US" dirty="0"/>
              <a:t>October-December. </a:t>
            </a:r>
          </a:p>
          <a:p>
            <a:r>
              <a:rPr lang="en-US" dirty="0"/>
              <a:t>The exams will be conducted at Pearson VUE testing centers.</a:t>
            </a:r>
          </a:p>
          <a:p>
            <a:r>
              <a:rPr lang="en-US" dirty="0"/>
              <a:t>NCEES policy allows an examinee to take the FE exam once during a testing window, and no more than three times during a twelve-month period.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Exam FEES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050" name="Picture 2" descr="NCEES">
            <a:extLst>
              <a:ext uri="{FF2B5EF4-FFF2-40B4-BE49-F238E27FC236}">
                <a16:creationId xmlns:a16="http://schemas.microsoft.com/office/drawing/2014/main" id="{F630C9E8-14A3-4F8C-9AC1-137D2CF5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2768600" cy="8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7C1019-9115-4BE1-AC1F-9693A526F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85"/>
          <a:stretch/>
        </p:blipFill>
        <p:spPr>
          <a:xfrm>
            <a:off x="1676401" y="1535152"/>
            <a:ext cx="87630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3. New vs. Old… FE Exam Comparison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  <a:br>
              <a:rPr lang="en-US" dirty="0"/>
            </a:br>
            <a:r>
              <a:rPr lang="en-US" dirty="0"/>
              <a:t>CECE DEPARTMENT</a:t>
            </a:r>
            <a:br>
              <a:rPr lang="en-US" dirty="0"/>
            </a:br>
            <a:r>
              <a:rPr lang="en-US" dirty="0"/>
              <a:t>TEXAS TECH UNIVERSITY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EXAM SPECIFICATION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504DF-001A-4505-9125-1718F72E1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3531">
            <a:off x="2374343" y="-470785"/>
            <a:ext cx="7772400" cy="100671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E180-19F0-46EB-B6C1-664E2F50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853" y="658495"/>
            <a:ext cx="8229600" cy="1143000"/>
          </a:xfrm>
        </p:spPr>
        <p:txBody>
          <a:bodyPr/>
          <a:lstStyle/>
          <a:p>
            <a:r>
              <a:rPr lang="en-US" sz="3600" dirty="0"/>
              <a:t>Ongoing Evolution </a:t>
            </a:r>
            <a:r>
              <a:rPr lang="en-US" dirty="0"/>
              <a:t>of the FE Exam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E02DA-6CDE-42FB-8D48-F5AC9C3C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DD547-D8D3-4836-8624-05B83B68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3BAA4-4C8F-4F01-B355-86078195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3242C96-461C-4C6A-91DC-E1AD49D01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522272"/>
              </p:ext>
            </p:extLst>
          </p:nvPr>
        </p:nvGraphicFramePr>
        <p:xfrm>
          <a:off x="2286000" y="2131060"/>
          <a:ext cx="7315200" cy="3566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154307693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88359919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57745907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07328926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10934888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18334513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11569542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629031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43618106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66353777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0112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9151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92918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20305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14831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42799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3B74F00-2576-4FF8-BE59-7A73DADD08CE}"/>
              </a:ext>
            </a:extLst>
          </p:cNvPr>
          <p:cNvSpPr/>
          <p:nvPr/>
        </p:nvSpPr>
        <p:spPr>
          <a:xfrm>
            <a:off x="3475891" y="2865338"/>
            <a:ext cx="6082323" cy="32004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C569C6-A2B2-4877-AD75-CD536285035A}"/>
              </a:ext>
            </a:extLst>
          </p:cNvPr>
          <p:cNvSpPr/>
          <p:nvPr/>
        </p:nvSpPr>
        <p:spPr>
          <a:xfrm>
            <a:off x="6144846" y="3467917"/>
            <a:ext cx="3399691" cy="32004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6F640A-FCDB-4749-A587-D986478599C6}"/>
              </a:ext>
            </a:extLst>
          </p:cNvPr>
          <p:cNvSpPr/>
          <p:nvPr/>
        </p:nvSpPr>
        <p:spPr>
          <a:xfrm>
            <a:off x="6400799" y="4088195"/>
            <a:ext cx="3157414" cy="32004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1E8788-D83B-4F1C-8074-8DD6BD745D07}"/>
              </a:ext>
            </a:extLst>
          </p:cNvPr>
          <p:cNvSpPr/>
          <p:nvPr/>
        </p:nvSpPr>
        <p:spPr>
          <a:xfrm>
            <a:off x="7692298" y="4644320"/>
            <a:ext cx="1852239" cy="32004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D44D6F-1274-4328-A1A6-E2A5DF8BE763}"/>
              </a:ext>
            </a:extLst>
          </p:cNvPr>
          <p:cNvSpPr/>
          <p:nvPr/>
        </p:nvSpPr>
        <p:spPr>
          <a:xfrm>
            <a:off x="8169035" y="5229452"/>
            <a:ext cx="1418489" cy="32004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538BF-DD9D-4EFF-9429-8D3EC131C636}"/>
              </a:ext>
            </a:extLst>
          </p:cNvPr>
          <p:cNvSpPr txBox="1"/>
          <p:nvPr/>
        </p:nvSpPr>
        <p:spPr>
          <a:xfrm>
            <a:off x="2691255" y="28457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1956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E3851E-47B4-4D8D-8FC1-2628C4AF8258}"/>
              </a:ext>
            </a:extLst>
          </p:cNvPr>
          <p:cNvSpPr txBox="1"/>
          <p:nvPr/>
        </p:nvSpPr>
        <p:spPr>
          <a:xfrm>
            <a:off x="5318697" y="348795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1993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A0A706-A23D-49CF-860B-735F4C7B0698}"/>
              </a:ext>
            </a:extLst>
          </p:cNvPr>
          <p:cNvSpPr txBox="1"/>
          <p:nvPr/>
        </p:nvSpPr>
        <p:spPr>
          <a:xfrm>
            <a:off x="5527272" y="40581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1996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EBAA4-9E47-4DC9-9DAE-E4C82E45C700}"/>
              </a:ext>
            </a:extLst>
          </p:cNvPr>
          <p:cNvSpPr txBox="1"/>
          <p:nvPr/>
        </p:nvSpPr>
        <p:spPr>
          <a:xfrm>
            <a:off x="6959571" y="46515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7AF20F-5065-4CAC-BB3E-8FBC7EDEB375}"/>
              </a:ext>
            </a:extLst>
          </p:cNvPr>
          <p:cNvSpPr txBox="1"/>
          <p:nvPr/>
        </p:nvSpPr>
        <p:spPr>
          <a:xfrm>
            <a:off x="7326182" y="52294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7C150F-1E1E-45D4-8437-C5AE7404CF87}"/>
              </a:ext>
            </a:extLst>
          </p:cNvPr>
          <p:cNvSpPr txBox="1"/>
          <p:nvPr/>
        </p:nvSpPr>
        <p:spPr>
          <a:xfrm>
            <a:off x="3466120" y="2883772"/>
            <a:ext cx="6283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Pencil &amp; Paper, 8.0 </a:t>
            </a:r>
            <a:r>
              <a:rPr lang="en-US" sz="1600" dirty="0" err="1"/>
              <a:t>hrs</a:t>
            </a:r>
            <a:r>
              <a:rPr lang="en-US" sz="1600" dirty="0"/>
              <a:t>, General Engr Content, 180 Questions, Open Book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7D815F-58DD-4113-9838-5C81A002A671}"/>
              </a:ext>
            </a:extLst>
          </p:cNvPr>
          <p:cNvSpPr txBox="1"/>
          <p:nvPr/>
        </p:nvSpPr>
        <p:spPr>
          <a:xfrm>
            <a:off x="6122653" y="3473986"/>
            <a:ext cx="234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Supplied Reference, Ed.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5EC098-F8D9-4868-9213-630FDA02F677}"/>
              </a:ext>
            </a:extLst>
          </p:cNvPr>
          <p:cNvSpPr txBox="1"/>
          <p:nvPr/>
        </p:nvSpPr>
        <p:spPr>
          <a:xfrm>
            <a:off x="7687688" y="4642202"/>
            <a:ext cx="2086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CBT, 5.3 </a:t>
            </a:r>
            <a:r>
              <a:rPr lang="en-US" sz="1600" dirty="0" err="1"/>
              <a:t>hrs</a:t>
            </a:r>
            <a:r>
              <a:rPr lang="en-US" sz="1600" dirty="0"/>
              <a:t>, 110 ques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D9F7BD-3AF8-4ADA-9C27-6DFA253C6535}"/>
              </a:ext>
            </a:extLst>
          </p:cNvPr>
          <p:cNvSpPr txBox="1"/>
          <p:nvPr/>
        </p:nvSpPr>
        <p:spPr>
          <a:xfrm>
            <a:off x="6353420" y="4073520"/>
            <a:ext cx="3266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4.0 </a:t>
            </a:r>
            <a:r>
              <a:rPr lang="en-US" sz="1600" dirty="0" err="1"/>
              <a:t>hrs</a:t>
            </a:r>
            <a:r>
              <a:rPr lang="en-US" sz="1600" dirty="0"/>
              <a:t> Gen. / 4.0 </a:t>
            </a:r>
            <a:r>
              <a:rPr lang="en-US" sz="1600" dirty="0" err="1"/>
              <a:t>hrs</a:t>
            </a:r>
            <a:r>
              <a:rPr lang="en-US" sz="1600" dirty="0"/>
              <a:t> Discipline-Spec.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856692-D515-4585-AD26-8A944F4EAE24}"/>
              </a:ext>
            </a:extLst>
          </p:cNvPr>
          <p:cNvSpPr txBox="1"/>
          <p:nvPr/>
        </p:nvSpPr>
        <p:spPr>
          <a:xfrm>
            <a:off x="8155358" y="5210884"/>
            <a:ext cx="849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Topics…</a:t>
            </a:r>
          </a:p>
        </p:txBody>
      </p:sp>
    </p:spTree>
    <p:extLst>
      <p:ext uri="{BB962C8B-B14F-4D97-AF65-F5344CB8AC3E}">
        <p14:creationId xmlns:p14="http://schemas.microsoft.com/office/powerpoint/2010/main" val="1194604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75000"/>
              </a:schemeClr>
            </a:gs>
            <a:gs pos="10000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0" y="4101128"/>
            <a:ext cx="84582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0000FF"/>
                </a:solidFill>
              </a:rPr>
              <a:t>http://ncees.org/engineering/fe/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642139"/>
            <a:ext cx="7315200" cy="2860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00" y="3077199"/>
            <a:ext cx="6848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ational </a:t>
            </a:r>
            <a:r>
              <a:rPr lang="en-US" sz="2000" b="1" u="sng" dirty="0">
                <a:latin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ouncil of </a:t>
            </a:r>
            <a:r>
              <a:rPr lang="en-US" sz="2000" b="1" u="sng" dirty="0">
                <a:latin typeface="Cambria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xaminers for </a:t>
            </a:r>
            <a:r>
              <a:rPr lang="en-US" sz="2000" b="1" u="sng" dirty="0">
                <a:latin typeface="Cambria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ngineering and </a:t>
            </a:r>
            <a:r>
              <a:rPr lang="en-US" sz="2000" b="1" u="sng" dirty="0">
                <a:latin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urveying</a:t>
            </a:r>
          </a:p>
        </p:txBody>
      </p:sp>
    </p:spTree>
    <p:extLst>
      <p:ext uri="{BB962C8B-B14F-4D97-AF65-F5344CB8AC3E}">
        <p14:creationId xmlns:p14="http://schemas.microsoft.com/office/powerpoint/2010/main" val="3395414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600" dirty="0"/>
              <a:t>2014“Morning” Session, FE Exam (CIVIL)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057400" y="990600"/>
          <a:ext cx="7710360" cy="534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0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FORMER VERSION (120 questions)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2014 </a:t>
                      </a:r>
                      <a:r>
                        <a:rPr lang="en-US"/>
                        <a:t>CBT VERSION (CIVIL)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Mathematics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Mathematics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Engineering Probability</a:t>
                      </a:r>
                      <a:r>
                        <a:rPr lang="en-US" sz="1600" baseline="0" dirty="0"/>
                        <a:t> and Statistics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Engineering Probability</a:t>
                      </a:r>
                      <a:r>
                        <a:rPr lang="en-US" sz="1600" baseline="0" dirty="0"/>
                        <a:t> and Statistics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Chemistry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Computers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Computational</a:t>
                      </a:r>
                      <a:r>
                        <a:rPr lang="en-US" sz="1600" baseline="0" dirty="0"/>
                        <a:t> Tools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Ethics and Business Practices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Ethics and Professional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Engineering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Engineering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r>
                        <a:rPr lang="en-US" sz="1600" dirty="0"/>
                        <a:t>Engineering Mechanics</a:t>
                      </a:r>
                      <a:r>
                        <a:rPr lang="en-US" sz="1600" baseline="0" dirty="0"/>
                        <a:t> - Statics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Statics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Engineering Mechanics</a:t>
                      </a:r>
                      <a:r>
                        <a:rPr lang="en-US" sz="1600" baseline="0" dirty="0"/>
                        <a:t> - Dynamics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Dynamics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Strength of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Mechanics of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Material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Material Properties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Fluid 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Fluid 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Electricity and Magnetism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Electricity and Magnetism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Thermodynamics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Thermodynamics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600" dirty="0"/>
              <a:t>2014 “Afternoon” Session, FE Exam (CIVIL)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09800" y="990600"/>
          <a:ext cx="7543800" cy="386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FORMER VERSION (60 questions)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2014 </a:t>
                      </a:r>
                      <a:r>
                        <a:rPr lang="en-US"/>
                        <a:t>CBT VERSION (CIVIL)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Surveying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Surveying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Hydraulics and Hydrologic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Hydraulics and Hydrologic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Soil Mechanics</a:t>
                      </a:r>
                      <a:r>
                        <a:rPr lang="en-US" sz="1600" baseline="0" dirty="0"/>
                        <a:t> and Foundations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Geotechnical</a:t>
                      </a:r>
                      <a:r>
                        <a:rPr lang="en-US" sz="1600" baseline="0" dirty="0"/>
                        <a:t> Engineering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9-14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Environmental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Environmental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6-9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Transportation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Transportation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Structural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Structural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6-9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r>
                        <a:rPr lang="en-US" sz="1600" dirty="0"/>
                        <a:t>Structural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Structural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6-9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Construction</a:t>
                      </a:r>
                      <a:r>
                        <a:rPr lang="en-US" sz="1600" baseline="0" dirty="0"/>
                        <a:t> Management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Materials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62200" y="5105401"/>
            <a:ext cx="41036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CBT CIVIL EXAM</a:t>
            </a:r>
          </a:p>
          <a:p>
            <a:r>
              <a:rPr lang="en-US" sz="2000" dirty="0"/>
              <a:t>AM… 43 to 69, </a:t>
            </a:r>
            <a:r>
              <a:rPr lang="en-US" sz="2000" dirty="0" err="1"/>
              <a:t>avg</a:t>
            </a:r>
            <a:r>
              <a:rPr lang="en-US" sz="2000" dirty="0"/>
              <a:t> 56/110 questions</a:t>
            </a:r>
          </a:p>
          <a:p>
            <a:r>
              <a:rPr lang="en-US" sz="2000" dirty="0"/>
              <a:t>PM… 55 to 83, </a:t>
            </a:r>
            <a:r>
              <a:rPr lang="en-US" sz="2000" dirty="0" err="1"/>
              <a:t>avg</a:t>
            </a:r>
            <a:r>
              <a:rPr lang="en-US" sz="2000" dirty="0"/>
              <a:t> 69/110 questions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6200000">
            <a:off x="42367" y="3071019"/>
            <a:ext cx="4800600" cy="715962"/>
          </a:xfrm>
        </p:spPr>
        <p:txBody>
          <a:bodyPr>
            <a:noAutofit/>
          </a:bodyPr>
          <a:lstStyle/>
          <a:p>
            <a:r>
              <a:rPr lang="en-US" sz="3600" dirty="0"/>
              <a:t>2020 FE Exam (CIVIL)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FCBB34-DD8F-4A64-B26A-CC90D522E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1" y="247455"/>
            <a:ext cx="6865883" cy="61264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9DA1D6-EF80-4C0B-A268-D8663D7F6055}"/>
              </a:ext>
            </a:extLst>
          </p:cNvPr>
          <p:cNvSpPr/>
          <p:nvPr/>
        </p:nvSpPr>
        <p:spPr>
          <a:xfrm>
            <a:off x="3557954" y="2078892"/>
            <a:ext cx="3124200" cy="19929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18900-C5ED-4189-83E8-D92AA3B7260C}"/>
              </a:ext>
            </a:extLst>
          </p:cNvPr>
          <p:cNvSpPr/>
          <p:nvPr/>
        </p:nvSpPr>
        <p:spPr>
          <a:xfrm>
            <a:off x="6758353" y="1615831"/>
            <a:ext cx="3384130" cy="463061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376AC-30E8-4EC7-944A-8FFD7F21C3FA}"/>
              </a:ext>
            </a:extLst>
          </p:cNvPr>
          <p:cNvSpPr/>
          <p:nvPr/>
        </p:nvSpPr>
        <p:spPr>
          <a:xfrm>
            <a:off x="6768122" y="4292602"/>
            <a:ext cx="3384130" cy="625228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A3D52B-FB5B-40EA-BCA0-3D7999A58778}"/>
              </a:ext>
            </a:extLst>
          </p:cNvPr>
          <p:cNvSpPr/>
          <p:nvPr/>
        </p:nvSpPr>
        <p:spPr>
          <a:xfrm>
            <a:off x="6770076" y="4917831"/>
            <a:ext cx="3384130" cy="463061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14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386920" y="2852637"/>
            <a:ext cx="602130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Civil Engineering</a:t>
            </a:r>
            <a:br>
              <a:rPr lang="en-US" dirty="0"/>
            </a:br>
            <a:r>
              <a:rPr lang="en-US" dirty="0"/>
              <a:t> Curriculum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5058"/>
          <a:stretch/>
        </p:blipFill>
        <p:spPr>
          <a:xfrm>
            <a:off x="2971800" y="267455"/>
            <a:ext cx="7315200" cy="61722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A20BE-FD0F-458F-B0BB-2F58F3828A88}"/>
              </a:ext>
            </a:extLst>
          </p:cNvPr>
          <p:cNvSpPr txBox="1"/>
          <p:nvPr/>
        </p:nvSpPr>
        <p:spPr>
          <a:xfrm>
            <a:off x="5486400" y="425352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2E73F-D813-4154-A230-AEAF85BCDEAB}"/>
              </a:ext>
            </a:extLst>
          </p:cNvPr>
          <p:cNvSpPr txBox="1"/>
          <p:nvPr/>
        </p:nvSpPr>
        <p:spPr>
          <a:xfrm>
            <a:off x="7655170" y="2096479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03EFB-6FB4-403A-8746-9D5F3A1FC5AA}"/>
              </a:ext>
            </a:extLst>
          </p:cNvPr>
          <p:cNvSpPr txBox="1"/>
          <p:nvPr/>
        </p:nvSpPr>
        <p:spPr>
          <a:xfrm>
            <a:off x="7010401" y="209257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00DCF-5672-416B-96EC-7C86C2EE62DB}"/>
              </a:ext>
            </a:extLst>
          </p:cNvPr>
          <p:cNvSpPr txBox="1"/>
          <p:nvPr/>
        </p:nvSpPr>
        <p:spPr>
          <a:xfrm>
            <a:off x="7659078" y="2827217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436DAE-F775-4CA1-BB82-A9DDC02EE1FB}"/>
              </a:ext>
            </a:extLst>
          </p:cNvPr>
          <p:cNvSpPr txBox="1"/>
          <p:nvPr/>
        </p:nvSpPr>
        <p:spPr>
          <a:xfrm>
            <a:off x="8608647" y="2792047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A9E4F-0D80-4FBD-9771-BF8033FEBE65}"/>
              </a:ext>
            </a:extLst>
          </p:cNvPr>
          <p:cNvSpPr txBox="1"/>
          <p:nvPr/>
        </p:nvSpPr>
        <p:spPr>
          <a:xfrm>
            <a:off x="7662986" y="4308232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7E529-DFCD-44C9-B2C7-D31D644F289E}"/>
              </a:ext>
            </a:extLst>
          </p:cNvPr>
          <p:cNvSpPr txBox="1"/>
          <p:nvPr/>
        </p:nvSpPr>
        <p:spPr>
          <a:xfrm>
            <a:off x="8625166" y="5029201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65170-9A6C-4D26-84F6-5D1F1AB591D3}"/>
              </a:ext>
            </a:extLst>
          </p:cNvPr>
          <p:cNvSpPr txBox="1"/>
          <p:nvPr/>
        </p:nvSpPr>
        <p:spPr>
          <a:xfrm>
            <a:off x="9525001" y="5867401"/>
            <a:ext cx="595035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57F47-AD7B-43D2-A9A2-3B3418C4728B}"/>
              </a:ext>
            </a:extLst>
          </p:cNvPr>
          <p:cNvSpPr txBox="1"/>
          <p:nvPr/>
        </p:nvSpPr>
        <p:spPr>
          <a:xfrm>
            <a:off x="7010400" y="3581401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BCAB23-A081-4F48-A857-3B4A4945ED9B}"/>
              </a:ext>
            </a:extLst>
          </p:cNvPr>
          <p:cNvSpPr txBox="1"/>
          <p:nvPr/>
        </p:nvSpPr>
        <p:spPr>
          <a:xfrm>
            <a:off x="9284766" y="280377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xx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8F950F-1BA5-4140-BEFD-49872E27F0B8}"/>
              </a:ext>
            </a:extLst>
          </p:cNvPr>
          <p:cNvSpPr txBox="1"/>
          <p:nvPr/>
        </p:nvSpPr>
        <p:spPr>
          <a:xfrm>
            <a:off x="8624366" y="3557954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xx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A82B0-BAA5-4E8B-AE46-165F0A8FC627}"/>
              </a:ext>
            </a:extLst>
          </p:cNvPr>
          <p:cNvSpPr txBox="1"/>
          <p:nvPr/>
        </p:nvSpPr>
        <p:spPr>
          <a:xfrm>
            <a:off x="7010400" y="2827217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F87B41-422E-4AAB-A502-C5272056CD98}"/>
              </a:ext>
            </a:extLst>
          </p:cNvPr>
          <p:cNvSpPr txBox="1"/>
          <p:nvPr/>
        </p:nvSpPr>
        <p:spPr>
          <a:xfrm>
            <a:off x="7010400" y="5791201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7908E7-275A-4C6E-B481-0F1736DAA850}"/>
              </a:ext>
            </a:extLst>
          </p:cNvPr>
          <p:cNvSpPr txBox="1"/>
          <p:nvPr/>
        </p:nvSpPr>
        <p:spPr>
          <a:xfrm>
            <a:off x="7021146" y="430237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52343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EXAM SPECIFICATION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504DF-001A-4505-9125-1718F72E1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3531">
            <a:off x="2374343" y="-470785"/>
            <a:ext cx="7772400" cy="100671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197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4. the 2020 </a:t>
            </a:r>
            <a:r>
              <a:rPr lang="en-US" dirty="0" err="1"/>
              <a:t>cbt</a:t>
            </a:r>
            <a:r>
              <a:rPr lang="en-US" dirty="0"/>
              <a:t> FE Exam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  <a:br>
              <a:rPr lang="en-US" dirty="0"/>
            </a:br>
            <a:r>
              <a:rPr lang="en-US" dirty="0"/>
              <a:t>CECE DEPARTMENT</a:t>
            </a:r>
            <a:br>
              <a:rPr lang="en-US" dirty="0"/>
            </a:br>
            <a:r>
              <a:rPr lang="en-US" dirty="0"/>
              <a:t>TEXAS TECH UNIVERSITY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6CB44A-CCC9-45A3-8D7E-DFA603AE2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88970">
            <a:off x="3268669" y="-57853"/>
            <a:ext cx="7772400" cy="100565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466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2020 CBT Exam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110 questions</a:t>
            </a:r>
          </a:p>
          <a:p>
            <a:r>
              <a:rPr lang="en-US" dirty="0"/>
              <a:t>6 hours total</a:t>
            </a:r>
          </a:p>
          <a:p>
            <a:r>
              <a:rPr lang="en-US" dirty="0"/>
              <a:t>5 hours, 55 minutes appointment time</a:t>
            </a:r>
          </a:p>
          <a:p>
            <a:r>
              <a:rPr lang="en-US" dirty="0"/>
              <a:t>5 hours, 20 minutes exam time</a:t>
            </a:r>
          </a:p>
          <a:p>
            <a:r>
              <a:rPr lang="en-US" dirty="0"/>
              <a:t>Both SI &amp; US customary units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Item Types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17638"/>
            <a:ext cx="5486400" cy="38374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905000" y="1414690"/>
            <a:ext cx="2362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Starting July 1, 2017, the computer-based FE introduced a new testing component: alternative item types (AITs). AITs are questions other than traditional multiple-choice questions. </a:t>
            </a:r>
          </a:p>
        </p:txBody>
      </p:sp>
    </p:spTree>
    <p:extLst>
      <p:ext uri="{BB962C8B-B14F-4D97-AF65-F5344CB8AC3E}">
        <p14:creationId xmlns:p14="http://schemas.microsoft.com/office/powerpoint/2010/main" val="2407613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923230" y="27051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NCEES YouTube Channel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551196" y="301586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https://www.youtube.com/playlist?list=PLiZ0hjHNi9jzR8RW69ndkjIgH8bzj0ew-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DE454-2931-4701-825A-81A84EAC0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76199"/>
            <a:ext cx="7633982" cy="6400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259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75000"/>
              </a:schemeClr>
            </a:gs>
            <a:gs pos="10000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295400"/>
            <a:ext cx="8686800" cy="5105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FE Exam… What is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Eligibility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vs. Old… FE Exam Comparison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2020 CBT FE Exam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FE Exam Study Materials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FE Exam Performance by CE [&amp; ENVE] Students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Professional Philosophy toward the FE Exam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Educational Philosophy toward the FE Exam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6525"/>
            <a:ext cx="8229600" cy="563562"/>
          </a:xfrm>
        </p:spPr>
        <p:txBody>
          <a:bodyPr>
            <a:noAutofit/>
          </a:bodyPr>
          <a:lstStyle/>
          <a:p>
            <a:r>
              <a:rPr lang="en-US" sz="3600" dirty="0"/>
              <a:t>PEARSON PROFESSIONAL CENTER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39AFD-AC53-418D-A3B7-C086A4B64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88132"/>
            <a:ext cx="8686800" cy="5480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C8DB36-666F-4616-8B5F-618C8D722F0F}"/>
              </a:ext>
            </a:extLst>
          </p:cNvPr>
          <p:cNvSpPr txBox="1"/>
          <p:nvPr/>
        </p:nvSpPr>
        <p:spPr>
          <a:xfrm>
            <a:off x="1828801" y="2286000"/>
            <a:ext cx="3395545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PEARSON PROFESSIONAL CENTER</a:t>
            </a:r>
          </a:p>
          <a:p>
            <a:r>
              <a:rPr lang="en-US" dirty="0"/>
              <a:t>2574 74</a:t>
            </a:r>
            <a:r>
              <a:rPr lang="en-US" baseline="30000" dirty="0"/>
              <a:t>TH</a:t>
            </a:r>
            <a:r>
              <a:rPr lang="en-US" dirty="0"/>
              <a:t> ST, Suite 201</a:t>
            </a:r>
          </a:p>
          <a:p>
            <a:r>
              <a:rPr lang="en-US" dirty="0"/>
              <a:t>LUBBOCK, TX 79423</a:t>
            </a:r>
          </a:p>
          <a:p>
            <a:r>
              <a:rPr lang="en-US" dirty="0"/>
              <a:t>806.445.0239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185022" y="2857500"/>
            <a:ext cx="54864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 </a:t>
            </a:r>
            <a:r>
              <a:rPr lang="en-US" sz="3600" u="sng" dirty="0"/>
              <a:t>New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b="1" dirty="0"/>
              <a:t>FE Reference Handbook</a:t>
            </a:r>
            <a:endParaRPr lang="en-US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FCFC30-7830-45EB-BA01-AAD4D6E21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69181"/>
            <a:ext cx="4585162" cy="5943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 FE Exam STUDY MATERIALS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FE EXAM DISCUSSION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CECE DEPARTMENT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TEXAS TECH UNIVERSITY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FE REFERENCE HANDBOOK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05600" y="1443841"/>
            <a:ext cx="34290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/>
              <a:t>This is the official reference material for the computer-based FE exam beginning in July 2020. </a:t>
            </a:r>
          </a:p>
          <a:p>
            <a:pPr marL="169863" indent="-169863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/>
              <a:t>Review the handbook prior to exam day and familiarize yourself with the charts, formulas, tables, and other reference information provided. </a:t>
            </a:r>
          </a:p>
          <a:p>
            <a:pPr marL="169863" indent="-169863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/>
              <a:t>An electronic version will be available onscreen during the actual exam. </a:t>
            </a:r>
          </a:p>
          <a:p>
            <a:pPr marL="169863" indent="-169863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/>
              <a:t>Printed copies will not be allowed in the exam room. </a:t>
            </a:r>
          </a:p>
          <a:p>
            <a:pPr marL="169863" indent="-169863">
              <a:spcAft>
                <a:spcPts val="300"/>
              </a:spcAft>
              <a:buFont typeface="Arial" pitchFamily="34" charset="0"/>
              <a:buChar char="•"/>
            </a:pPr>
            <a:r>
              <a:rPr lang="en-US" b="1" dirty="0"/>
              <a:t>10.1 edition ©2021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D4D4F-6CDF-4249-9C92-18067FD61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390199"/>
            <a:ext cx="3527048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300" b="1" u="sng" dirty="0">
                <a:solidFill>
                  <a:srgbClr val="FF0000"/>
                </a:solidFill>
              </a:rPr>
              <a:t>OLD</a:t>
            </a:r>
            <a:r>
              <a:rPr lang="en-US" sz="7300" b="1" dirty="0">
                <a:solidFill>
                  <a:srgbClr val="FF0000"/>
                </a:solidFill>
              </a:rPr>
              <a:t> BOOKS</a:t>
            </a:r>
            <a:br>
              <a:rPr lang="en-US" b="1" dirty="0"/>
            </a:br>
            <a:r>
              <a:rPr lang="en-US" sz="3100" b="1" dirty="0"/>
              <a:t>FE REFERENCE HANDBOOK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1922" name="AutoShape 2" descr="data:image/jpeg;base64,/9j/4AAQSkZJRgABAQAAAQABAAD/2wBDAAoHBwgHBgoICAgLCgoLDhgQDg0NDh0VFhEYIx8lJCIfIiEmKzcvJik0KSEiMEExNDk7Pj4+JS5ESUM8SDc9Pjv/2wBDAQoLCw4NDhwQEBw7KCIoOzs7Ozs7Ozs7Ozs7Ozs7Ozs7Ozs7Ozs7Ozs7Ozs7Ozs7Ozs7Ozs7Ozs7Ozs7Ozs7Ozv/wAARCAFPAQQDASIAAhEBAxEB/8QAGwAAAQUBAQAAAAAAAAAAAAAAAAECAwQFBgf/xABOEAACAQMDAQQFCAUHCgYDAQABAgMABBEFEiExBhNBURQiYXGRMlNygZKhsdEVFjRSwSMkQlRz4fAHJTM1Q0RVYpOyFyaDotLxNnSCwv/EABsBAAIDAQEBAAAAAAAAAAAAAAABAgMEBQYH/8QAOREAAgECAwUFBQgCAgMAAAAAAAECAxEEEiEFEzFRkRQiMkFSBhUzYXEWIzRCU4Gh0ZKxgvBEouH/2gAMAwEAAhEDEQA/AOzidjuyxPrt1PtNSbj5mok43fTb8TTxXzmvWqb2XefF+Z24xjlWg8MfM0uT50ynVndar6n1JqMeQuT50ZPnSUVW69VPxPqPLHkLk+dLmm0oodar6n1E4R5C5oBooFR39X1PqxZY8haKKKTr1fU+rFljyHUUDpVWQ3gd9i7hn1MbcYx7ec5+6p051Zu2e37shJRXkWuD0pazopdSYJvjUbmUk4Awv9L6+ePdTQ+qtsAQAhQHJC4zkZx9X3/VWjd1v1f/AGIXjyNKgjI/KqJbUS6bYwqbxuztzjcPb5Z+sU0HUxExKqz5AA9X2nP4D6qFGr+r/LHePIswTtYXGZl76BzzuG4r7R7PZW9HHbSxrIiRsrDIIUYIrmMag6bXiHyeSSvLY9/nT9MvbzTZGFzERbMfk5BKnxIx4V2sBjZU1u6s019TPUgnrFHTdxD80n2RR3EPzSfZFLHIksaujBlYZBB4NPrvqV9SixH3EPzSfZFHcQ/NJ9kVky9pbeDXG024j9HRY9xmlcDPIA48F6+scdPaK2QQQCDkHpT1FoM7iH5pPsijuIfmk+yKkrF7T2l9e6cIba79Ftjk3joCZTEBkqmPE9ProTfMDRt3sbyLvbYwTR5K748MMg4PI9oNVNV015kE1oxSVB8gHCuPL3+2uE/yf60LG2tbdpbfT9PllkZmumw9zIxwFTJ4C4UEnqeK9OqNWGZOLegRfmcvb3PeAhsq6nDKeoNTgnzNXNW0k3P86tcLcKOR4SDy9/trKt7jflWBV1OGU8EGvJYyhXw8r5nb6nRpShNcNSyWPnSZbPU0mcmg9KxKtV9T6luWPIkTpyc80UkXyfror3uz23hYN8jkVtKjIE/pfSb8TTgcGmp/S+k34mnV4Sv8WX1Z1oeFDqUU0GnVQ0TFooFFVtDCiiiooB1FIDkUtREKKKBRSYhRTqaOtOqImJS0UUCCiiigApjoGGCM5p9FO4Fe1u5NKlwcvasfWXxQ+YroY5EljWSNgyMMgjoawpFDrtIqK0u5NKlwctbMfWUdU9or0ezdpZfuqr08jNVo/miaeq20Nz3aq8C3ikyQLKAQ5CkcjqQN31Vl6TqNxpzy2t4r9xDJsaZlVAhwThUUfJAxyfeBin6wJLSRNatG9IjUElGG89MjbhSQOufxAzVmzubPX7eO+hRFvIVJRHkyFPIBOw4Zcg46+yvUp3RiNkEFQQcgjIPnRWFpepyRXk9lqd5vm77ZGXjEYc9cKBxyMYBJJwT0o1rVNR03ULZ+7j9BYneVBZ2wM45wBk8Dr4kkAGlZjuZ3aTsXDqV+2oJMlunorQuQvMQAblR0OdxBB9hBBFQ9kO2sWovDYziQmdpPRSsR2pGgGFd/FsckjgZFdhbTrc26TKCFcZGawtQ7FaZqWrG/upbgx90IzapJsjIBzg45xnkjOCeakpXVpCOhzWVq2kG5/nNrhblR08JB5H2+2udk7bzTa2ltotok9hbqwJOQ12VwGWDwJUHPtwfZXbI29A2CMgHBGCKpq0VUjlmtGSjKzujlLe43ZVgVcHDA9QanzmtDV9IN1/OrXC3Kjp4SDyPt9tY9vcb8o4KupwynqDXksXg5UJfI6FOqpl2L5P10URfJ+uivY7N/CU/oc2v8RkCf0vpN+Jp1cNddpdci1i8tYWtu6juHRMxknG49eajvO1mt2V/6K4hYgAkiLzGR415utsmvKpKSa4/98jfCusq0Z3tOBriH7T6pGmWkhz9AVraZd6zdQCa5kSEOPVQRjPvNKnsPE1HaLX/f2FPFwpq8kdFS1mIt83+9/wDsFWEtr1ut4f8ApirZezeM5rqVLaNJ+TLdFRpp923++n/pip00i5Yftzf9Naqfs7jF5rqSWPp8mNBpaLjTZLW2kuJdQcLGMnEa8+yobXvfR1M5BkI5xXOxuzauDSdRrXkXUsRGq7JEwpaxNY1x7Gdbe2RHkxly3RfIceNZ/wCs2o/N2/2T+dX0NhY7EU1UhHR/OxCeMpQllbOsHWnVyP6z6j83b/ZP50v60ah83b/ZP51d9mto+ldUV9uo8zraK5P9aNR+bt/sn86P1o1H5u3+yfzpfZraPpXVC7bR5nWUVyX60aj83b/ZP50frRqPzdv9k/nR9mto+ldUHbaPM62iuS/WjUfm7f7J/Oj9aNR+at/sn86Ps1tH0rqg7bR5nVmmOodcEVy36z6j81b/AGT+dH6z6j81b/ZP5017N7RX5V1RLt1HmdLa3cmlyFTl7Vz6yjqntFQalohtYTqOiNI+4DdGkjEuCyknOcnOBnnPHUj1Tz7do9QYYMVv9k/nU2kdrbrTrsJdRobJz64jByntHNd/AYHaFGOWtHT6mWrXoyd4s6GWax7TafHCJkgv1Pqo5G/KnkdORlSehGQMjjFR2GoTTC40bVnK3L5WJriNdrckDA43Dpyep8s4qe+tDBZ/pHs93EZl5klADZQkZxkHGOT4gc+qSahMtn2g0iK3nuYo9UkhKosmEZnA67euMg8jkc4wc1ssIjt11DsvNbxSyR3VtcMEKxptJcgKAoLdehxznDEnJArqgQwyCD4Vg6ZrEsEp0/VyFlRgiz5AVySAowOhPgOpwfLJpytedlpZXWQ3NnK+5RI4BBAywz0ycOx4A6nJPFDV2BH2l0Kew0+e50XvohNcJJcJDgtCnIkeEH5LkHnB599Y2i9o9ShuIWe7nls2WQadZ3RAuLteu+RznaowQCcZ93Neg2N7DqFml1bsWikztJ46HH8K5vtR2ZNxHPPp0KrNqLxw3859Zktxw2wMcDwz9dNS8mDR1MUqTRh0ZWB/dYEVmavpHpX86tsLcqOng48j7fbXK9mNc07Tu5tI75dO0mN2FobkoHvQScsRgEKDjDeODn2d/wAEe+qK1KM4uMuBKMmtUczYymWFtylXRyrKeoNFaeoIq3OQACygnHif8CiteGpqnRjBeRXN3k2eXdxv7TXiHq18/wCNJ2ihVe1V0gOUgWPr9BfzrQFr3Pa+Vd+7vLgydOmT0+6qethpO1erRHAkLKyDPygAOB9XP1UpxtoyyEr8B2gad+kLp7mYZgiOACOHb8hXWopz0rL7NOiaLF3Z5VmLD/mzW3y8m4jr5V0sNGMaasc6u3Oeo+JenFXYVqvGnNXYkq2UiMYk8a4q3GvFQRrS3d2tjZyXDDdsHC5xuJ4A+s4FZ5SsrsvijM1af0m9W0UgxwEPJz1fwH1Dn6x5VTvr1LCyknb+iMKP3j4CnwIyR7pCGkclnbzJ5Nc3rt76VfC3RsxW/X2t/d0+NeKhB7X2jb8i/wBL+zpyaw1D5szGZ5HeWQ7pJDuY+ZpMGnYoxX0eMFFJLgjiN3ExRjFOxRgVKwhMeyjHspaKdhCY9lGPZS0UWATHsowPKloosMZtoxT8UmKVguNwaRlyMEU/FBFFguaHZ7tDLoM3czbpLGQ+so5MZ8x/EV1V7Y/yseuaVNGFWPcwGdrrjqcZJGAMKPLjrmuEKBhjFafZ/tBNoVx3Mu6SxkPrL1MZ8x/GudicLfvw4minVtozqh3HavTI54jJZXkYOA2N0ecZGPEHHX2e8U/S5rgwPa61sVe8WKHviB3hAHQHlj7c8kZwKjvLJluE1vSCJMxEbIgo7zJXH9E8cc+IwMY5zYure31yKGKf+bX6xd53Jfc0akj5QBGRkD3499cl8jWU7+4u9AuYDEY4tLXCkHBxkgu7E8lvlezGSSTgV0ME8V1Cs0MiyRsMhhXPw3MEc76NeJcSwSymM3F7cANI+M4RfIcYxjqCB1NdDb28NpAkEEaxxoMKqjAFJjRynanszPO93qOn3EMJmszb3KyW5lIjGTmMDo3s8eOlM7Ndpbxbyx0jUrI24u4ibEbgZBGijmUZyCcEg49ldlVGDR7G21W51SOH+d3IVZJGJJwBgAZ6D3U82lmFiLUf2hfofxNFGo/tC/Q/iaK00/CiqXE4YFJu2RMciyAPtOPAgkEfUal7V6TFfXlxPEyxXETBhInyuAOD/Cq+lqp7WTY4HpMmffvNZWqWcUnbjUbphyk0e0+3A/Khq7GnZGqdMv8ATJO+ilRt21WIGNx6ZKng/Vir8erXMAxd2LA52gxkHcevArIBhhjt7eS33NGFDOOMgLyKra6YWtBJZ99buAc4lbnpz19/xqyMJwV0ytzhJ2aOsTtFpsePSZHtf7ZSPvrVtdTsbhQ0N3C4IyMN1ryy8tHEUEck0spZI2be2ck7/wC6tc3WowWt6I73u1tGSOGPukYYzhuoPvpqc/MMsUejXNwy6fPJbyLvVG2sMEA4rCK3suqPFdahJdLbNkjaqrkgFeAOoBPxFZSahcjT4pHuIgWExkXuwMhR6vTHUj762NLhkitFaYlpn9aQk5yf8cfVXJ2xi3RwziuMtP7NGGpqdRPkO1O9FjYSTZG/GEB8WPSuPUEDLEljySfE1rdoLrvr1LYH1IRub6R/u/GszFbPZzA7jC71rWev7eRRjqueplXBCUYpaXFelsYbjcUopcUY5oEJRTsUuKYDKKdilxQGoyjFPxTSKAG4oxTsUlKw7iYpKdRiiwCYprKGGDT6MUhmh2f1+bQp+6lLSWLn1k8UPmP4iul1TT3lMes6J3LvtLnAyJG6hsD5R6/K6ezrXEFcjBrT0DXptDn7qXdJZSH1kHJQ+a/lXOxWFzd+HE0U6ttGdFdPH2o09TZtFDeRONyySDcB4fJzkE4I6jjI5AqfRtTvIrpNK1NXE4RikhXO/B8efLHPIPGSDkVS1rSFlT9NaUe9B/lSqOeSSOV8sgHIGCfPAIqe5hsO2OmyKndpeQ7wFZuVb1gpOOdueQeDjyziuQ1zNR0tLWBpmr3FtINP1h0FwGCJIWUF8nAyBwMgZHOSM8cVvVBqxJGbqX7Qv0B+Joo1L9oX6A/E0Vsp+FFUuJw2iR/+a7kAf7zKfi5rldSlaTtPeXcEhIe5LqCxx18gfKusMU1tqtxdadELnEztIGYqFO45HSufvtIlt37w2/ds/OZJgB9WBWN4ynKWWL1NSw88qZGJ5FZCZmZgerncTxjxqK+JuUCuxxjHHFWhYpsMqrIqKMscg/48PjS3FnDFGG77cTnADZ6AfnUu0pq1yPZpXvYoSW/fCPeWO0AcezOPxrSis4pBLvy3fEM/PU1BCYVkUsGZQcdcZrRuzaQ24ezgnY4Jdy49Qj/lA5qaqxTWjZW6M+BbsrWKe5t4VThSXOfAD8ziuollWC3eVzhUUsfcKwuyyPLbyXcqMrt6gz5D+8/dVvX5ylisSnmZgpPs6n8vrrz2Nbxu0I0I8NF/Zppfc0XNnP72md5pB68rFj9davZ7S4tX1I2szui92WymM8Y8/fWcBgYFdB2K/wDyA/2DfiK+hzSp0rR0sjix70tTY/ULT/61c/Ffypf1C0/+tXPxX8q6iuZv+3Njp+oz2T2d27wNtZkVcE4zxz7a58atV8GXuMFxG/qFYf1q5+K/lWJ2m7P22hw27wSyyGZyp344wM+ArW/8RNP/AKhffZX/AOVY/aLtHba/HbRwW88RhcsTKAM8Y8CavpyrZlmvYjJQtoWez3Zi01jTTdTTzI3eFcIRjjHmK1f1D0/+tXPxX8ql7Ef6hP8Abt/Cty8uVs7Oa6dSywxtIwXqQBniqp1ZqTSZKMI2Oe/USw/rVz8V/Kj9Q7D+tXPxX8qiX/KHpzDPoF8P/wCF/wDlS/8AiFpw/wByvfsL/wDKnmr/ADFaBgdpNHg0W8gggkkkEqFiXxxg48KyMVrdoNag16+gnghmiWKMqRKACTn2E0+x7M6hqVmt1bmHYxIG5yDwceXsrZCpaCc2VON3oY3FHHlV3UdLvNKkVLuLZv8AkMCCG+uqmPZVykmrorasMI5pNtPxQeKdwGYpMVe1PTzpk8UTTRymWPeCnh7DVPApJqSugaY3FIVyMGn7RQQMUwL2g69LoU/dy7pLJz6ydSh8x/EV1J0KC7v7fUtOvZIrd372VYnJWQ8ngHIALHJAxk8nmuGK561o6Fr0uhT93JuksnPrIOSh8x+Vc3FYTN34cTRSq20kdnr+lyanYFLcRi4HyGf8Oh4zg46HHNWdMivYbJUv51mnySWUdBngZ8cDjOBmp4J4rmBJ4ZFkjcZVlPBFS1xXfgbUZmpftC/QH4mijUv2hfoD8TRWun4UVS4nGpqj2F7eK1wjwmZw0BUK68nnPkc8VgXt5PdXTSShuThM9B7P7qv63KsusTLHxsJyfNqpSPH3YUhc8dT41ztzSzyklZs6MMySM+5abvO6TLbSNw3dPGqrWjtn+VcktuHPIHlXRaFaz6jNJCUXLjc0jDAC5xn8axu1vZ7U9DvFvLO+hvLXvAkgj4aJjzhlz7auhFttLyHKSja/mLEpiz6RxuICMBz9daVnMIziTKhATn/H+PxMMcTTWIlMseQAfX4Gc+Psq1bXVnqk9kbRShKqkgI8Qfy8atj3YuUlwKqtktDrNOi7mxjU8MRlveeTWRrUhl1MJniFBx7Tz/AVvgbR7q5eR2mup5W6tI2PcDgfcBXG9nqbrY6VaXkm/wB2QxzyUlBeZHit/sWP8/n+wb8RWFit/sYP8/f+i34ivdVvhs5EPEjvq8u13A7Tal/aj/tFeo1EbaBmLNDGSepKjJrm0qm7lc0TjmVjyfigYPSvWPRbf5iL7Ari+3CLFqVikaKoaNydoxnkVtp4jPK1iqVKyubHYn/UTf27fwrT1sf5iv8A/wDWk/7TWb2LGNDb+3b+FdARWGek2XR8J5JDE7RrhGPHlT+4f5tvsmvWMUYrQsW+RXujyVlKkggg+Rrp4NPfUuxFvbJdJbMZyd7sQOHPFZnakk9qbpc8BI/+2lvbu1k7Fw6f3ym5E+4x+IG4nNW1JOcItEY6SZZ7QiRItL7P7nmuEZWadwQDn1QAT16/cKtNpOnRakulHRLuWM4DX2WADEdePCqOo6nb3Om6XeCdDqNk43xHqwB6/cD9Zqxe3NvqN36bb9qZLGKQDfbs5BQgeAzVLzJJE9G7lW20WGS21mwMe+/siWhk3EblxkDHTw++qj2trb9kBfzR7rq6m2QHJG0Drx08DT9F1KOz7RG6kuHkt5HaN5pCcsngT8BSdoruzubi1s9OffZ2UWFIPBYnn8B99WLPmt+5DS1y3e9nrM9pNOsbWLuY7iDvJSpJJxnPWrSaVY6jPc2MeiXViY1bubty2HIPiD51DqGuWsXafTb6CQTxQW/dy7OcZzn86bcvbiaa5XtjKLdiWSESNvGf6OM/wqu89NSfdKU1jby9kItRgh23EM/d3BDHkZx0+tau63o+n2uiNJartvLPuvSTuJzuH9+fqqDsxe2UUN3Z6nKI7ecK/rk4LA/x/hUmm6tZXet6w2pSKlnfAqCTgEKcL9ZHNTk6ienkRWUpa/Z2unDT7WGPFy0HeXDbievT7w3wrLZQwxir2s3ialr11dxENFkRxkdCqjGfjk1Ux7K10r5Fcqlx0Lmha5NoVxsfc9k59dOpT2j+Neh288VzAk0MgkjcZVh0NeXsobgir+h65NoVxscNJZucug6r7V/KsGLwmfvw4l9KrbRnZ6l+0L9AfiaKjup4rkxTQyLJG8YKsp4IyaKxQVopF74nBXNsJNTuvAtPJyQeOT5CqZsN91DG5SRWkUeoCMDP1VtIu3UrwSRksJXZVyRuBJ/x0o7p5u7bcMLyhHOBWWlFOTubakmkrGBq9rqGkXc8MF2IBIpjxJjAUYYNuzwMfjWVH2mtLzR54riR2u2CBcrkHbj1ifE4yOaze1faBtV168nVjtZ9g5wMLwOPqzWLCCzcEfUa104uzi/MonU1UkbVzqkj6dsgBKucMSOfqHnXeaBozaXLaRXK4nMZlI8AcY/AiuO7OWE92s19BbtLHYlXJGMBucE+fSvTmufT9U9KaIxkwKQpxkZJz/2ism0KkKWHqQjxt/sdPNOcZMmuJe5tpJD/AEFLfAVzNupSFFY5OOT7a3tUP+bZ/auPjxWOo4qr2Yp2p1J82kQ2i++kJit3sd/r7/0W/EViYrc7Hj/Pv/ot+Ir09b4bOfDxI7vwrgdX7Qa5Drl7b298I4YpAqL3SnAwD1Irvq801gf+ZNS/tR/2isVCKlLUuqOyH/rH2i/4kP8AoJ+VVbq7vtSmjlv7gTNECEOwLgHr0FNAwadit0YRTukUuTOz7G/6kP8AbN/CtTV5JItHvJInKSJA7Kw6ghTg1mdjuNFb+2b+FauowPdabc28eN8sLouemSCBXNn42aFwPOE1TXGQH9MXPTzH5Uv6S1z/AIxc/EflWvH2Q1RUCkwcD98/lTj2S1Pzg+2fyrbmolNpnPv38szT3U7zyvgF36nHSrtrod9fWxubeAPGCRncAeKk1PSLnShEbkxnvSQuxien1Vr6Pf8A6O7PwTE+ob4Rv9FuP45+qnOplheAoxu9Tmbe3e7njigXfJIcKPM1Jf6Tcac8a3kSo0gJUbgc491bOnWqad2h1KZuIdPR5Rx0DDIHwJ+FVO0Ez3FvoE07lmksw8h8yQhJpKs3NJcB5NDI2gDGKAoA4FdFZWGl6nN6NFpmoQblJjunJ2kj7qp6ZZWEui3t9qDSILVxkoeSPLHmen11PfxtwFkZkBV64pvdoTnaK2L620+bs8mr6fFLBiURvHI2Tz/9iodctILBNLaAMDdQGSQk55wv501WixODM0qOmKQqMdM1r6zZ2Wm65aW2JBbyQJLJhstyxBx8KtxaZY6nb3IttNvbGaKIvHJOTtcjw8qW/jZMMjuZLaY8einVTIndCQJs8c5xVTFbFw+//J2pHG67XPxrJA4FTpzcr35ikrDcYpGUNT6KtIG52dXZp7rngSnA8uBRT9C/Yn/tD+Aorj1viM2Q8KOVe526hd73UNHdSkr09XvDg+/8xWtpl5bvuSSVBnkEsPhXI6xDu1u+IHW4k/7jUEenzSAEIdvmat93Jd7Pa5l96tvIoXt8yLtX2e0uxtZLyyd3leb5G8EAHJOBXKRxy7tqqwJ9nQV3B0lXA2bgR8rdTrjRYxFmInd7TSo4VU0lKd2Sli5yu1CxW7KXklrZXkCSmNXKB1JwGAzj+Nd7pl0t4xmDBiI0UkY6jNcFaWCGfbMMV13ZmKO3FzHH8ncD91cjbeEUKU6qlfh/s24HFuq4wcbWuaernGnSe0qP/cKywPOtTVsHT3+kp/8AcKzsVZ7N/hZfX+gx/wAVfQbitfsxcQWusd5cTJEndMNzsFHUedZWKelq1yGCx79oy2SBgfXXoZpOLTMMeJ6F+nNJ/wCJ2n/XX864LU5I59dv5YnWSN5QVdTkH1R0NVGtYo3aOSEI6HDKRyDUsUSjKptXAJ5IHT31TTpKDvcslLNoGKMU8Rt6OZ8DuwwTOfE5x+Bp8lvNFGJJIyqHHrdRyMj3Zq/MuZXZnSdl9SsbTSTHc3kEL96x2ySBTjjzrZ/Tmk/8TtP+uv51540MMhy6KT7aBbW+PkL8Kyyw93e5ap2Vj0P9N6T/AMTtP+uv50fpzSf+J2n/AF1/OvPPRbf5tfhThYxMM90u3cFLHgAnpzUezrmPefI3O199aXpsRa3MM+1n3d24bHA64qhNPD+qDWnfIJzdBhHn1scc4qgsUUbHaqg5xxSkJnJAz51dGksqjchmd7m1rmrWlz2exDInpt6scc6qfWAXJOR8R9dV7q8sfSezxkdJY7a3CzKpzsOF6j3j7qoXFt6LOYpVUSADIBBx7OPGogiA5AGaUaUfJjzM6aK+ig7Qtd3XaKF7WUnuLdJfVAx/SHQfX41hi4gj7LatbGZO8lnUxru5cbhyPOqr2YhXe8QXLlCD13AZP3EU0onHqjjpRGivJg5l1riAdi5bQyoJ2ulYR59YjK84q3qC6dqun6ZcSanBa+hRd3Mkh9bGBnA6k+r99Y5RSclRkU1oI2OSoJ86m6XmmRUzfudS01+2ljdd/HLapaBd4OQrZbGfdkfGp9NvUs9QvP0l2ihujOjGKNZfUQZ+API499c0IkAwFApncRjogqG4+Y85de4h/USKz71PSPSVbu8+tjPXFUgOKd3a5ztGaXFXwjkuQbuMxRinYoxVlxG3ofFk/wDaH8BRS6L+xv8A2h/AUVya3xGaoeFGNa6XaXetXkkv8qFnf1fDOTXR/ouzltzEsCKCMAquCK8w1yftRFqGpR2czW0Hpj92E4Jy3XcPPcOtacPZTVoIEl1LWtTlaT+rB3A+vdXncbhsXXrbx1bW4LkbqFKlCFox4mhfWk1pLJHIEO09c4yKoBt3VuavWOjSxRur6lPeKGIDSgg8HGOeasrpDowPo5fPtxXqcNLNSW84nFxMJQqWhqjFa3EiSS7sBMY9pP8Ag1qdmMpPcRtkEhTz49aJLWcW4Vo0UCQkBeceHJ8ehqTTEkj1IM2cMhXn6qz7VW8wE0LB9zFxNTU/9XzHyGfhVBRkVp3Cd7bSx/voR91ZVu3eQI5GCyg4rlezc/upx+dzq4+PfTH4qa3uktIrlniSUvFtWN1yrHcDg/Co8VZsraO4M3eByIoy4WMgE8jjn316edsupz4rUWS/tUS+xPI5uO92q6nqQNh6Y4PH1Vav76FL+7geQyMskwX1D/JAoQF+1zxVFbORsYCgModQzchS+wZ9uTUjaa0DEGWELt3GTf6o9bbjPnnis2WHMsuxL28juLQwpKzbpo3SLYQIlCEEZ99SrqIW9gACLAqR962w7nZVIwfYCabJYlZ7oRMpSCUrg5zgEDPTHjTn06RBIe8gYpvyqvk5X5Q94yKkt3biLUbb3ZktbWJiDMZAJd4OWJkB3DHHTjmpJrxFvHzcu0kTy4cIyhQXGE454AbpxyKa+nyo+x2jXCsWJJAXbgnPuBFD2Qt4iWljD+kCEpz1IznNRtC/EepJJqEUl0gjleOEPM+VQjkk7M8Zxz4dKYNRR+9BmcIbi3lxsOGCqA/38/VT/wBHuEZeO9LxqnOAQwPPIz4VBHD30rRI6HYCWY8KABknp4U8sH5hdi+nQ+jBQzDHBi7s8t3u7fn6PHnUWpXfpckbxMdySSnO3GFLZT7qmkt44rGeV3VpI5ERArcEMM56c8fxpXtF9HtNiyGW5wAxYBFJbGPOhKCdw1JZNUt2vbiZpW2NKWKmMkypswF9nPPPnWdLcySywlXIWGGNQAMYYKN33irR0+TqZIQm0N3m/wBXltuM+eQaGsHDbC0aFd/eMz+r6rhPLzNNZIviJ3HtqkJvpWMzSRSzyO4KH5BjAA58iPuqpd3a3NvBHCFVRtOzDbkwuCPLBPPFSyWE6RyOygd2WBXPJ2nBI8MZpz6ZNE7B3iUIjMzM2ANpAPwJFCVOLvcLtlHFGKuiwklkKxmNRhAA78szJuAHHkDUb2jx2puC8eFVGZQ3rKG+Tke2r1Ui/MhlZWxRirktrGsFrtDh7gA947qIwSxGPPw60iadO9w9tlBMiglMnOSM46YzikqkWGVlTFJiryaXM+wLLBufbhS/OWG5R7yM/CqigMuakpxfBisxmKXbUm0CjHlzTuFjV0gYtG+mfwFFLpP7K30z+Aorl1vGzTDwo4vtf6TaX11NFue2aNXuEAztxI3rezw+Fb+l68mraDJbWc5DqACwJDY9h55qLsrr1lNrmq9n9UjjYPeTiCRh8oFzlD/D4eVV7zQdJ7FXh1e2U3NnPMIjHyO5yGOR4HBXHuNUVaTlPTzL6VXJD6G8LaSFIw8pL7BubzOKVY5JN2ZigQZLE8Yziq8/aKzCCVjEQ/K4mU/hSR9pdNMcmZQrFcABwecjite8pqNrnNVOrmcrcSdImdMiVMqWIDePJqnOs6tDK0aBY5Rkr5EEfxFOGp2xijO2QiTLKABz6x/Klmvu/tZYo1lb+TbaCBjOOPvqus4VKcoX4otipxkpWLhFY8IKtJEwwUcj6vD7sVrQSiaBJBkblB5qhcR93qLgDAlQMPaRwf4V5rYFXd4qVN+a/wBHUxqzU1JCeFLvdY5UTbiVNjZ8j/8AVG0+NIOte44nKHLc3KW6QRiLCKqhih3YD7wM58xSie4Od6xSKQQUZTg5ffnr+9TadUN3HkF2PkvLuVW3CIs5bLbTxuYMR18xTe9uN7tuTdIZSSFPWQAN4+wUeOKfio7uPId2Es1xNI8j7d0sbI59b1t2MnBOAePCni4uRK0gERYyiXJB4O3bxz5U0CnAUZI8h3YneTsmxkiMfqDZg9FzjnOf6Rpe+n7+S4OwvKCrqR6pBGCPhTsGkIpKEeQXZDI00oZH2BGZGwo6bRtUD6qc1xNugPdQlrcju3KncMNu8/OlIppHnUsqtawrsWCYxhUncd0igBRDuzht3mOcn/7qKW5ubmSVtqKkjOQuOQGkD9feBTj5UlG6je4ZmJNc3U6ukpUhnZwQWG0scnABwRnzzSXE89yZiwQGdCshBY5yQSeTxyB0oPWg+ynu48hXYq3V0kgcd36rIw4PVUKD7iaWW5B070UfyksgjV3MQXCp05yc+XQcU0A0oTzodOI7sTv5Mwk29u7QgBHZCTgEkA846mpUv75XEjd08gZW3MpyWC7cnB5OKjOBwOfdRgmjdx80GZhHc3UbpJmPchjI4/cUqv3Go41KptxzUm2kJA9tSUVHgK7Y3b5mlAwaQt5CmksfGpCNjS/2Z/pn8BRSaR+yt9M/gKK5dbxs0x4HlGs6XjtLqFxFcyRubuR8DoDuNbmr9pLzWtDh02aEMbdi5mPJYYwNwwORnr41Hqk1nHrV4JIBP/OJNw3lSDuNM9JsCjLFpyqXUqSXY8H666NqWVNR1MDnO71K2jao2ihk7gTp4I56HzrV/XOQxMo05APMOBg/CqkbDYB6NBxxuaME/GlMMciNvWMKBk4QCqalOg9cupZCrUWl9CU9sTkOdMjZwMbpH3fw4psnbSZsGOySPacgK+BjyPFV9D0q31HWhZT3DQRFM+ryScZwM+/7q3tU/wAnVzCok06ZLmPHyZPVb4jg/dVcqOHi0pRLo1arV0y92a1NdR03cV2FHZSuc45yOfcat6ivqxTrn1HwceIPH5H6qyND0TUdBn/nSRi3uQMFZAxVwOhHx+Fbk0YmheNs4YEHFeOxSWE2jvIcL3OpS++oZXxIAT5A+6lCbzhevl0qtayuYgGOXQ7W944qYuDk7cnHFe6TvHNHzOR9QwQSDjIx40oVjswCd7bV9p4/MU2Oe4UKFGdnTL9OFH/+fvqQzyGS2Z1bMDbuXyDwowOOPk/fUc0+Q7IaoJDdML1ORjrj+NOBK4DcZ86Z3sqQiNY2IBz8sYPIPQDrxSx3U6tkoTwvJk54A9nQ46UXlyCyJgQakXmqsUkz7BISQmcEnPgBj7vvq0mKkr21AfjimMKlA4qNzSAjNRsfCnOcdKjJqQCeykJpcE0oAB8/dUrkRoBPSnbQOtKenJAppZR060gHE4HAwPM0mOfW5ppcnypvXqaLAPZlB4ppk8hTPqowfKmAEknk0lLijHtoASijjzozTA19J/ZW+mfwFFGk/srfTP4CiuXW8bNMeB5vqqj9O35P9Zk/7jRGnqF/khepP4UmpXVtD2jvkmjklY3L7Y0O0sdx4zyfuq0bqxDAvayhuQpWYEIfYCtanUaRhcNbsIUkkcImU8Sc9Mefl7qS7kWcpEC+GO3LeXiTSvfQwQiGNHTecu7nn7qitwtzesz5Eca7QM+fH8fup0o5nmYSdtEU1umg1j0qFsFZMoR4c8V61pGrx3FjDck4hmGCPFW8R7vzFeOsCXLe3NdZ2Mv4Yb8wzsQZEIgyTgPxx9eMVpxdK8E+RCjVtO3M9A1awF3YSd2qmRRvjP8AzDkVgQzCWJXGcMM89a29PvJUbu7j1Ym/0YYesvPIJ88/w86yLyAWepzQZOyQ97HnyJ5Hx/EV5Da1DNTVRcUdzC1O9Z+ZnTDub4nHqzDP/wDQ/u/Cn5GakvIDLbnb8tTuT3iq8TiSNXGcEZ5rqbFxO9w+R8Y6ft5GbGU8lS64Mk+unqxA61FR08a7ZjuThx4jHuo4PkfdUOT50u4+VKw7kvSpUaqwdqXefI0mhmgrjuzzUDvzVb0hx6u1jnxxRvJ8DSURj+tGAOv31GXbypu41KwiUuPfSGRj7KjzxSUWFcf1pMgU2imK47IpN3spKKQXFzSZPnRRTC4YpMUtFAXExS4FFFMLmvpH7K30z+Aoo0n9lb6Z/AUVyq3xGaoeFHmGtzxR69qEcJAla5k3yN4eseBUcRt4lIurl5AMEBRjP1gZ+41FrJl/WfUWRcoLqXcSP+Y0xr6F5RGA38nyQvn4ValcyPRmiZ7lEObh/wCUBVo/AqfCnWk3dxTREABkOGxycA4H31Db3ETb5GiMu3O3cCoI/wAe2tBBLDpTSywxIlyMR7AATyCSM5OBgjPiT762wioxSSKG3e7ZlbKdHM9tMrxsVdSGUjwIqXbiq94Cqqw45xW6orxMy46HeXHaeXU7OOSzhKtIqi4kcYSOTpnPtHHtGKrWsdwbiWa5ubiS6twdysMIF43DzB8efIeBrF7F38S6qNOu5CtveeocfvHw9memRz0ruJbPuw9tEmLq0AYbflTREnDDzYc+85B4auFXhGzg1ozp0pN2mQqAyhgcg+VUGiFvdtHzsl9Zff4j+PxqbTZ0Z3tjgFQHTGcMh6EZ8Oo9mOeatXdt30JC4Dr6yE+BryGFry2fjLS4cH9OZ2KsVXo3XEqBM0oiP7vxp8MokjDDKt0ZfI+Ip+fIV75Suro41iMReePqpdig4p+CTTgtIZGE54FSLDnrUioKmReaTY7DVt12HioXhAPTFX1Hq1E65qKkNooFMdQKaUU9eKtsoPWomTzqaYrEBiHn91IYj5A+6pcY6UhJ8RTuIhMePA0m0VYyKNoI8DRcCvspNntqwUHkRTe68jTuKxDtNJtNTGNh4U0qR1GKLhYjwfKkxUuKMYp3CxFRUmPZRtHlRcVjT0n9lb6Z/AUUuljFs30z+Aorl1vGzVDwo4LU+zeqzarfT28UZElxIyZbzY1Xj7IakqBTbxk9SxYZJ8TXpCW07BiImILsQQPaad6Jc/MP8K85Pa+MhNpQWnyZqWCpSV7s8+HZK6C4Nqp/9Spv1e1HAHcrhRgev0Fd36Hc+MT/AAo9Dn+Zc/VVi9oMevyLoyHu6hzfU4Qdn9RH+xX7dNn7NajNaPH3C78god44I/uNd76LcfMv8KQ2lz8y/wAKJe0G0GrZF0Yls2gvNnmg7I62rh0SNWU5BEnSu8kvr2Sys52t2GpW4G8gjZIP6QJ8j194FXvRLn5h/hR6HcfMv8KontjGz4wXRl0MFRhwZj3SSfpEXNnasqNliGIG1j1xz0bqR5jNaQOQDjFT+h3HzL/ClFlcfNP8K5mKrVsS1KUNV8jXSpwp6JmXNbSR3BlhXcrj1k6YPmKB34/3ZvtCtX0Sfp3L/ClFpP8ANN8K2UdrY6hTVOMbpc0ymeFoylmuZY7/APq7fEU8d9/Vm+IrU9Fn+af4U4Ws3zTfCpvbu0PQujI9jo8zNBn8bZ/iKkV5x/urfaFaHo03zTfCnrbzZ/0bfCqXt7aXoXRh2SjzKHez4/ZX+0KYzzk/sr/aFancS/Nt8Ka1vKf9m3wqPv7aXoXRi7JS5mSzT5/Zm+0KYTOR+zN8RWubab5pvhTTazfNN8KsW3to+hdGPsdH1GKRP4W7fEU3+X/q7D6xWybWf5p/hTTaTk/6J/hVy27tD0Low7HR5mP/AC4P7O32hSfy/wDV2+IrX9EuM/6F/hSGznP+xf4VP33j/SujF2OjzMoPcD/d2+0KA82ebU/aFahs7j5l/hR6HcfMv8KfvvHeldGHY6XMzMz54t2+0KMz+NuftCtL0O4+Zf4UvolyP9i/wpe+8d6V0YdjpczLJlPW1b4ikKynpbuPrFa3otx8y/wo9En+Yf4U/feP9K6MTwlLmZBWfwgb6yKaVuP6uftCtj0O4+af4UeiXI/2Ln6qPfeP9K6MXY6XMj0sOLZt6FDvPB9woq1FG8akSIVJOcGiu1QqzrU1UnxZnlFReVGlafsy+8/iamqvaugt1BYA5Pj7TU3eJ++vxrBKUcz1NCWg6im94n76/GjvE/fX41HNHmOw6uU0ztddXM1y1zZp6PFvw8ZK7SsuwKWfC5PXg11O9P31+NUv0TpfoAse7AgEplCrIwIfdvyGByPWOetSjOC4kWmUIu19hM0KpDOe+jeQZCjhWKkDn1jlTwufDzq1Bq8mp6FJqGlwB5dpMUUrL6xHODtJwT09njQNB0hUhURttgYvGvpD4ViSS2N3XLNz7atWNlY6bG8doAgkcyOWkLFmPUkkkmm50/ILMxbXtitxGbj0G4MMis8KKo7wogHeOwJGAGOABycVdj7UafKV7vvWV50hVgowS0YkB69MGpJNB0eW3igMAWOEOqbJnUgMcsMg5IPiDxR+r+jekpcC3VXRldQsrBQyrtB2g4zt46UZ6YWZWuO0hPZSTXbS1dV2q0S3C/LBIGcKScc+/ikHaiOzt7L0+KRpb5ikJihZQ77goXD4YHnPOBjNaR0vTm0ldKMY9DVFQRiQjAGCOc58POoZdA0i4EffxtM0QxG0s8jsnrBsglsg5A568Us9PzCzK1x2vsLW4uIJIpmeAZxGUff64TjDccsODg1LYdpre/1AWItbmGUtImZFXAePG5eCf3gfLnrTv1a0QsXNvknI5mcgAuHOBnA9YA8VZh0vTYLsXUcSrMHkkD72+U+Nx645wPhQ50rcQsyo/aizjmlQwXHdxPJH320bGdFLMo5znAPOMcUXnaFotBt9RtrVzJeSxxW8c5CZLthS2M4HOfP3VM+g6Q9xJO0ALylyw71tuWXazBc4BI4yBmrE2m2Fzpw0+eGOS1VVURljwFxjBznIwOc1HPT5iszFHbCCyilXUZopLiOcxFIEMeCF3HPeED4HnIxV3Se0P6Yv7iCC1dbeOGKWO4LAhw4yOM5Hw8D0qROzmkRkssbiRpO8MvpUhk3bdud+7d0461ai0+zgvGu4gVmaNY2bvWO5V6ZGcEjz60OpS8mFmYS9rLiG6ltruz2tZP3d0YwTvd2AhWPPXcDnnpVv9a7Ed8rxTxyW8M0ssZUZTusbl4OCfWGMcc1dn0jTLj0rvYVY3bo8p3kEsgAUjB4IwOmKrS9mdDmi2SW+eHDHv3DOHxu3Hdls4HXPSpbyk/MLMnsdZi1G6u4IYJh6KQryMAFLFQ2BznowrlR/lCuf0Kk5s4hetcBe6ydvdEZ3/fj312NrZ2dmZmt0VDcPvl9Ync20Lnn2KPhVD9V9B2hfQ48LCIB/KN8gNvA6/vDNCnSC0iK47WWNs0xkhuO5i74LMFG2RogS6rznIweoAODUMvbTT4FYTQXEUodVEUmxScrvByWwBgeJz4Vel7PaNNJNJLbhjMJA471tvrjDkLnAJHUgA0+XRNKmnadosSllbvFlZWBVSowQcjgkcU89MdpFa17U6feTRQw96XmaMRgqPWDoXDdegAOfIg1Ru+093b9qW0tLeFoEkhRmbcDhxyd2Nox5Hk9BWlHo1uNfTVnkQtDb+jwqM5Vc5JZiTuPt9p606fRNJuL9r2aLdM7IzfyrbWKfJJXODjw4pqdO4WZTXtdYvJJCsMzzK6IkaFGMhcsBghiB8ls5Ixin6dr5utcvNLkhYSwuCFUD+TTu0bLnOM7mI48vZUqdm9EjTasBHCKD375UISV2ndlcZOMY61NFpGlw3ovY4wLgEnvO9Yscqq8knnhR18s9aTnTC0jQopO8T99fjSd4n76/GoZo8yVh1FN7xP31+NHeJ++vxozR5hYqXv8Aph9GikuyGlBBB9XworpUvAjNLiZA+W/02/E0tJj1n+m34mnBfOvC1n95L6nYgu6hMZpQopRRVN2SF4xSUoGaUCouQxMU4CgClAqDlYAApaKUCq3JgKFp1FFVSkyVg606kHSlFVuTExRTqQU6oXZBiUtFFF2A000089KaaabGhppDS0lTTZJCEUypKq3N0IvVRd7+XgPfWilGdR5Yq7FJqKuyUimlhnk4rHmuLiZ8GchfAJxj+NVHtVfbuY7ieSxrsU9m1Gu9KxmeIj5I6EkedLXPCF4h/ITvnjCq3j/90+DVLiIhZxuX98UVNn1Yq8Xcca8XxN2kxUMF0kwG081PWB3i7MvVnwG4xRTqNtCkBPbf6M++ilthiM++ivcYD8LD6HIrfEZWHV/pt+JpaQdX+m34mnAV4qv8WX1Z1oeFCUuKWlxVFyQmOadRS1FsBMUtFKBVYCgeNOFIKWoSkNIKUCkpRVbGxaWkFLUGRHAcUtFFRIhRRRQAlNIp9NPWmhoaaQ0poqSJEUhJG1eGPj5VkTsHkKRkiNflNgnPP31ev3CW5UHDuwCkHmmwwCNFJQnacAFv6R6n+Hxr1mBw6o0k2tWc2tUzyKXokrryTEvkPlH3nw+qoZNPi5yhPvJNay3EUoxyH27iNp4qu8yqQJU2Ky7gc5rfcqMmSx2nMbuhHQg/nTBNKhEVxnB4DDof8fwrSaWFgzA8A46H2fnVa6ERTYw3bwMDBHXp7qlcCBA9vINj5Ungk9D+X+PA1r2d2J054YcEeVZUaNtMch9ZDtY+fkaSKY22pKpPqyj7xx+Vc/HUFKOdGijUs7M6ClpEO5QaXFcK5uJ4PkH30UW/yD76K91s/wDCw+hx6/xGV1HL/Tb8TTgKRBy302/E06vE1397L6s60PCgqGa8traaGGeZI5J22xKxwXPkKnArn+09ncXVxaSW8TO0EcsikLkBxsZR9ZXFKhGNSooydkE5OKujWOqWIlkhFwryROqSIoLFSxwM46VLdXUNnGJJm2qXVAcZ5YgD7zXJW1hqFvcyzrBOkly9rLKygjkyszgn2A4PsqWS3ubi0uLW5hv2vDeozP65Qx98CCh6DC+XPBra8DSzLvaFSqS5HXgU7oMmuIuDq6WdxaiG+YLLcejSjvWYYxsHBHHUgtkcVdhXVH1uNria5jy0bpthdkZO7G5SQdq856jOaqeAXHOrD3r5HQLqdm2mrqRnCWrKGEj8DBOBUtreW17D3trOkyZxlGzg+Vc69ndH/J7BaLDKtwI4QUCHcpDqTx7Kt6Ak1i1zbXMMzTy3jlrgpxKMbg58BwMccZFUTw1PdylF6ptfsSU3mSZsi5g3yxiQF4QGkUclQeRx9VOgmjuYEmiJKSLuUlSOPceawZJ5bXXtUX0a7PpUMawyRwsy5Ct/SAwOSKy44NYaKOZzf97FFZYG5wCdx7zI8eOuaccFGavmtw/n/wCidR8jr5LyCG7gtXYiW43d2uOu0ZNOuLyC0MInYr30oiTjOWPQfdXHPb6rJqqPHFeG7iN4DK+7uwWB7raTwBjHT66DbXcthBJKNQnRL2F3i7mVXjCod5BJJOfYevTrVnu6lp3yG9fI7miuImbWoLVwkOous1lcpbgbiyHvCY93OQwXz58OtT3Vvqnd6hc5vmxexjYsjgtb+oW2DPsPTnrVT2dFPxoW9fI7GqQ1fTjeNZ+mRekISGjLc5Az+FZPZfUhI91ZObln9ImePviWKRghQCSc+OMew1Xt9EnudU1Oed5UhjvDNFF3YAkbuwA27GT1PAqCwcIVJwqu1loNzbScToLHVLHUtxsrlJwgBJQ5xmrJrnOxXfxaWlrcNeh4o1Hd3Nv3ax9eFOBn766Q8isuKpRpVXCPBFkG2rjaa3AJp1Nf5JqiPFFhluve3AlL5HTYwyMVO1wIo1BXfzz/AI+us3visjKf6JINWDKSVOB62CK9zHWKOUy4l1bK42xHJAHqr58Yps3cR97m2VliA5BzwfyHNV/SVUbjGCw6HAqRL2AEt3R3PyW2dadiNiCWeDfsjt1K7sc8cHIz9woea1Zk3JucgYwuf8c1Y9OtMgyQBmOCW2j/AB506K4tZbru1hADAbSFHXJH8OKdxlJ7b+eOR1ZFJHuJ/OsvWV9HntCOMsR+FdIsPeXc0n9EARj3jJP4/dXN9pnB1W0tl5KAufrOP4VVUd4MlHijobNt0Cn2VPioLFcWyD2VYrzEn3mdNcCWD5B99FEPyD76K93s/wDCw+hyK/xGV0zl/pt+Jp4FIn9L6bfiadXhcQ/vZfVnWh4UFFFKBVBIMedLS0tRbGkFHsooqtu47BSgUgp1JsTEpwpKWo3AKcOlNp9RIsKgu7O2vrcwXUKyxEglWHFT0U1Jp3QrENraW9lAkFtCkMSDCogwBU3hiikocnJ3YrWFooopDGUEZFK1JTRI5vVozbXfeYOyT7jTILhWXu2YDnKsfA/lW5qFmt3AyMPCuTnSWzlMco6HhvA16nZ2KjUgqcnqjFXptPMjWErI21uCKmSVT1AqgkjCJBgSrt6E9DnwP+OopUuoQcbXB+l/dXVaZmNdJVPgKeJR0jVd56HHSsgX6YwiMT/zGpkvhGrNOVRVGS2eKjZgbAmhtLZmdgscYJZj95rirWR9Z12W9ZcKzeqPJR0pNU1WbWpBaWoYWwPJ6Fz+Vb+iaYLWEErya5+LrxhCyNFKm2zViXZGF9lPoorz19bm4li+SffRRF8n66K9/s78JT+hx6/xGQJ/S+k34mnUqxuN2V6sT19ppwjbyrx1fB4h1ZNU5cX5M6cakMq1Q0Clp2xvKlCnyql4PE/py6MlvKfqXUTGKKXafKjafKq3g8V+nLoyW9p+pdRKKXafKgKaXYsV+nLo/wChb2n6l1ClowaMGo9hxX6Uuj/oW9p+pdQFLRiil2HFfpS6P+g3sPUhRVdzdrI5Ubhn1RxjGPjnNWRxRkVOnhMVB33Mn/xZCU4P8xQhudQk2Zt1XO0tlSMKevj1/KmiXVGCqI1DKo35XgsevOecDnitHNGRWjdYjyw7/wAWQvD1fyUi+oNIoEaKm8ZI67dw8z5ZpqNqaxMSqM/AGcY6nJ/AfVV/NGRSVLFL/wAd/wCLC8PV/JSR9R27XjjyF6g5JOPzqW2a6ZnNwioMDaFII8c/wqxmjNQlQxUk1uGv+LGpQ9X8iNSU4802s6wOL/Sl0f8ARYqsPUgPSqN7p8V3GQy5q9SYqyGExkHeNOXRg6lN+aORuNIu7Vibdzt8jVCSW9iY7rcE+ea7woGGCKhks43HKCurSrY+KtKnL/F/0UShSfCS6nDC5vmG2O2VfAZJNOTSb/UHBuXZgOg6AfVXaLYRKchBUywhei4qdStjWrKlLowjCkvzLqY+m6JHaqDtGa11QKMAU/YfKl2mubLD4ybvKnLozQp0lwkuowim1JsbypDGT4Uux4n9OXRhvafqQ6L5P10UsYKrg+dFe5wEZQwsIyVnY5VZp1G0f//Z"/>
          <p:cNvSpPr>
            <a:spLocks noChangeAspect="1" noChangeArrowheads="1"/>
          </p:cNvSpPr>
          <p:nvPr/>
        </p:nvSpPr>
        <p:spPr bwMode="auto">
          <a:xfrm>
            <a:off x="1524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data:image/jpeg;base64,/9j/4AAQSkZJRgABAQAAAQABAAD/2wBDAAoHBwgHBgoICAgLCgoLDhgQDg0NDh0VFhEYIx8lJCIfIiEmKzcvJik0KSEiMEExNDk7Pj4+JS5ESUM8SDc9Pjv/2wBDAQoLCw4NDhwQEBw7KCIoOzs7Ozs7Ozs7Ozs7Ozs7Ozs7Ozs7Ozs7Ozs7Ozs7Ozs7Ozs7Ozs7Ozs7Ozs7Ozs7Ozv/wAARCAFPAQQDASIAAhEBAxEB/8QAGwAAAQUBAQAAAAAAAAAAAAAAAAECAwQFBgf/xABOEAACAQMDAQQFCAUHCgYDAQABAgMABBEFEiExBhNBURQiYXGRMlNygZKhsdEVFjRSwSMkQlRz4fAHJTM1Q0RVYpOyFyaDotLxNnSCwv/EABsBAAIDAQEBAAAAAAAAAAAAAAABAgMEBQYH/8QAOREAAgECAwUFBQgCAgMAAAAAAAECAxEEEiEFEzFRkRQiMkFSBhUzYXEWIzRCU4Gh0ZKxgvBEouH/2gAMAwEAAhEDEQA/AOzidjuyxPrt1PtNSbj5mok43fTb8TTxXzmvWqb2XefF+Z24xjlWg8MfM0uT50ynVndar6n1JqMeQuT50ZPnSUVW69VPxPqPLHkLk+dLmm0oodar6n1E4R5C5oBooFR39X1PqxZY8haKKKTr1fU+rFljyHUUDpVWQ3gd9i7hn1MbcYx7ec5+6p051Zu2e37shJRXkWuD0pazopdSYJvjUbmUk4Awv9L6+ePdTQ+qtsAQAhQHJC4zkZx9X3/VWjd1v1f/AGIXjyNKgjI/KqJbUS6bYwqbxuztzjcPb5Z+sU0HUxExKqz5AA9X2nP4D6qFGr+r/LHePIswTtYXGZl76BzzuG4r7R7PZW9HHbSxrIiRsrDIIUYIrmMag6bXiHyeSSvLY9/nT9MvbzTZGFzERbMfk5BKnxIx4V2sBjZU1u6s019TPUgnrFHTdxD80n2RR3EPzSfZFLHIksaujBlYZBB4NPrvqV9SixH3EPzSfZFHcQ/NJ9kVky9pbeDXG024j9HRY9xmlcDPIA48F6+scdPaK2QQQCDkHpT1FoM7iH5pPsijuIfmk+yKkrF7T2l9e6cIba79Ftjk3joCZTEBkqmPE9ProTfMDRt3sbyLvbYwTR5K748MMg4PI9oNVNV015kE1oxSVB8gHCuPL3+2uE/yf60LG2tbdpbfT9PllkZmumw9zIxwFTJ4C4UEnqeK9OqNWGZOLegRfmcvb3PeAhsq6nDKeoNTgnzNXNW0k3P86tcLcKOR4SDy9/trKt7jflWBV1OGU8EGvJYyhXw8r5nb6nRpShNcNSyWPnSZbPU0mcmg9KxKtV9T6luWPIkTpyc80UkXyfror3uz23hYN8jkVtKjIE/pfSb8TTgcGmp/S+k34mnV4Sv8WX1Z1oeFDqUU0GnVQ0TFooFFVtDCiiiooB1FIDkUtREKKKBRSYhRTqaOtOqImJS0UUCCiiigApjoGGCM5p9FO4Fe1u5NKlwcvasfWXxQ+YroY5EljWSNgyMMgjoawpFDrtIqK0u5NKlwctbMfWUdU9or0ezdpZfuqr08jNVo/miaeq20Nz3aq8C3ikyQLKAQ5CkcjqQN31Vl6TqNxpzy2t4r9xDJsaZlVAhwThUUfJAxyfeBin6wJLSRNatG9IjUElGG89MjbhSQOufxAzVmzubPX7eO+hRFvIVJRHkyFPIBOw4Zcg46+yvUp3RiNkEFQQcgjIPnRWFpepyRXk9lqd5vm77ZGXjEYc9cKBxyMYBJJwT0o1rVNR03ULZ+7j9BYneVBZ2wM45wBk8Dr4kkAGlZjuZ3aTsXDqV+2oJMlunorQuQvMQAblR0OdxBB9hBBFQ9kO2sWovDYziQmdpPRSsR2pGgGFd/FsckjgZFdhbTrc26TKCFcZGawtQ7FaZqWrG/upbgx90IzapJsjIBzg45xnkjOCeakpXVpCOhzWVq2kG5/nNrhblR08JB5H2+2udk7bzTa2ltotok9hbqwJOQ12VwGWDwJUHPtwfZXbI29A2CMgHBGCKpq0VUjlmtGSjKzujlLe43ZVgVcHDA9QanzmtDV9IN1/OrXC3Kjp4SDyPt9tY9vcb8o4KupwynqDXksXg5UJfI6FOqpl2L5P10URfJ+uivY7N/CU/oc2v8RkCf0vpN+Jp1cNddpdci1i8tYWtu6juHRMxknG49eajvO1mt2V/6K4hYgAkiLzGR415utsmvKpKSa4/98jfCusq0Z3tOBriH7T6pGmWkhz9AVraZd6zdQCa5kSEOPVQRjPvNKnsPE1HaLX/f2FPFwpq8kdFS1mIt83+9/wDsFWEtr1ut4f8ApirZezeM5rqVLaNJ+TLdFRpp923++n/pip00i5Yftzf9Naqfs7jF5rqSWPp8mNBpaLjTZLW2kuJdQcLGMnEa8+yobXvfR1M5BkI5xXOxuzauDSdRrXkXUsRGq7JEwpaxNY1x7Gdbe2RHkxly3RfIceNZ/wCs2o/N2/2T+dX0NhY7EU1UhHR/OxCeMpQllbOsHWnVyP6z6j83b/ZP50v60ah83b/ZP51d9mto+ldUV9uo8zraK5P9aNR+bt/sn86P1o1H5u3+yfzpfZraPpXVC7bR5nWUVyX60aj83b/ZP50frRqPzdv9k/nR9mto+ldUHbaPM62iuS/WjUfm7f7J/Oj9aNR+at/sn86Ps1tH0rqg7bR5nVmmOodcEVy36z6j81b/AGT+dH6z6j81b/ZP5017N7RX5V1RLt1HmdLa3cmlyFTl7Vz6yjqntFQalohtYTqOiNI+4DdGkjEuCyknOcnOBnnPHUj1Tz7do9QYYMVv9k/nU2kdrbrTrsJdRobJz64jByntHNd/AYHaFGOWtHT6mWrXoyd4s6GWax7TafHCJkgv1Pqo5G/KnkdORlSehGQMjjFR2GoTTC40bVnK3L5WJriNdrckDA43Dpyep8s4qe+tDBZ/pHs93EZl5klADZQkZxkHGOT4gc+qSahMtn2g0iK3nuYo9UkhKosmEZnA67euMg8jkc4wc1ssIjt11DsvNbxSyR3VtcMEKxptJcgKAoLdehxznDEnJArqgQwyCD4Vg6ZrEsEp0/VyFlRgiz5AVySAowOhPgOpwfLJpytedlpZXWQ3NnK+5RI4BBAywz0ycOx4A6nJPFDV2BH2l0Kew0+e50XvohNcJJcJDgtCnIkeEH5LkHnB599Y2i9o9ShuIWe7nls2WQadZ3RAuLteu+RznaowQCcZ93Neg2N7DqFml1bsWikztJ46HH8K5vtR2ZNxHPPp0KrNqLxw3859Zktxw2wMcDwz9dNS8mDR1MUqTRh0ZWB/dYEVmavpHpX86tsLcqOng48j7fbXK9mNc07Tu5tI75dO0mN2FobkoHvQScsRgEKDjDeODn2d/wAEe+qK1KM4uMuBKMmtUczYymWFtylXRyrKeoNFaeoIq3OQACygnHif8CiteGpqnRjBeRXN3k2eXdxv7TXiHq18/wCNJ2ihVe1V0gOUgWPr9BfzrQFr3Pa+Vd+7vLgydOmT0+6qethpO1erRHAkLKyDPygAOB9XP1UpxtoyyEr8B2gad+kLp7mYZgiOACOHb8hXWopz0rL7NOiaLF3Z5VmLD/mzW3y8m4jr5V0sNGMaasc6u3Oeo+JenFXYVqvGnNXYkq2UiMYk8a4q3GvFQRrS3d2tjZyXDDdsHC5xuJ4A+s4FZ5SsrsvijM1af0m9W0UgxwEPJz1fwH1Dn6x5VTvr1LCyknb+iMKP3j4CnwIyR7pCGkclnbzJ5Nc3rt76VfC3RsxW/X2t/d0+NeKhB7X2jb8i/wBL+zpyaw1D5szGZ5HeWQ7pJDuY+ZpMGnYoxX0eMFFJLgjiN3ExRjFOxRgVKwhMeyjHspaKdhCY9lGPZS0UWATHsowPKloosMZtoxT8UmKVguNwaRlyMEU/FBFFguaHZ7tDLoM3czbpLGQ+so5MZ8x/EV1V7Y/yseuaVNGFWPcwGdrrjqcZJGAMKPLjrmuEKBhjFafZ/tBNoVx3Mu6SxkPrL1MZ8x/GudicLfvw4minVtozqh3HavTI54jJZXkYOA2N0ecZGPEHHX2e8U/S5rgwPa61sVe8WKHviB3hAHQHlj7c8kZwKjvLJluE1vSCJMxEbIgo7zJXH9E8cc+IwMY5zYure31yKGKf+bX6xd53Jfc0akj5QBGRkD3499cl8jWU7+4u9AuYDEY4tLXCkHBxkgu7E8lvlezGSSTgV0ME8V1Cs0MiyRsMhhXPw3MEc76NeJcSwSymM3F7cANI+M4RfIcYxjqCB1NdDb28NpAkEEaxxoMKqjAFJjRynanszPO93qOn3EMJmszb3KyW5lIjGTmMDo3s8eOlM7Ndpbxbyx0jUrI24u4ibEbgZBGijmUZyCcEg49ldlVGDR7G21W51SOH+d3IVZJGJJwBgAZ6D3U82lmFiLUf2hfofxNFGo/tC/Q/iaK00/CiqXE4YFJu2RMciyAPtOPAgkEfUal7V6TFfXlxPEyxXETBhInyuAOD/Cq+lqp7WTY4HpMmffvNZWqWcUnbjUbphyk0e0+3A/Khq7GnZGqdMv8ATJO+ilRt21WIGNx6ZKng/Vir8erXMAxd2LA52gxkHcevArIBhhjt7eS33NGFDOOMgLyKra6YWtBJZ99buAc4lbnpz19/xqyMJwV0ytzhJ2aOsTtFpsePSZHtf7ZSPvrVtdTsbhQ0N3C4IyMN1ryy8tHEUEck0spZI2be2ck7/wC6tc3WowWt6I73u1tGSOGPukYYzhuoPvpqc/MMsUejXNwy6fPJbyLvVG2sMEA4rCK3suqPFdahJdLbNkjaqrkgFeAOoBPxFZSahcjT4pHuIgWExkXuwMhR6vTHUj762NLhkitFaYlpn9aQk5yf8cfVXJ2xi3RwziuMtP7NGGpqdRPkO1O9FjYSTZG/GEB8WPSuPUEDLEljySfE1rdoLrvr1LYH1IRub6R/u/GszFbPZzA7jC71rWev7eRRjqueplXBCUYpaXFelsYbjcUopcUY5oEJRTsUuKYDKKdilxQGoyjFPxTSKAG4oxTsUlKw7iYpKdRiiwCYprKGGDT6MUhmh2f1+bQp+6lLSWLn1k8UPmP4iul1TT3lMes6J3LvtLnAyJG6hsD5R6/K6ezrXEFcjBrT0DXptDn7qXdJZSH1kHJQ+a/lXOxWFzd+HE0U6ttGdFdPH2o09TZtFDeRONyySDcB4fJzkE4I6jjI5AqfRtTvIrpNK1NXE4RikhXO/B8efLHPIPGSDkVS1rSFlT9NaUe9B/lSqOeSSOV8sgHIGCfPAIqe5hsO2OmyKndpeQ7wFZuVb1gpOOdueQeDjyziuQ1zNR0tLWBpmr3FtINP1h0FwGCJIWUF8nAyBwMgZHOSM8cVvVBqxJGbqX7Qv0B+Joo1L9oX6A/E0Vsp+FFUuJw2iR/+a7kAf7zKfi5rldSlaTtPeXcEhIe5LqCxx18gfKusMU1tqtxdadELnEztIGYqFO45HSufvtIlt37w2/ds/OZJgB9WBWN4ynKWWL1NSw88qZGJ5FZCZmZgerncTxjxqK+JuUCuxxjHHFWhYpsMqrIqKMscg/48PjS3FnDFGG77cTnADZ6AfnUu0pq1yPZpXvYoSW/fCPeWO0AcezOPxrSis4pBLvy3fEM/PU1BCYVkUsGZQcdcZrRuzaQ24ezgnY4Jdy49Qj/lA5qaqxTWjZW6M+BbsrWKe5t4VThSXOfAD8ziuollWC3eVzhUUsfcKwuyyPLbyXcqMrt6gz5D+8/dVvX5ylisSnmZgpPs6n8vrrz2Nbxu0I0I8NF/Zppfc0XNnP72md5pB68rFj9davZ7S4tX1I2szui92WymM8Y8/fWcBgYFdB2K/wDyA/2DfiK+hzSp0rR0sjix70tTY/ULT/61c/Ffypf1C0/+tXPxX8q6iuZv+3Njp+oz2T2d27wNtZkVcE4zxz7a58atV8GXuMFxG/qFYf1q5+K/lWJ2m7P22hw27wSyyGZyp344wM+ArW/8RNP/AKhffZX/AOVY/aLtHba/HbRwW88RhcsTKAM8Y8CavpyrZlmvYjJQtoWez3Zi01jTTdTTzI3eFcIRjjHmK1f1D0/+tXPxX8ql7Ef6hP8Abt/Cty8uVs7Oa6dSywxtIwXqQBniqp1ZqTSZKMI2Oe/USw/rVz8V/Kj9Q7D+tXPxX8qiX/KHpzDPoF8P/wCF/wDlS/8AiFpw/wByvfsL/wDKnmr/ADFaBgdpNHg0W8gggkkkEqFiXxxg48KyMVrdoNag16+gnghmiWKMqRKACTn2E0+x7M6hqVmt1bmHYxIG5yDwceXsrZCpaCc2VON3oY3FHHlV3UdLvNKkVLuLZv8AkMCCG+uqmPZVykmrorasMI5pNtPxQeKdwGYpMVe1PTzpk8UTTRymWPeCnh7DVPApJqSugaY3FIVyMGn7RQQMUwL2g69LoU/dy7pLJz6ydSh8x/EV1J0KC7v7fUtOvZIrd372VYnJWQ8ngHIALHJAxk8nmuGK561o6Fr0uhT93JuksnPrIOSh8x+Vc3FYTN34cTRSq20kdnr+lyanYFLcRi4HyGf8Oh4zg46HHNWdMivYbJUv51mnySWUdBngZ8cDjOBmp4J4rmBJ4ZFkjcZVlPBFS1xXfgbUZmpftC/QH4mijUv2hfoD8TRWun4UVS4nGpqj2F7eK1wjwmZw0BUK68nnPkc8VgXt5PdXTSShuThM9B7P7qv63KsusTLHxsJyfNqpSPH3YUhc8dT41ztzSzyklZs6MMySM+5abvO6TLbSNw3dPGqrWjtn+VcktuHPIHlXRaFaz6jNJCUXLjc0jDAC5xn8axu1vZ7U9DvFvLO+hvLXvAkgj4aJjzhlz7auhFttLyHKSja/mLEpiz6RxuICMBz9daVnMIziTKhATn/H+PxMMcTTWIlMseQAfX4Gc+Psq1bXVnqk9kbRShKqkgI8Qfy8atj3YuUlwKqtktDrNOi7mxjU8MRlveeTWRrUhl1MJniFBx7Tz/AVvgbR7q5eR2mup5W6tI2PcDgfcBXG9nqbrY6VaXkm/wB2QxzyUlBeZHit/sWP8/n+wb8RWFit/sYP8/f+i34ivdVvhs5EPEjvq8u13A7Tal/aj/tFeo1EbaBmLNDGSepKjJrm0qm7lc0TjmVjyfigYPSvWPRbf5iL7Ari+3CLFqVikaKoaNydoxnkVtp4jPK1iqVKyubHYn/UTf27fwrT1sf5iv8A/wDWk/7TWb2LGNDb+3b+FdARWGek2XR8J5JDE7RrhGPHlT+4f5tvsmvWMUYrQsW+RXujyVlKkggg+Rrp4NPfUuxFvbJdJbMZyd7sQOHPFZnakk9qbpc8BI/+2lvbu1k7Fw6f3ym5E+4x+IG4nNW1JOcItEY6SZZ7QiRItL7P7nmuEZWadwQDn1QAT16/cKtNpOnRakulHRLuWM4DX2WADEdePCqOo6nb3Om6XeCdDqNk43xHqwB6/cD9Zqxe3NvqN36bb9qZLGKQDfbs5BQgeAzVLzJJE9G7lW20WGS21mwMe+/siWhk3EblxkDHTw++qj2trb9kBfzR7rq6m2QHJG0Drx08DT9F1KOz7RG6kuHkt5HaN5pCcsngT8BSdoruzubi1s9OffZ2UWFIPBYnn8B99WLPmt+5DS1y3e9nrM9pNOsbWLuY7iDvJSpJJxnPWrSaVY6jPc2MeiXViY1bubty2HIPiD51DqGuWsXafTb6CQTxQW/dy7OcZzn86bcvbiaa5XtjKLdiWSESNvGf6OM/wqu89NSfdKU1jby9kItRgh23EM/d3BDHkZx0+tau63o+n2uiNJartvLPuvSTuJzuH9+fqqDsxe2UUN3Z6nKI7ecK/rk4LA/x/hUmm6tZXet6w2pSKlnfAqCTgEKcL9ZHNTk6ienkRWUpa/Z2unDT7WGPFy0HeXDbievT7w3wrLZQwxir2s3ialr11dxENFkRxkdCqjGfjk1Ux7K10r5Fcqlx0Lmha5NoVxsfc9k59dOpT2j+Neh288VzAk0MgkjcZVh0NeXsobgir+h65NoVxscNJZucug6r7V/KsGLwmfvw4l9KrbRnZ6l+0L9AfiaKjup4rkxTQyLJG8YKsp4IyaKxQVopF74nBXNsJNTuvAtPJyQeOT5CqZsN91DG5SRWkUeoCMDP1VtIu3UrwSRksJXZVyRuBJ/x0o7p5u7bcMLyhHOBWWlFOTubakmkrGBq9rqGkXc8MF2IBIpjxJjAUYYNuzwMfjWVH2mtLzR54riR2u2CBcrkHbj1ifE4yOaze1faBtV168nVjtZ9g5wMLwOPqzWLCCzcEfUa104uzi/MonU1UkbVzqkj6dsgBKucMSOfqHnXeaBozaXLaRXK4nMZlI8AcY/AiuO7OWE92s19BbtLHYlXJGMBucE+fSvTmufT9U9KaIxkwKQpxkZJz/2ism0KkKWHqQjxt/sdPNOcZMmuJe5tpJD/AEFLfAVzNupSFFY5OOT7a3tUP+bZ/auPjxWOo4qr2Yp2p1J82kQ2i++kJit3sd/r7/0W/EViYrc7Hj/Pv/ot+Ir09b4bOfDxI7vwrgdX7Qa5Drl7b298I4YpAqL3SnAwD1Irvq801gf+ZNS/tR/2isVCKlLUuqOyH/rH2i/4kP8AoJ+VVbq7vtSmjlv7gTNECEOwLgHr0FNAwadit0YRTukUuTOz7G/6kP8AbN/CtTV5JItHvJInKSJA7Kw6ghTg1mdjuNFb+2b+FauowPdabc28eN8sLouemSCBXNn42aFwPOE1TXGQH9MXPTzH5Uv6S1z/AIxc/EflWvH2Q1RUCkwcD98/lTj2S1Pzg+2fyrbmolNpnPv38szT3U7zyvgF36nHSrtrod9fWxubeAPGCRncAeKk1PSLnShEbkxnvSQuxien1Vr6Pf8A6O7PwTE+ob4Rv9FuP45+qnOplheAoxu9Tmbe3e7njigXfJIcKPM1Jf6Tcac8a3kSo0gJUbgc491bOnWqad2h1KZuIdPR5Rx0DDIHwJ+FVO0Ez3FvoE07lmksw8h8yQhJpKs3NJcB5NDI2gDGKAoA4FdFZWGl6nN6NFpmoQblJjunJ2kj7qp6ZZWEui3t9qDSILVxkoeSPLHmen11PfxtwFkZkBV64pvdoTnaK2L620+bs8mr6fFLBiURvHI2Tz/9iodctILBNLaAMDdQGSQk55wv501WixODM0qOmKQqMdM1r6zZ2Wm65aW2JBbyQJLJhstyxBx8KtxaZY6nb3IttNvbGaKIvHJOTtcjw8qW/jZMMjuZLaY8einVTIndCQJs8c5xVTFbFw+//J2pHG67XPxrJA4FTpzcr35ikrDcYpGUNT6KtIG52dXZp7rngSnA8uBRT9C/Yn/tD+Aorj1viM2Q8KOVe526hd73UNHdSkr09XvDg+/8xWtpl5bvuSSVBnkEsPhXI6xDu1u+IHW4k/7jUEenzSAEIdvmat93Jd7Pa5l96tvIoXt8yLtX2e0uxtZLyyd3leb5G8EAHJOBXKRxy7tqqwJ9nQV3B0lXA2bgR8rdTrjRYxFmInd7TSo4VU0lKd2Sli5yu1CxW7KXklrZXkCSmNXKB1JwGAzj+Nd7pl0t4xmDBiI0UkY6jNcFaWCGfbMMV13ZmKO3FzHH8ncD91cjbeEUKU6qlfh/s24HFuq4wcbWuaernGnSe0qP/cKywPOtTVsHT3+kp/8AcKzsVZ7N/hZfX+gx/wAVfQbitfsxcQWusd5cTJEndMNzsFHUedZWKelq1yGCx79oy2SBgfXXoZpOLTMMeJ6F+nNJ/wCJ2n/XX864LU5I59dv5YnWSN5QVdTkH1R0NVGtYo3aOSEI6HDKRyDUsUSjKptXAJ5IHT31TTpKDvcslLNoGKMU8Rt6OZ8DuwwTOfE5x+Bp8lvNFGJJIyqHHrdRyMj3Zq/MuZXZnSdl9SsbTSTHc3kEL96x2ySBTjjzrZ/Tmk/8TtP+uv51540MMhy6KT7aBbW+PkL8Kyyw93e5ap2Vj0P9N6T/AMTtP+uv50fpzSf+J2n/AF1/OvPPRbf5tfhThYxMM90u3cFLHgAnpzUezrmPefI3O199aXpsRa3MM+1n3d24bHA64qhNPD+qDWnfIJzdBhHn1scc4qgsUUbHaqg5xxSkJnJAz51dGksqjchmd7m1rmrWlz2exDInpt6scc6qfWAXJOR8R9dV7q8sfSezxkdJY7a3CzKpzsOF6j3j7qoXFt6LOYpVUSADIBBx7OPGogiA5AGaUaUfJjzM6aK+ig7Qtd3XaKF7WUnuLdJfVAx/SHQfX41hi4gj7LatbGZO8lnUxru5cbhyPOqr2YhXe8QXLlCD13AZP3EU0onHqjjpRGivJg5l1riAdi5bQyoJ2ulYR59YjK84q3qC6dqun6ZcSanBa+hRd3Mkh9bGBnA6k+r99Y5RSclRkU1oI2OSoJ86m6XmmRUzfudS01+2ljdd/HLapaBd4OQrZbGfdkfGp9NvUs9QvP0l2ihujOjGKNZfUQZ+API499c0IkAwFApncRjogqG4+Y85de4h/USKz71PSPSVbu8+tjPXFUgOKd3a5ztGaXFXwjkuQbuMxRinYoxVlxG3ofFk/wDaH8BRS6L+xv8A2h/AUVya3xGaoeFGNa6XaXetXkkv8qFnf1fDOTXR/ouzltzEsCKCMAquCK8w1yftRFqGpR2czW0Hpj92E4Jy3XcPPcOtacPZTVoIEl1LWtTlaT+rB3A+vdXncbhsXXrbx1bW4LkbqFKlCFox4mhfWk1pLJHIEO09c4yKoBt3VuavWOjSxRur6lPeKGIDSgg8HGOeasrpDowPo5fPtxXqcNLNSW84nFxMJQqWhqjFa3EiSS7sBMY9pP8Ag1qdmMpPcRtkEhTz49aJLWcW4Vo0UCQkBeceHJ8ehqTTEkj1IM2cMhXn6qz7VW8wE0LB9zFxNTU/9XzHyGfhVBRkVp3Cd7bSx/voR91ZVu3eQI5GCyg4rlezc/upx+dzq4+PfTH4qa3uktIrlniSUvFtWN1yrHcDg/Co8VZsraO4M3eByIoy4WMgE8jjn316edsupz4rUWS/tUS+xPI5uO92q6nqQNh6Y4PH1Vav76FL+7geQyMskwX1D/JAoQF+1zxVFbORsYCgModQzchS+wZ9uTUjaa0DEGWELt3GTf6o9bbjPnnis2WHMsuxL28juLQwpKzbpo3SLYQIlCEEZ99SrqIW9gACLAqR962w7nZVIwfYCabJYlZ7oRMpSCUrg5zgEDPTHjTn06RBIe8gYpvyqvk5X5Q94yKkt3biLUbb3ZktbWJiDMZAJd4OWJkB3DHHTjmpJrxFvHzcu0kTy4cIyhQXGE454AbpxyKa+nyo+x2jXCsWJJAXbgnPuBFD2Qt4iWljD+kCEpz1IznNRtC/EepJJqEUl0gjleOEPM+VQjkk7M8Zxz4dKYNRR+9BmcIbi3lxsOGCqA/38/VT/wBHuEZeO9LxqnOAQwPPIz4VBHD30rRI6HYCWY8KABknp4U8sH5hdi+nQ+jBQzDHBi7s8t3u7fn6PHnUWpXfpckbxMdySSnO3GFLZT7qmkt44rGeV3VpI5ERArcEMM56c8fxpXtF9HtNiyGW5wAxYBFJbGPOhKCdw1JZNUt2vbiZpW2NKWKmMkypswF9nPPPnWdLcySywlXIWGGNQAMYYKN33irR0+TqZIQm0N3m/wBXltuM+eQaGsHDbC0aFd/eMz+r6rhPLzNNZIviJ3HtqkJvpWMzSRSzyO4KH5BjAA58iPuqpd3a3NvBHCFVRtOzDbkwuCPLBPPFSyWE6RyOygd2WBXPJ2nBI8MZpz6ZNE7B3iUIjMzM2ANpAPwJFCVOLvcLtlHFGKuiwklkKxmNRhAA78szJuAHHkDUb2jx2puC8eFVGZQ3rKG+Tke2r1Ui/MhlZWxRirktrGsFrtDh7gA947qIwSxGPPw60iadO9w9tlBMiglMnOSM46YzikqkWGVlTFJiryaXM+wLLBufbhS/OWG5R7yM/CqigMuakpxfBisxmKXbUm0CjHlzTuFjV0gYtG+mfwFFLpP7K30z+Aorl1vGzTDwo4vtf6TaX11NFue2aNXuEAztxI3rezw+Fb+l68mraDJbWc5DqACwJDY9h55qLsrr1lNrmq9n9UjjYPeTiCRh8oFzlD/D4eVV7zQdJ7FXh1e2U3NnPMIjHyO5yGOR4HBXHuNUVaTlPTzL6VXJD6G8LaSFIw8pL7BubzOKVY5JN2ZigQZLE8Yziq8/aKzCCVjEQ/K4mU/hSR9pdNMcmZQrFcABwecjite8pqNrnNVOrmcrcSdImdMiVMqWIDePJqnOs6tDK0aBY5Rkr5EEfxFOGp2xijO2QiTLKABz6x/Klmvu/tZYo1lb+TbaCBjOOPvqus4VKcoX4otipxkpWLhFY8IKtJEwwUcj6vD7sVrQSiaBJBkblB5qhcR93qLgDAlQMPaRwf4V5rYFXd4qVN+a/wBHUxqzU1JCeFLvdY5UTbiVNjZ8j/8AVG0+NIOte44nKHLc3KW6QRiLCKqhih3YD7wM58xSie4Od6xSKQQUZTg5ffnr+9TadUN3HkF2PkvLuVW3CIs5bLbTxuYMR18xTe9uN7tuTdIZSSFPWQAN4+wUeOKfio7uPId2Es1xNI8j7d0sbI59b1t2MnBOAePCni4uRK0gERYyiXJB4O3bxz5U0CnAUZI8h3YneTsmxkiMfqDZg9FzjnOf6Rpe+n7+S4OwvKCrqR6pBGCPhTsGkIpKEeQXZDI00oZH2BGZGwo6bRtUD6qc1xNugPdQlrcju3KncMNu8/OlIppHnUsqtawrsWCYxhUncd0igBRDuzht3mOcn/7qKW5ubmSVtqKkjOQuOQGkD9feBTj5UlG6je4ZmJNc3U6ukpUhnZwQWG0scnABwRnzzSXE89yZiwQGdCshBY5yQSeTxyB0oPWg+ynu48hXYq3V0kgcd36rIw4PVUKD7iaWW5B070UfyksgjV3MQXCp05yc+XQcU0A0oTzodOI7sTv5Mwk29u7QgBHZCTgEkA846mpUv75XEjd08gZW3MpyWC7cnB5OKjOBwOfdRgmjdx80GZhHc3UbpJmPchjI4/cUqv3Go41KptxzUm2kJA9tSUVHgK7Y3b5mlAwaQt5CmksfGpCNjS/2Z/pn8BRSaR+yt9M/gKK5dbxs0x4HlGs6XjtLqFxFcyRubuR8DoDuNbmr9pLzWtDh02aEMbdi5mPJYYwNwwORnr41Hqk1nHrV4JIBP/OJNw3lSDuNM9JsCjLFpyqXUqSXY8H666NqWVNR1MDnO71K2jao2ihk7gTp4I56HzrV/XOQxMo05APMOBg/CqkbDYB6NBxxuaME/GlMMciNvWMKBk4QCqalOg9cupZCrUWl9CU9sTkOdMjZwMbpH3fw4psnbSZsGOySPacgK+BjyPFV9D0q31HWhZT3DQRFM+ryScZwM+/7q3tU/wAnVzCok06ZLmPHyZPVb4jg/dVcqOHi0pRLo1arV0y92a1NdR03cV2FHZSuc45yOfcat6ivqxTrn1HwceIPH5H6qyND0TUdBn/nSRi3uQMFZAxVwOhHx+Fbk0YmheNs4YEHFeOxSWE2jvIcL3OpS++oZXxIAT5A+6lCbzhevl0qtayuYgGOXQ7W944qYuDk7cnHFe6TvHNHzOR9QwQSDjIx40oVjswCd7bV9p4/MU2Oe4UKFGdnTL9OFH/+fvqQzyGS2Z1bMDbuXyDwowOOPk/fUc0+Q7IaoJDdML1ORjrj+NOBK4DcZ86Z3sqQiNY2IBz8sYPIPQDrxSx3U6tkoTwvJk54A9nQ46UXlyCyJgQakXmqsUkz7BISQmcEnPgBj7vvq0mKkr21AfjimMKlA4qNzSAjNRsfCnOcdKjJqQCeykJpcE0oAB8/dUrkRoBPSnbQOtKenJAppZR060gHE4HAwPM0mOfW5ppcnypvXqaLAPZlB4ppk8hTPqowfKmAEknk0lLijHtoASijjzozTA19J/ZW+mfwFFGk/srfTP4CiuXW8bNMeB5vqqj9O35P9Zk/7jRGnqF/khepP4UmpXVtD2jvkmjklY3L7Y0O0sdx4zyfuq0bqxDAvayhuQpWYEIfYCtanUaRhcNbsIUkkcImU8Sc9Mefl7qS7kWcpEC+GO3LeXiTSvfQwQiGNHTecu7nn7qitwtzesz5Eca7QM+fH8fup0o5nmYSdtEU1umg1j0qFsFZMoR4c8V61pGrx3FjDck4hmGCPFW8R7vzFeOsCXLe3NdZ2Mv4Yb8wzsQZEIgyTgPxx9eMVpxdK8E+RCjVtO3M9A1awF3YSd2qmRRvjP8AzDkVgQzCWJXGcMM89a29PvJUbu7j1Ym/0YYesvPIJ88/w86yLyAWepzQZOyQ97HnyJ5Hx/EV5Da1DNTVRcUdzC1O9Z+ZnTDub4nHqzDP/wDQ/u/Cn5GakvIDLbnb8tTuT3iq8TiSNXGcEZ5rqbFxO9w+R8Y6ft5GbGU8lS64Mk+unqxA61FR08a7ZjuThx4jHuo4PkfdUOT50u4+VKw7kvSpUaqwdqXefI0mhmgrjuzzUDvzVb0hx6u1jnxxRvJ8DSURj+tGAOv31GXbypu41KwiUuPfSGRj7KjzxSUWFcf1pMgU2imK47IpN3spKKQXFzSZPnRRTC4YpMUtFAXExS4FFFMLmvpH7K30z+Aoo0n9lb6Z/AUVyq3xGaoeFHmGtzxR69qEcJAla5k3yN4eseBUcRt4lIurl5AMEBRjP1gZ+41FrJl/WfUWRcoLqXcSP+Y0xr6F5RGA38nyQvn4ValcyPRmiZ7lEObh/wCUBVo/AqfCnWk3dxTREABkOGxycA4H31Db3ETb5GiMu3O3cCoI/wAe2tBBLDpTSywxIlyMR7AATyCSM5OBgjPiT762wioxSSKG3e7ZlbKdHM9tMrxsVdSGUjwIqXbiq94Cqqw45xW6orxMy46HeXHaeXU7OOSzhKtIqi4kcYSOTpnPtHHtGKrWsdwbiWa5ubiS6twdysMIF43DzB8efIeBrF7F38S6qNOu5CtveeocfvHw9memRz0ruJbPuw9tEmLq0AYbflTREnDDzYc+85B4auFXhGzg1ozp0pN2mQqAyhgcg+VUGiFvdtHzsl9Zff4j+PxqbTZ0Z3tjgFQHTGcMh6EZ8Oo9mOeatXdt30JC4Dr6yE+BryGFry2fjLS4cH9OZ2KsVXo3XEqBM0oiP7vxp8MokjDDKt0ZfI+Ip+fIV75Suro41iMReePqpdig4p+CTTgtIZGE54FSLDnrUioKmReaTY7DVt12HioXhAPTFX1Hq1E65qKkNooFMdQKaUU9eKtsoPWomTzqaYrEBiHn91IYj5A+6pcY6UhJ8RTuIhMePA0m0VYyKNoI8DRcCvspNntqwUHkRTe68jTuKxDtNJtNTGNh4U0qR1GKLhYjwfKkxUuKMYp3CxFRUmPZRtHlRcVjT0n9lb6Z/AUUuljFs30z+Aorl1vGzVDwo4LU+zeqzarfT28UZElxIyZbzY1Xj7IakqBTbxk9SxYZJ8TXpCW07BiImILsQQPaad6Jc/MP8K85Pa+MhNpQWnyZqWCpSV7s8+HZK6C4Nqp/9Spv1e1HAHcrhRgev0Fd36Hc+MT/AAo9Dn+Zc/VVi9oMevyLoyHu6hzfU4Qdn9RH+xX7dNn7NajNaPH3C78god44I/uNd76LcfMv8KQ2lz8y/wAKJe0G0GrZF0Yls2gvNnmg7I62rh0SNWU5BEnSu8kvr2Sys52t2GpW4G8gjZIP6QJ8j194FXvRLn5h/hR6HcfMv8KontjGz4wXRl0MFRhwZj3SSfpEXNnasqNliGIG1j1xz0bqR5jNaQOQDjFT+h3HzL/ClFlcfNP8K5mKrVsS1KUNV8jXSpwp6JmXNbSR3BlhXcrj1k6YPmKB34/3ZvtCtX0Sfp3L/ClFpP8ANN8K2UdrY6hTVOMbpc0ymeFoylmuZY7/APq7fEU8d9/Vm+IrU9Fn+af4U4Ws3zTfCpvbu0PQujI9jo8zNBn8bZ/iKkV5x/urfaFaHo03zTfCnrbzZ/0bfCqXt7aXoXRh2SjzKHez4/ZX+0KYzzk/sr/aFancS/Nt8Ka1vKf9m3wqPv7aXoXRi7JS5mSzT5/Zm+0KYTOR+zN8RWubab5pvhTTazfNN8KsW3to+hdGPsdH1GKRP4W7fEU3+X/q7D6xWybWf5p/hTTaTk/6J/hVy27tD0Low7HR5mP/AC4P7O32hSfy/wDV2+IrX9EuM/6F/hSGznP+xf4VP33j/SujF2OjzMoPcD/d2+0KA82ebU/aFahs7j5l/hR6HcfMv8KfvvHeldGHY6XMzMz54t2+0KMz+NuftCtL0O4+Zf4UvolyP9i/wpe+8d6V0YdjpczLJlPW1b4ikKynpbuPrFa3otx8y/wo9En+Yf4U/feP9K6MTwlLmZBWfwgb6yKaVuP6uftCtj0O4+af4UeiXI/2Ln6qPfeP9K6MXY6XMj0sOLZt6FDvPB9woq1FG8akSIVJOcGiu1QqzrU1UnxZnlFReVGlafsy+8/iamqvaugt1BYA5Pj7TU3eJ++vxrBKUcz1NCWg6im94n76/GjvE/fX41HNHmOw6uU0ztddXM1y1zZp6PFvw8ZK7SsuwKWfC5PXg11O9P31+NUv0TpfoAse7AgEplCrIwIfdvyGByPWOetSjOC4kWmUIu19hM0KpDOe+jeQZCjhWKkDn1jlTwufDzq1Bq8mp6FJqGlwB5dpMUUrL6xHODtJwT09njQNB0hUhURttgYvGvpD4ViSS2N3XLNz7atWNlY6bG8doAgkcyOWkLFmPUkkkmm50/ILMxbXtitxGbj0G4MMis8KKo7wogHeOwJGAGOABycVdj7UafKV7vvWV50hVgowS0YkB69MGpJNB0eW3igMAWOEOqbJnUgMcsMg5IPiDxR+r+jekpcC3VXRldQsrBQyrtB2g4zt46UZ6YWZWuO0hPZSTXbS1dV2q0S3C/LBIGcKScc+/ikHaiOzt7L0+KRpb5ikJihZQ77goXD4YHnPOBjNaR0vTm0ldKMY9DVFQRiQjAGCOc58POoZdA0i4EffxtM0QxG0s8jsnrBsglsg5A568Us9PzCzK1x2vsLW4uIJIpmeAZxGUff64TjDccsODg1LYdpre/1AWItbmGUtImZFXAePG5eCf3gfLnrTv1a0QsXNvknI5mcgAuHOBnA9YA8VZh0vTYLsXUcSrMHkkD72+U+Nx645wPhQ50rcQsyo/aizjmlQwXHdxPJH320bGdFLMo5znAPOMcUXnaFotBt9RtrVzJeSxxW8c5CZLthS2M4HOfP3VM+g6Q9xJO0ALylyw71tuWXazBc4BI4yBmrE2m2Fzpw0+eGOS1VVURljwFxjBznIwOc1HPT5iszFHbCCyilXUZopLiOcxFIEMeCF3HPeED4HnIxV3Se0P6Yv7iCC1dbeOGKWO4LAhw4yOM5Hw8D0qROzmkRkssbiRpO8MvpUhk3bdud+7d0461ai0+zgvGu4gVmaNY2bvWO5V6ZGcEjz60OpS8mFmYS9rLiG6ltruz2tZP3d0YwTvd2AhWPPXcDnnpVv9a7Ed8rxTxyW8M0ssZUZTusbl4OCfWGMcc1dn0jTLj0rvYVY3bo8p3kEsgAUjB4IwOmKrS9mdDmi2SW+eHDHv3DOHxu3Hdls4HXPSpbyk/MLMnsdZi1G6u4IYJh6KQryMAFLFQ2BznowrlR/lCuf0Kk5s4hetcBe6ydvdEZ3/fj312NrZ2dmZmt0VDcPvl9Ync20Lnn2KPhVD9V9B2hfQ48LCIB/KN8gNvA6/vDNCnSC0iK47WWNs0xkhuO5i74LMFG2RogS6rznIweoAODUMvbTT4FYTQXEUodVEUmxScrvByWwBgeJz4Vel7PaNNJNJLbhjMJA471tvrjDkLnAJHUgA0+XRNKmnadosSllbvFlZWBVSowQcjgkcU89MdpFa17U6feTRQw96XmaMRgqPWDoXDdegAOfIg1Ru+093b9qW0tLeFoEkhRmbcDhxyd2Nox5Hk9BWlHo1uNfTVnkQtDb+jwqM5Vc5JZiTuPt9p606fRNJuL9r2aLdM7IzfyrbWKfJJXODjw4pqdO4WZTXtdYvJJCsMzzK6IkaFGMhcsBghiB8ls5Ixin6dr5utcvNLkhYSwuCFUD+TTu0bLnOM7mI48vZUqdm9EjTasBHCKD375UISV2ndlcZOMY61NFpGlw3ovY4wLgEnvO9Yscqq8knnhR18s9aTnTC0jQopO8T99fjSd4n76/GoZo8yVh1FN7xP31+NHeJ++vxozR5hYqXv8Aph9GikuyGlBBB9XworpUvAjNLiZA+W/02/E0tJj1n+m34mnBfOvC1n95L6nYgu6hMZpQopRRVN2SF4xSUoGaUCouQxMU4CgClAqDlYAApaKUCq3JgKFp1FFVSkyVg606kHSlFVuTExRTqQU6oXZBiUtFFF2A000089KaaabGhppDS0lTTZJCEUypKq3N0IvVRd7+XgPfWilGdR5Yq7FJqKuyUimlhnk4rHmuLiZ8GchfAJxj+NVHtVfbuY7ieSxrsU9m1Gu9KxmeIj5I6EkedLXPCF4h/ITvnjCq3j/90+DVLiIhZxuX98UVNn1Yq8Xcca8XxN2kxUMF0kwG081PWB3i7MvVnwG4xRTqNtCkBPbf6M++ilthiM++ivcYD8LD6HIrfEZWHV/pt+JpaQdX+m34mnAV4qv8WX1Z1oeFCUuKWlxVFyQmOadRS1FsBMUtFKBVYCgeNOFIKWoSkNIKUCkpRVbGxaWkFLUGRHAcUtFFRIhRRRQAlNIp9NPWmhoaaQ0poqSJEUhJG1eGPj5VkTsHkKRkiNflNgnPP31ev3CW5UHDuwCkHmmwwCNFJQnacAFv6R6n+Hxr1mBw6o0k2tWc2tUzyKXokrryTEvkPlH3nw+qoZNPi5yhPvJNay3EUoxyH27iNp4qu8yqQJU2Ky7gc5rfcqMmSx2nMbuhHQg/nTBNKhEVxnB4DDof8fwrSaWFgzA8A46H2fnVa6ERTYw3bwMDBHXp7qlcCBA9vINj5Ungk9D+X+PA1r2d2J054YcEeVZUaNtMch9ZDtY+fkaSKY22pKpPqyj7xx+Vc/HUFKOdGijUs7M6ClpEO5QaXFcK5uJ4PkH30UW/yD76K91s/wDCw+hx6/xGV1HL/Tb8TTgKRBy302/E06vE1397L6s60PCgqGa8traaGGeZI5J22xKxwXPkKnArn+09ncXVxaSW8TO0EcsikLkBxsZR9ZXFKhGNSooydkE5OKujWOqWIlkhFwryROqSIoLFSxwM46VLdXUNnGJJm2qXVAcZ5YgD7zXJW1hqFvcyzrBOkly9rLKygjkyszgn2A4PsqWS3ubi0uLW5hv2vDeozP65Qx98CCh6DC+XPBra8DSzLvaFSqS5HXgU7oMmuIuDq6WdxaiG+YLLcejSjvWYYxsHBHHUgtkcVdhXVH1uNria5jy0bpthdkZO7G5SQdq856jOaqeAXHOrD3r5HQLqdm2mrqRnCWrKGEj8DBOBUtreW17D3trOkyZxlGzg+Vc69ndH/J7BaLDKtwI4QUCHcpDqTx7Kt6Ak1i1zbXMMzTy3jlrgpxKMbg58BwMccZFUTw1PdylF6ptfsSU3mSZsi5g3yxiQF4QGkUclQeRx9VOgmjuYEmiJKSLuUlSOPceawZJ5bXXtUX0a7PpUMawyRwsy5Ct/SAwOSKy44NYaKOZzf97FFZYG5wCdx7zI8eOuaccFGavmtw/n/wCidR8jr5LyCG7gtXYiW43d2uOu0ZNOuLyC0MInYr30oiTjOWPQfdXHPb6rJqqPHFeG7iN4DK+7uwWB7raTwBjHT66DbXcthBJKNQnRL2F3i7mVXjCod5BJJOfYevTrVnu6lp3yG9fI7miuImbWoLVwkOous1lcpbgbiyHvCY93OQwXz58OtT3Vvqnd6hc5vmxexjYsjgtb+oW2DPsPTnrVT2dFPxoW9fI7GqQ1fTjeNZ+mRekISGjLc5Az+FZPZfUhI91ZObln9ImePviWKRghQCSc+OMew1Xt9EnudU1Oed5UhjvDNFF3YAkbuwA27GT1PAqCwcIVJwqu1loNzbScToLHVLHUtxsrlJwgBJQ5xmrJrnOxXfxaWlrcNeh4o1Hd3Nv3ax9eFOBn766Q8isuKpRpVXCPBFkG2rjaa3AJp1Nf5JqiPFFhluve3AlL5HTYwyMVO1wIo1BXfzz/AI+us3visjKf6JINWDKSVOB62CK9zHWKOUy4l1bK42xHJAHqr58Yps3cR97m2VliA5BzwfyHNV/SVUbjGCw6HAqRL2AEt3R3PyW2dadiNiCWeDfsjt1K7sc8cHIz9woea1Zk3JucgYwuf8c1Y9OtMgyQBmOCW2j/AB506K4tZbru1hADAbSFHXJH8OKdxlJ7b+eOR1ZFJHuJ/OsvWV9HntCOMsR+FdIsPeXc0n9EARj3jJP4/dXN9pnB1W0tl5KAufrOP4VVUd4MlHijobNt0Cn2VPioLFcWyD2VYrzEn3mdNcCWD5B99FEPyD76K93s/wDCw+hyK/xGV0zl/pt+Jp4FIn9L6bfiadXhcQ/vZfVnWh4UFFFKBVBIMedLS0tRbGkFHsooqtu47BSgUgp1JsTEpwpKWo3AKcOlNp9RIsKgu7O2vrcwXUKyxEglWHFT0U1Jp3QrENraW9lAkFtCkMSDCogwBU3hiikocnJ3YrWFooopDGUEZFK1JTRI5vVozbXfeYOyT7jTILhWXu2YDnKsfA/lW5qFmt3AyMPCuTnSWzlMco6HhvA16nZ2KjUgqcnqjFXptPMjWErI21uCKmSVT1AqgkjCJBgSrt6E9DnwP+OopUuoQcbXB+l/dXVaZmNdJVPgKeJR0jVd56HHSsgX6YwiMT/zGpkvhGrNOVRVGS2eKjZgbAmhtLZmdgscYJZj95rirWR9Z12W9ZcKzeqPJR0pNU1WbWpBaWoYWwPJ6Fz+Vb+iaYLWEErya5+LrxhCyNFKm2zViXZGF9lPoorz19bm4li+SffRRF8n66K9/s78JT+hx6/xGQJ/S+k34mnUqxuN2V6sT19ppwjbyrx1fB4h1ZNU5cX5M6cakMq1Q0Clp2xvKlCnyql4PE/py6MlvKfqXUTGKKXafKjafKq3g8V+nLoyW9p+pdRKKXafKgKaXYsV+nLo/wChb2n6l1ClowaMGo9hxX6Uuj/oW9p+pdQFLRiil2HFfpS6P+g3sPUhRVdzdrI5Ubhn1RxjGPjnNWRxRkVOnhMVB33Mn/xZCU4P8xQhudQk2Zt1XO0tlSMKevj1/KmiXVGCqI1DKo35XgsevOecDnitHNGRWjdYjyw7/wAWQvD1fyUi+oNIoEaKm8ZI67dw8z5ZpqNqaxMSqM/AGcY6nJ/AfVV/NGRSVLFL/wAd/wCLC8PV/JSR9R27XjjyF6g5JOPzqW2a6ZnNwioMDaFII8c/wqxmjNQlQxUk1uGv+LGpQ9X8iNSU4802s6wOL/Sl0f8ARYqsPUgPSqN7p8V3GQy5q9SYqyGExkHeNOXRg6lN+aORuNIu7Vibdzt8jVCSW9iY7rcE+ea7woGGCKhks43HKCurSrY+KtKnL/F/0UShSfCS6nDC5vmG2O2VfAZJNOTSb/UHBuXZgOg6AfVXaLYRKchBUywhei4qdStjWrKlLowjCkvzLqY+m6JHaqDtGa11QKMAU/YfKl2mubLD4ybvKnLozQp0lwkuowim1JsbypDGT4Uux4n9OXRhvafqQ6L5P10UsYKrg+dFe5wEZQwsIyVnY5VZp1G0f//Z"/>
          <p:cNvSpPr>
            <a:spLocks noChangeAspect="1" noChangeArrowheads="1"/>
          </p:cNvSpPr>
          <p:nvPr/>
        </p:nvSpPr>
        <p:spPr bwMode="auto">
          <a:xfrm>
            <a:off x="1524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67EC7C-95DA-481C-9294-F964C7B92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1" y="1700538"/>
            <a:ext cx="2838297" cy="3657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648A4E-0D60-4DFC-9CAD-02FB452DD560}"/>
              </a:ext>
            </a:extLst>
          </p:cNvPr>
          <p:cNvSpPr txBox="1"/>
          <p:nvPr/>
        </p:nvSpPr>
        <p:spPr>
          <a:xfrm>
            <a:off x="4343400" y="5503301"/>
            <a:ext cx="4251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DO </a:t>
            </a:r>
            <a:r>
              <a:rPr lang="en-US" sz="4000" u="sng" dirty="0">
                <a:latin typeface="Arial Black" panose="020B0A04020102020204" pitchFamily="34" charset="0"/>
              </a:rPr>
              <a:t>NOT</a:t>
            </a:r>
            <a:r>
              <a:rPr lang="en-US" sz="4000" dirty="0">
                <a:latin typeface="Arial Black" panose="020B0A04020102020204" pitchFamily="34" charset="0"/>
              </a:rPr>
              <a:t> USE!!!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DD1FE-5171-40DD-9221-3A5DE54E6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297" y="1700538"/>
            <a:ext cx="2837919" cy="36576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8938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2. </a:t>
            </a:r>
            <a:r>
              <a:rPr lang="en-US" sz="3600" b="1" dirty="0"/>
              <a:t>THE</a:t>
            </a:r>
            <a:r>
              <a:rPr lang="en-US" b="1" dirty="0"/>
              <a:t> “CURRENT” FE REVIEW </a:t>
            </a:r>
            <a:r>
              <a:rPr lang="en-US" sz="3600" b="1" dirty="0"/>
              <a:t>MANUAL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sz="3100" b="1" dirty="0"/>
              <a:t>PROFESSIONAL PUBLICATIONS, INC. (PPI)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1922" name="AutoShape 2" descr="data:image/jpeg;base64,/9j/4AAQSkZJRgABAQAAAQABAAD/2wBDAAoHBwgHBgoICAgLCgoLDhgQDg0NDh0VFhEYIx8lJCIfIiEmKzcvJik0KSEiMEExNDk7Pj4+JS5ESUM8SDc9Pjv/2wBDAQoLCw4NDhwQEBw7KCIoOzs7Ozs7Ozs7Ozs7Ozs7Ozs7Ozs7Ozs7Ozs7Ozs7Ozs7Ozs7Ozs7Ozs7Ozs7Ozs7Ozv/wAARCAFPAQQDASIAAhEBAxEB/8QAGwAAAQUBAQAAAAAAAAAAAAAAAAECAwQFBgf/xABOEAACAQMDAQQFCAUHCgYDAQABAgMABBEFEiExBhNBURQiYXGRMlNygZKhsdEVFjRSwSMkQlRz4fAHJTM1Q0RVYpOyFyaDotLxNnSCwv/EABsBAAIDAQEBAAAAAAAAAAAAAAABAgMEBQYH/8QAOREAAgECAwUFBQgCAgMAAAAAAAECAxEEEiEFEzFRkRQiMkFSBhUzYXEWIzRCU4Gh0ZKxgvBEouH/2gAMAwEAAhEDEQA/AOzidjuyxPrt1PtNSbj5mok43fTb8TTxXzmvWqb2XefF+Z24xjlWg8MfM0uT50ynVndar6n1JqMeQuT50ZPnSUVW69VPxPqPLHkLk+dLmm0oodar6n1E4R5C5oBooFR39X1PqxZY8haKKKTr1fU+rFljyHUUDpVWQ3gd9i7hn1MbcYx7ec5+6p051Zu2e37shJRXkWuD0pazopdSYJvjUbmUk4Awv9L6+ePdTQ+qtsAQAhQHJC4zkZx9X3/VWjd1v1f/AGIXjyNKgjI/KqJbUS6bYwqbxuztzjcPb5Z+sU0HUxExKqz5AA9X2nP4D6qFGr+r/LHePIswTtYXGZl76BzzuG4r7R7PZW9HHbSxrIiRsrDIIUYIrmMag6bXiHyeSSvLY9/nT9MvbzTZGFzERbMfk5BKnxIx4V2sBjZU1u6s019TPUgnrFHTdxD80n2RR3EPzSfZFLHIksaujBlYZBB4NPrvqV9SixH3EPzSfZFHcQ/NJ9kVky9pbeDXG024j9HRY9xmlcDPIA48F6+scdPaK2QQQCDkHpT1FoM7iH5pPsijuIfmk+yKkrF7T2l9e6cIba79Ftjk3joCZTEBkqmPE9ProTfMDRt3sbyLvbYwTR5K748MMg4PI9oNVNV015kE1oxSVB8gHCuPL3+2uE/yf60LG2tbdpbfT9PllkZmumw9zIxwFTJ4C4UEnqeK9OqNWGZOLegRfmcvb3PeAhsq6nDKeoNTgnzNXNW0k3P86tcLcKOR4SDy9/trKt7jflWBV1OGU8EGvJYyhXw8r5nb6nRpShNcNSyWPnSZbPU0mcmg9KxKtV9T6luWPIkTpyc80UkXyfror3uz23hYN8jkVtKjIE/pfSb8TTgcGmp/S+k34mnV4Sv8WX1Z1oeFDqUU0GnVQ0TFooFFVtDCiiiooB1FIDkUtREKKKBRSYhRTqaOtOqImJS0UUCCiiigApjoGGCM5p9FO4Fe1u5NKlwcvasfWXxQ+YroY5EljWSNgyMMgjoawpFDrtIqK0u5NKlwctbMfWUdU9or0ezdpZfuqr08jNVo/miaeq20Nz3aq8C3ikyQLKAQ5CkcjqQN31Vl6TqNxpzy2t4r9xDJsaZlVAhwThUUfJAxyfeBin6wJLSRNatG9IjUElGG89MjbhSQOufxAzVmzubPX7eO+hRFvIVJRHkyFPIBOw4Zcg46+yvUp3RiNkEFQQcgjIPnRWFpepyRXk9lqd5vm77ZGXjEYc9cKBxyMYBJJwT0o1rVNR03ULZ+7j9BYneVBZ2wM45wBk8Dr4kkAGlZjuZ3aTsXDqV+2oJMlunorQuQvMQAblR0OdxBB9hBBFQ9kO2sWovDYziQmdpPRSsR2pGgGFd/FsckjgZFdhbTrc26TKCFcZGawtQ7FaZqWrG/upbgx90IzapJsjIBzg45xnkjOCeakpXVpCOhzWVq2kG5/nNrhblR08JB5H2+2udk7bzTa2ltotok9hbqwJOQ12VwGWDwJUHPtwfZXbI29A2CMgHBGCKpq0VUjlmtGSjKzujlLe43ZVgVcHDA9QanzmtDV9IN1/OrXC3Kjp4SDyPt9tY9vcb8o4KupwynqDXksXg5UJfI6FOqpl2L5P10URfJ+uivY7N/CU/oc2v8RkCf0vpN+Jp1cNddpdci1i8tYWtu6juHRMxknG49eajvO1mt2V/6K4hYgAkiLzGR415utsmvKpKSa4/98jfCusq0Z3tOBriH7T6pGmWkhz9AVraZd6zdQCa5kSEOPVQRjPvNKnsPE1HaLX/f2FPFwpq8kdFS1mIt83+9/wDsFWEtr1ut4f8ApirZezeM5rqVLaNJ+TLdFRpp923++n/pip00i5Yftzf9Naqfs7jF5rqSWPp8mNBpaLjTZLW2kuJdQcLGMnEa8+yobXvfR1M5BkI5xXOxuzauDSdRrXkXUsRGq7JEwpaxNY1x7Gdbe2RHkxly3RfIceNZ/wCs2o/N2/2T+dX0NhY7EU1UhHR/OxCeMpQllbOsHWnVyP6z6j83b/ZP50v60ah83b/ZP51d9mto+ldUV9uo8zraK5P9aNR+bt/sn86P1o1H5u3+yfzpfZraPpXVC7bR5nWUVyX60aj83b/ZP50frRqPzdv9k/nR9mto+ldUHbaPM62iuS/WjUfm7f7J/Oj9aNR+at/sn86Ps1tH0rqg7bR5nVmmOodcEVy36z6j81b/AGT+dH6z6j81b/ZP5017N7RX5V1RLt1HmdLa3cmlyFTl7Vz6yjqntFQalohtYTqOiNI+4DdGkjEuCyknOcnOBnnPHUj1Tz7do9QYYMVv9k/nU2kdrbrTrsJdRobJz64jByntHNd/AYHaFGOWtHT6mWrXoyd4s6GWax7TafHCJkgv1Pqo5G/KnkdORlSehGQMjjFR2GoTTC40bVnK3L5WJriNdrckDA43Dpyep8s4qe+tDBZ/pHs93EZl5klADZQkZxkHGOT4gc+qSahMtn2g0iK3nuYo9UkhKosmEZnA67euMg8jkc4wc1ssIjt11DsvNbxSyR3VtcMEKxptJcgKAoLdehxznDEnJArqgQwyCD4Vg6ZrEsEp0/VyFlRgiz5AVySAowOhPgOpwfLJpytedlpZXWQ3NnK+5RI4BBAywz0ycOx4A6nJPFDV2BH2l0Kew0+e50XvohNcJJcJDgtCnIkeEH5LkHnB599Y2i9o9ShuIWe7nls2WQadZ3RAuLteu+RznaowQCcZ93Neg2N7DqFml1bsWikztJ46HH8K5vtR2ZNxHPPp0KrNqLxw3859Zktxw2wMcDwz9dNS8mDR1MUqTRh0ZWB/dYEVmavpHpX86tsLcqOng48j7fbXK9mNc07Tu5tI75dO0mN2FobkoHvQScsRgEKDjDeODn2d/wAEe+qK1KM4uMuBKMmtUczYymWFtylXRyrKeoNFaeoIq3OQACygnHif8CiteGpqnRjBeRXN3k2eXdxv7TXiHq18/wCNJ2ihVe1V0gOUgWPr9BfzrQFr3Pa+Vd+7vLgydOmT0+6qethpO1erRHAkLKyDPygAOB9XP1UpxtoyyEr8B2gad+kLp7mYZgiOACOHb8hXWopz0rL7NOiaLF3Z5VmLD/mzW3y8m4jr5V0sNGMaasc6u3Oeo+JenFXYVqvGnNXYkq2UiMYk8a4q3GvFQRrS3d2tjZyXDDdsHC5xuJ4A+s4FZ5SsrsvijM1af0m9W0UgxwEPJz1fwH1Dn6x5VTvr1LCyknb+iMKP3j4CnwIyR7pCGkclnbzJ5Nc3rt76VfC3RsxW/X2t/d0+NeKhB7X2jb8i/wBL+zpyaw1D5szGZ5HeWQ7pJDuY+ZpMGnYoxX0eMFFJLgjiN3ExRjFOxRgVKwhMeyjHspaKdhCY9lGPZS0UWATHsowPKloosMZtoxT8UmKVguNwaRlyMEU/FBFFguaHZ7tDLoM3czbpLGQ+so5MZ8x/EV1V7Y/yseuaVNGFWPcwGdrrjqcZJGAMKPLjrmuEKBhjFafZ/tBNoVx3Mu6SxkPrL1MZ8x/GudicLfvw4minVtozqh3HavTI54jJZXkYOA2N0ecZGPEHHX2e8U/S5rgwPa61sVe8WKHviB3hAHQHlj7c8kZwKjvLJluE1vSCJMxEbIgo7zJXH9E8cc+IwMY5zYure31yKGKf+bX6xd53Jfc0akj5QBGRkD3499cl8jWU7+4u9AuYDEY4tLXCkHBxkgu7E8lvlezGSSTgV0ME8V1Cs0MiyRsMhhXPw3MEc76NeJcSwSymM3F7cANI+M4RfIcYxjqCB1NdDb28NpAkEEaxxoMKqjAFJjRynanszPO93qOn3EMJmszb3KyW5lIjGTmMDo3s8eOlM7Ndpbxbyx0jUrI24u4ibEbgZBGijmUZyCcEg49ldlVGDR7G21W51SOH+d3IVZJGJJwBgAZ6D3U82lmFiLUf2hfofxNFGo/tC/Q/iaK00/CiqXE4YFJu2RMciyAPtOPAgkEfUal7V6TFfXlxPEyxXETBhInyuAOD/Cq+lqp7WTY4HpMmffvNZWqWcUnbjUbphyk0e0+3A/Khq7GnZGqdMv8ATJO+ilRt21WIGNx6ZKng/Vir8erXMAxd2LA52gxkHcevArIBhhjt7eS33NGFDOOMgLyKra6YWtBJZ99buAc4lbnpz19/xqyMJwV0ytzhJ2aOsTtFpsePSZHtf7ZSPvrVtdTsbhQ0N3C4IyMN1ryy8tHEUEck0spZI2be2ck7/wC6tc3WowWt6I73u1tGSOGPukYYzhuoPvpqc/MMsUejXNwy6fPJbyLvVG2sMEA4rCK3suqPFdahJdLbNkjaqrkgFeAOoBPxFZSahcjT4pHuIgWExkXuwMhR6vTHUj762NLhkitFaYlpn9aQk5yf8cfVXJ2xi3RwziuMtP7NGGpqdRPkO1O9FjYSTZG/GEB8WPSuPUEDLEljySfE1rdoLrvr1LYH1IRub6R/u/GszFbPZzA7jC71rWev7eRRjqueplXBCUYpaXFelsYbjcUopcUY5oEJRTsUuKYDKKdilxQGoyjFPxTSKAG4oxTsUlKw7iYpKdRiiwCYprKGGDT6MUhmh2f1+bQp+6lLSWLn1k8UPmP4iul1TT3lMes6J3LvtLnAyJG6hsD5R6/K6ezrXEFcjBrT0DXptDn7qXdJZSH1kHJQ+a/lXOxWFzd+HE0U6ttGdFdPH2o09TZtFDeRONyySDcB4fJzkE4I6jjI5AqfRtTvIrpNK1NXE4RikhXO/B8efLHPIPGSDkVS1rSFlT9NaUe9B/lSqOeSSOV8sgHIGCfPAIqe5hsO2OmyKndpeQ7wFZuVb1gpOOdueQeDjyziuQ1zNR0tLWBpmr3FtINP1h0FwGCJIWUF8nAyBwMgZHOSM8cVvVBqxJGbqX7Qv0B+Joo1L9oX6A/E0Vsp+FFUuJw2iR/+a7kAf7zKfi5rldSlaTtPeXcEhIe5LqCxx18gfKusMU1tqtxdadELnEztIGYqFO45HSufvtIlt37w2/ds/OZJgB9WBWN4ynKWWL1NSw88qZGJ5FZCZmZgerncTxjxqK+JuUCuxxjHHFWhYpsMqrIqKMscg/48PjS3FnDFGG77cTnADZ6AfnUu0pq1yPZpXvYoSW/fCPeWO0AcezOPxrSis4pBLvy3fEM/PU1BCYVkUsGZQcdcZrRuzaQ24ezgnY4Jdy49Qj/lA5qaqxTWjZW6M+BbsrWKe5t4VThSXOfAD8ziuollWC3eVzhUUsfcKwuyyPLbyXcqMrt6gz5D+8/dVvX5ylisSnmZgpPs6n8vrrz2Nbxu0I0I8NF/Zppfc0XNnP72md5pB68rFj9davZ7S4tX1I2szui92WymM8Y8/fWcBgYFdB2K/wDyA/2DfiK+hzSp0rR0sjix70tTY/ULT/61c/Ffypf1C0/+tXPxX8q6iuZv+3Njp+oz2T2d27wNtZkVcE4zxz7a58atV8GXuMFxG/qFYf1q5+K/lWJ2m7P22hw27wSyyGZyp344wM+ArW/8RNP/AKhffZX/AOVY/aLtHba/HbRwW88RhcsTKAM8Y8CavpyrZlmvYjJQtoWez3Zi01jTTdTTzI3eFcIRjjHmK1f1D0/+tXPxX8ql7Ef6hP8Abt/Cty8uVs7Oa6dSywxtIwXqQBniqp1ZqTSZKMI2Oe/USw/rVz8V/Kj9Q7D+tXPxX8qiX/KHpzDPoF8P/wCF/wDlS/8AiFpw/wByvfsL/wDKnmr/ADFaBgdpNHg0W8gggkkkEqFiXxxg48KyMVrdoNag16+gnghmiWKMqRKACTn2E0+x7M6hqVmt1bmHYxIG5yDwceXsrZCpaCc2VON3oY3FHHlV3UdLvNKkVLuLZv8AkMCCG+uqmPZVykmrorasMI5pNtPxQeKdwGYpMVe1PTzpk8UTTRymWPeCnh7DVPApJqSugaY3FIVyMGn7RQQMUwL2g69LoU/dy7pLJz6ydSh8x/EV1J0KC7v7fUtOvZIrd372VYnJWQ8ngHIALHJAxk8nmuGK561o6Fr0uhT93JuksnPrIOSh8x+Vc3FYTN34cTRSq20kdnr+lyanYFLcRi4HyGf8Oh4zg46HHNWdMivYbJUv51mnySWUdBngZ8cDjOBmp4J4rmBJ4ZFkjcZVlPBFS1xXfgbUZmpftC/QH4mijUv2hfoD8TRWun4UVS4nGpqj2F7eK1wjwmZw0BUK68nnPkc8VgXt5PdXTSShuThM9B7P7qv63KsusTLHxsJyfNqpSPH3YUhc8dT41ztzSzyklZs6MMySM+5abvO6TLbSNw3dPGqrWjtn+VcktuHPIHlXRaFaz6jNJCUXLjc0jDAC5xn8axu1vZ7U9DvFvLO+hvLXvAkgj4aJjzhlz7auhFttLyHKSja/mLEpiz6RxuICMBz9daVnMIziTKhATn/H+PxMMcTTWIlMseQAfX4Gc+Psq1bXVnqk9kbRShKqkgI8Qfy8atj3YuUlwKqtktDrNOi7mxjU8MRlveeTWRrUhl1MJniFBx7Tz/AVvgbR7q5eR2mup5W6tI2PcDgfcBXG9nqbrY6VaXkm/wB2QxzyUlBeZHit/sWP8/n+wb8RWFit/sYP8/f+i34ivdVvhs5EPEjvq8u13A7Tal/aj/tFeo1EbaBmLNDGSepKjJrm0qm7lc0TjmVjyfigYPSvWPRbf5iL7Ari+3CLFqVikaKoaNydoxnkVtp4jPK1iqVKyubHYn/UTf27fwrT1sf5iv8A/wDWk/7TWb2LGNDb+3b+FdARWGek2XR8J5JDE7RrhGPHlT+4f5tvsmvWMUYrQsW+RXujyVlKkggg+Rrp4NPfUuxFvbJdJbMZyd7sQOHPFZnakk9qbpc8BI/+2lvbu1k7Fw6f3ym5E+4x+IG4nNW1JOcItEY6SZZ7QiRItL7P7nmuEZWadwQDn1QAT16/cKtNpOnRakulHRLuWM4DX2WADEdePCqOo6nb3Om6XeCdDqNk43xHqwB6/cD9Zqxe3NvqN36bb9qZLGKQDfbs5BQgeAzVLzJJE9G7lW20WGS21mwMe+/siWhk3EblxkDHTw++qj2trb9kBfzR7rq6m2QHJG0Drx08DT9F1KOz7RG6kuHkt5HaN5pCcsngT8BSdoruzubi1s9OffZ2UWFIPBYnn8B99WLPmt+5DS1y3e9nrM9pNOsbWLuY7iDvJSpJJxnPWrSaVY6jPc2MeiXViY1bubty2HIPiD51DqGuWsXafTb6CQTxQW/dy7OcZzn86bcvbiaa5XtjKLdiWSESNvGf6OM/wqu89NSfdKU1jby9kItRgh23EM/d3BDHkZx0+tau63o+n2uiNJartvLPuvSTuJzuH9+fqqDsxe2UUN3Z6nKI7ecK/rk4LA/x/hUmm6tZXet6w2pSKlnfAqCTgEKcL9ZHNTk6ienkRWUpa/Z2unDT7WGPFy0HeXDbievT7w3wrLZQwxir2s3ialr11dxENFkRxkdCqjGfjk1Ux7K10r5Fcqlx0Lmha5NoVxsfc9k59dOpT2j+Neh288VzAk0MgkjcZVh0NeXsobgir+h65NoVxscNJZucug6r7V/KsGLwmfvw4l9KrbRnZ6l+0L9AfiaKjup4rkxTQyLJG8YKsp4IyaKxQVopF74nBXNsJNTuvAtPJyQeOT5CqZsN91DG5SRWkUeoCMDP1VtIu3UrwSRksJXZVyRuBJ/x0o7p5u7bcMLyhHOBWWlFOTubakmkrGBq9rqGkXc8MF2IBIpjxJjAUYYNuzwMfjWVH2mtLzR54riR2u2CBcrkHbj1ifE4yOaze1faBtV168nVjtZ9g5wMLwOPqzWLCCzcEfUa104uzi/MonU1UkbVzqkj6dsgBKucMSOfqHnXeaBozaXLaRXK4nMZlI8AcY/AiuO7OWE92s19BbtLHYlXJGMBucE+fSvTmufT9U9KaIxkwKQpxkZJz/2ism0KkKWHqQjxt/sdPNOcZMmuJe5tpJD/AEFLfAVzNupSFFY5OOT7a3tUP+bZ/auPjxWOo4qr2Yp2p1J82kQ2i++kJit3sd/r7/0W/EViYrc7Hj/Pv/ot+Ir09b4bOfDxI7vwrgdX7Qa5Drl7b298I4YpAqL3SnAwD1Irvq801gf+ZNS/tR/2isVCKlLUuqOyH/rH2i/4kP8AoJ+VVbq7vtSmjlv7gTNECEOwLgHr0FNAwadit0YRTukUuTOz7G/6kP8AbN/CtTV5JItHvJInKSJA7Kw6ghTg1mdjuNFb+2b+FauowPdabc28eN8sLouemSCBXNn42aFwPOE1TXGQH9MXPTzH5Uv6S1z/AIxc/EflWvH2Q1RUCkwcD98/lTj2S1Pzg+2fyrbmolNpnPv38szT3U7zyvgF36nHSrtrod9fWxubeAPGCRncAeKk1PSLnShEbkxnvSQuxien1Vr6Pf8A6O7PwTE+ob4Rv9FuP45+qnOplheAoxu9Tmbe3e7njigXfJIcKPM1Jf6Tcac8a3kSo0gJUbgc491bOnWqad2h1KZuIdPR5Rx0DDIHwJ+FVO0Ez3FvoE07lmksw8h8yQhJpKs3NJcB5NDI2gDGKAoA4FdFZWGl6nN6NFpmoQblJjunJ2kj7qp6ZZWEui3t9qDSILVxkoeSPLHmen11PfxtwFkZkBV64pvdoTnaK2L620+bs8mr6fFLBiURvHI2Tz/9iodctILBNLaAMDdQGSQk55wv501WixODM0qOmKQqMdM1r6zZ2Wm65aW2JBbyQJLJhstyxBx8KtxaZY6nb3IttNvbGaKIvHJOTtcjw8qW/jZMMjuZLaY8einVTIndCQJs8c5xVTFbFw+//J2pHG67XPxrJA4FTpzcr35ikrDcYpGUNT6KtIG52dXZp7rngSnA8uBRT9C/Yn/tD+Aorj1viM2Q8KOVe526hd73UNHdSkr09XvDg+/8xWtpl5bvuSSVBnkEsPhXI6xDu1u+IHW4k/7jUEenzSAEIdvmat93Jd7Pa5l96tvIoXt8yLtX2e0uxtZLyyd3leb5G8EAHJOBXKRxy7tqqwJ9nQV3B0lXA2bgR8rdTrjRYxFmInd7TSo4VU0lKd2Sli5yu1CxW7KXklrZXkCSmNXKB1JwGAzj+Nd7pl0t4xmDBiI0UkY6jNcFaWCGfbMMV13ZmKO3FzHH8ncD91cjbeEUKU6qlfh/s24HFuq4wcbWuaernGnSe0qP/cKywPOtTVsHT3+kp/8AcKzsVZ7N/hZfX+gx/wAVfQbitfsxcQWusd5cTJEndMNzsFHUedZWKelq1yGCx79oy2SBgfXXoZpOLTMMeJ6F+nNJ/wCJ2n/XX864LU5I59dv5YnWSN5QVdTkH1R0NVGtYo3aOSEI6HDKRyDUsUSjKptXAJ5IHT31TTpKDvcslLNoGKMU8Rt6OZ8DuwwTOfE5x+Bp8lvNFGJJIyqHHrdRyMj3Zq/MuZXZnSdl9SsbTSTHc3kEL96x2ySBTjjzrZ/Tmk/8TtP+uv51540MMhy6KT7aBbW+PkL8Kyyw93e5ap2Vj0P9N6T/AMTtP+uv50fpzSf+J2n/AF1/OvPPRbf5tfhThYxMM90u3cFLHgAnpzUezrmPefI3O199aXpsRa3MM+1n3d24bHA64qhNPD+qDWnfIJzdBhHn1scc4qgsUUbHaqg5xxSkJnJAz51dGksqjchmd7m1rmrWlz2exDInpt6scc6qfWAXJOR8R9dV7q8sfSezxkdJY7a3CzKpzsOF6j3j7qoXFt6LOYpVUSADIBBx7OPGogiA5AGaUaUfJjzM6aK+ig7Qtd3XaKF7WUnuLdJfVAx/SHQfX41hi4gj7LatbGZO8lnUxru5cbhyPOqr2YhXe8QXLlCD13AZP3EU0onHqjjpRGivJg5l1riAdi5bQyoJ2ulYR59YjK84q3qC6dqun6ZcSanBa+hRd3Mkh9bGBnA6k+r99Y5RSclRkU1oI2OSoJ86m6XmmRUzfudS01+2ljdd/HLapaBd4OQrZbGfdkfGp9NvUs9QvP0l2ihujOjGKNZfUQZ+API499c0IkAwFApncRjogqG4+Y85de4h/USKz71PSPSVbu8+tjPXFUgOKd3a5ztGaXFXwjkuQbuMxRinYoxVlxG3ofFk/wDaH8BRS6L+xv8A2h/AUVya3xGaoeFGNa6XaXetXkkv8qFnf1fDOTXR/ouzltzEsCKCMAquCK8w1yftRFqGpR2czW0Hpj92E4Jy3XcPPcOtacPZTVoIEl1LWtTlaT+rB3A+vdXncbhsXXrbx1bW4LkbqFKlCFox4mhfWk1pLJHIEO09c4yKoBt3VuavWOjSxRur6lPeKGIDSgg8HGOeasrpDowPo5fPtxXqcNLNSW84nFxMJQqWhqjFa3EiSS7sBMY9pP8Ag1qdmMpPcRtkEhTz49aJLWcW4Vo0UCQkBeceHJ8ehqTTEkj1IM2cMhXn6qz7VW8wE0LB9zFxNTU/9XzHyGfhVBRkVp3Cd7bSx/voR91ZVu3eQI5GCyg4rlezc/upx+dzq4+PfTH4qa3uktIrlniSUvFtWN1yrHcDg/Co8VZsraO4M3eByIoy4WMgE8jjn316edsupz4rUWS/tUS+xPI5uO92q6nqQNh6Y4PH1Vav76FL+7geQyMskwX1D/JAoQF+1zxVFbORsYCgModQzchS+wZ9uTUjaa0DEGWELt3GTf6o9bbjPnnis2WHMsuxL28juLQwpKzbpo3SLYQIlCEEZ99SrqIW9gACLAqR962w7nZVIwfYCabJYlZ7oRMpSCUrg5zgEDPTHjTn06RBIe8gYpvyqvk5X5Q94yKkt3biLUbb3ZktbWJiDMZAJd4OWJkB3DHHTjmpJrxFvHzcu0kTy4cIyhQXGE454AbpxyKa+nyo+x2jXCsWJJAXbgnPuBFD2Qt4iWljD+kCEpz1IznNRtC/EepJJqEUl0gjleOEPM+VQjkk7M8Zxz4dKYNRR+9BmcIbi3lxsOGCqA/38/VT/wBHuEZeO9LxqnOAQwPPIz4VBHD30rRI6HYCWY8KABknp4U8sH5hdi+nQ+jBQzDHBi7s8t3u7fn6PHnUWpXfpckbxMdySSnO3GFLZT7qmkt44rGeV3VpI5ERArcEMM56c8fxpXtF9HtNiyGW5wAxYBFJbGPOhKCdw1JZNUt2vbiZpW2NKWKmMkypswF9nPPPnWdLcySywlXIWGGNQAMYYKN33irR0+TqZIQm0N3m/wBXltuM+eQaGsHDbC0aFd/eMz+r6rhPLzNNZIviJ3HtqkJvpWMzSRSzyO4KH5BjAA58iPuqpd3a3NvBHCFVRtOzDbkwuCPLBPPFSyWE6RyOygd2WBXPJ2nBI8MZpz6ZNE7B3iUIjMzM2ANpAPwJFCVOLvcLtlHFGKuiwklkKxmNRhAA78szJuAHHkDUb2jx2puC8eFVGZQ3rKG+Tke2r1Ui/MhlZWxRirktrGsFrtDh7gA947qIwSxGPPw60iadO9w9tlBMiglMnOSM46YzikqkWGVlTFJiryaXM+wLLBufbhS/OWG5R7yM/CqigMuakpxfBisxmKXbUm0CjHlzTuFjV0gYtG+mfwFFLpP7K30z+Aorl1vGzTDwo4vtf6TaX11NFue2aNXuEAztxI3rezw+Fb+l68mraDJbWc5DqACwJDY9h55qLsrr1lNrmq9n9UjjYPeTiCRh8oFzlD/D4eVV7zQdJ7FXh1e2U3NnPMIjHyO5yGOR4HBXHuNUVaTlPTzL6VXJD6G8LaSFIw8pL7BubzOKVY5JN2ZigQZLE8Yziq8/aKzCCVjEQ/K4mU/hSR9pdNMcmZQrFcABwecjite8pqNrnNVOrmcrcSdImdMiVMqWIDePJqnOs6tDK0aBY5Rkr5EEfxFOGp2xijO2QiTLKABz6x/Klmvu/tZYo1lb+TbaCBjOOPvqus4VKcoX4otipxkpWLhFY8IKtJEwwUcj6vD7sVrQSiaBJBkblB5qhcR93qLgDAlQMPaRwf4V5rYFXd4qVN+a/wBHUxqzU1JCeFLvdY5UTbiVNjZ8j/8AVG0+NIOte44nKHLc3KW6QRiLCKqhih3YD7wM58xSie4Od6xSKQQUZTg5ffnr+9TadUN3HkF2PkvLuVW3CIs5bLbTxuYMR18xTe9uN7tuTdIZSSFPWQAN4+wUeOKfio7uPId2Es1xNI8j7d0sbI59b1t2MnBOAePCni4uRK0gERYyiXJB4O3bxz5U0CnAUZI8h3YneTsmxkiMfqDZg9FzjnOf6Rpe+n7+S4OwvKCrqR6pBGCPhTsGkIpKEeQXZDI00oZH2BGZGwo6bRtUD6qc1xNugPdQlrcju3KncMNu8/OlIppHnUsqtawrsWCYxhUncd0igBRDuzht3mOcn/7qKW5ubmSVtqKkjOQuOQGkD9feBTj5UlG6je4ZmJNc3U6ukpUhnZwQWG0scnABwRnzzSXE89yZiwQGdCshBY5yQSeTxyB0oPWg+ynu48hXYq3V0kgcd36rIw4PVUKD7iaWW5B070UfyksgjV3MQXCp05yc+XQcU0A0oTzodOI7sTv5Mwk29u7QgBHZCTgEkA846mpUv75XEjd08gZW3MpyWC7cnB5OKjOBwOfdRgmjdx80GZhHc3UbpJmPchjI4/cUqv3Go41KptxzUm2kJA9tSUVHgK7Y3b5mlAwaQt5CmksfGpCNjS/2Z/pn8BRSaR+yt9M/gKK5dbxs0x4HlGs6XjtLqFxFcyRubuR8DoDuNbmr9pLzWtDh02aEMbdi5mPJYYwNwwORnr41Hqk1nHrV4JIBP/OJNw3lSDuNM9JsCjLFpyqXUqSXY8H666NqWVNR1MDnO71K2jao2ihk7gTp4I56HzrV/XOQxMo05APMOBg/CqkbDYB6NBxxuaME/GlMMciNvWMKBk4QCqalOg9cupZCrUWl9CU9sTkOdMjZwMbpH3fw4psnbSZsGOySPacgK+BjyPFV9D0q31HWhZT3DQRFM+ryScZwM+/7q3tU/wAnVzCok06ZLmPHyZPVb4jg/dVcqOHi0pRLo1arV0y92a1NdR03cV2FHZSuc45yOfcat6ivqxTrn1HwceIPH5H6qyND0TUdBn/nSRi3uQMFZAxVwOhHx+Fbk0YmheNs4YEHFeOxSWE2jvIcL3OpS++oZXxIAT5A+6lCbzhevl0qtayuYgGOXQ7W944qYuDk7cnHFe6TvHNHzOR9QwQSDjIx40oVjswCd7bV9p4/MU2Oe4UKFGdnTL9OFH/+fvqQzyGS2Z1bMDbuXyDwowOOPk/fUc0+Q7IaoJDdML1ORjrj+NOBK4DcZ86Z3sqQiNY2IBz8sYPIPQDrxSx3U6tkoTwvJk54A9nQ46UXlyCyJgQakXmqsUkz7BISQmcEnPgBj7vvq0mKkr21AfjimMKlA4qNzSAjNRsfCnOcdKjJqQCeykJpcE0oAB8/dUrkRoBPSnbQOtKenJAppZR060gHE4HAwPM0mOfW5ppcnypvXqaLAPZlB4ppk8hTPqowfKmAEknk0lLijHtoASijjzozTA19J/ZW+mfwFFGk/srfTP4CiuXW8bNMeB5vqqj9O35P9Zk/7jRGnqF/khepP4UmpXVtD2jvkmjklY3L7Y0O0sdx4zyfuq0bqxDAvayhuQpWYEIfYCtanUaRhcNbsIUkkcImU8Sc9Mefl7qS7kWcpEC+GO3LeXiTSvfQwQiGNHTecu7nn7qitwtzesz5Eca7QM+fH8fup0o5nmYSdtEU1umg1j0qFsFZMoR4c8V61pGrx3FjDck4hmGCPFW8R7vzFeOsCXLe3NdZ2Mv4Yb8wzsQZEIgyTgPxx9eMVpxdK8E+RCjVtO3M9A1awF3YSd2qmRRvjP8AzDkVgQzCWJXGcMM89a29PvJUbu7j1Ym/0YYesvPIJ88/w86yLyAWepzQZOyQ97HnyJ5Hx/EV5Da1DNTVRcUdzC1O9Z+ZnTDub4nHqzDP/wDQ/u/Cn5GakvIDLbnb8tTuT3iq8TiSNXGcEZ5rqbFxO9w+R8Y6ft5GbGU8lS64Mk+unqxA61FR08a7ZjuThx4jHuo4PkfdUOT50u4+VKw7kvSpUaqwdqXefI0mhmgrjuzzUDvzVb0hx6u1jnxxRvJ8DSURj+tGAOv31GXbypu41KwiUuPfSGRj7KjzxSUWFcf1pMgU2imK47IpN3spKKQXFzSZPnRRTC4YpMUtFAXExS4FFFMLmvpH7K30z+Aoo0n9lb6Z/AUVyq3xGaoeFHmGtzxR69qEcJAla5k3yN4eseBUcRt4lIurl5AMEBRjP1gZ+41FrJl/WfUWRcoLqXcSP+Y0xr6F5RGA38nyQvn4ValcyPRmiZ7lEObh/wCUBVo/AqfCnWk3dxTREABkOGxycA4H31Db3ETb5GiMu3O3cCoI/wAe2tBBLDpTSywxIlyMR7AATyCSM5OBgjPiT762wioxSSKG3e7ZlbKdHM9tMrxsVdSGUjwIqXbiq94Cqqw45xW6orxMy46HeXHaeXU7OOSzhKtIqi4kcYSOTpnPtHHtGKrWsdwbiWa5ubiS6twdysMIF43DzB8efIeBrF7F38S6qNOu5CtveeocfvHw9memRz0ruJbPuw9tEmLq0AYbflTREnDDzYc+85B4auFXhGzg1ozp0pN2mQqAyhgcg+VUGiFvdtHzsl9Zff4j+PxqbTZ0Z3tjgFQHTGcMh6EZ8Oo9mOeatXdt30JC4Dr6yE+BryGFry2fjLS4cH9OZ2KsVXo3XEqBM0oiP7vxp8MokjDDKt0ZfI+Ip+fIV75Suro41iMReePqpdig4p+CTTgtIZGE54FSLDnrUioKmReaTY7DVt12HioXhAPTFX1Hq1E65qKkNooFMdQKaUU9eKtsoPWomTzqaYrEBiHn91IYj5A+6pcY6UhJ8RTuIhMePA0m0VYyKNoI8DRcCvspNntqwUHkRTe68jTuKxDtNJtNTGNh4U0qR1GKLhYjwfKkxUuKMYp3CxFRUmPZRtHlRcVjT0n9lb6Z/AUUuljFs30z+Aorl1vGzVDwo4LU+zeqzarfT28UZElxIyZbzY1Xj7IakqBTbxk9SxYZJ8TXpCW07BiImILsQQPaad6Jc/MP8K85Pa+MhNpQWnyZqWCpSV7s8+HZK6C4Nqp/9Spv1e1HAHcrhRgev0Fd36Hc+MT/AAo9Dn+Zc/VVi9oMevyLoyHu6hzfU4Qdn9RH+xX7dNn7NajNaPH3C78god44I/uNd76LcfMv8KQ2lz8y/wAKJe0G0GrZF0Yls2gvNnmg7I62rh0SNWU5BEnSu8kvr2Sys52t2GpW4G8gjZIP6QJ8j194FXvRLn5h/hR6HcfMv8KontjGz4wXRl0MFRhwZj3SSfpEXNnasqNliGIG1j1xz0bqR5jNaQOQDjFT+h3HzL/ClFlcfNP8K5mKrVsS1KUNV8jXSpwp6JmXNbSR3BlhXcrj1k6YPmKB34/3ZvtCtX0Sfp3L/ClFpP8ANN8K2UdrY6hTVOMbpc0ymeFoylmuZY7/APq7fEU8d9/Vm+IrU9Fn+af4U4Ws3zTfCpvbu0PQujI9jo8zNBn8bZ/iKkV5x/urfaFaHo03zTfCnrbzZ/0bfCqXt7aXoXRh2SjzKHez4/ZX+0KYzzk/sr/aFancS/Nt8Ka1vKf9m3wqPv7aXoXRi7JS5mSzT5/Zm+0KYTOR+zN8RWubab5pvhTTazfNN8KsW3to+hdGPsdH1GKRP4W7fEU3+X/q7D6xWybWf5p/hTTaTk/6J/hVy27tD0Low7HR5mP/AC4P7O32hSfy/wDV2+IrX9EuM/6F/hSGznP+xf4VP33j/SujF2OjzMoPcD/d2+0KA82ebU/aFahs7j5l/hR6HcfMv8KfvvHeldGHY6XMzMz54t2+0KMz+NuftCtL0O4+Zf4UvolyP9i/wpe+8d6V0YdjpczLJlPW1b4ikKynpbuPrFa3otx8y/wo9En+Yf4U/feP9K6MTwlLmZBWfwgb6yKaVuP6uftCtj0O4+af4UeiXI/2Ln6qPfeP9K6MXY6XMj0sOLZt6FDvPB9woq1FG8akSIVJOcGiu1QqzrU1UnxZnlFReVGlafsy+8/iamqvaugt1BYA5Pj7TU3eJ++vxrBKUcz1NCWg6im94n76/GjvE/fX41HNHmOw6uU0ztddXM1y1zZp6PFvw8ZK7SsuwKWfC5PXg11O9P31+NUv0TpfoAse7AgEplCrIwIfdvyGByPWOetSjOC4kWmUIu19hM0KpDOe+jeQZCjhWKkDn1jlTwufDzq1Bq8mp6FJqGlwB5dpMUUrL6xHODtJwT09njQNB0hUhURttgYvGvpD4ViSS2N3XLNz7atWNlY6bG8doAgkcyOWkLFmPUkkkmm50/ILMxbXtitxGbj0G4MMis8KKo7wogHeOwJGAGOABycVdj7UafKV7vvWV50hVgowS0YkB69MGpJNB0eW3igMAWOEOqbJnUgMcsMg5IPiDxR+r+jekpcC3VXRldQsrBQyrtB2g4zt46UZ6YWZWuO0hPZSTXbS1dV2q0S3C/LBIGcKScc+/ikHaiOzt7L0+KRpb5ikJihZQ77goXD4YHnPOBjNaR0vTm0ldKMY9DVFQRiQjAGCOc58POoZdA0i4EffxtM0QxG0s8jsnrBsglsg5A568Us9PzCzK1x2vsLW4uIJIpmeAZxGUff64TjDccsODg1LYdpre/1AWItbmGUtImZFXAePG5eCf3gfLnrTv1a0QsXNvknI5mcgAuHOBnA9YA8VZh0vTYLsXUcSrMHkkD72+U+Nx645wPhQ50rcQsyo/aizjmlQwXHdxPJH320bGdFLMo5znAPOMcUXnaFotBt9RtrVzJeSxxW8c5CZLthS2M4HOfP3VM+g6Q9xJO0ALylyw71tuWXazBc4BI4yBmrE2m2Fzpw0+eGOS1VVURljwFxjBznIwOc1HPT5iszFHbCCyilXUZopLiOcxFIEMeCF3HPeED4HnIxV3Se0P6Yv7iCC1dbeOGKWO4LAhw4yOM5Hw8D0qROzmkRkssbiRpO8MvpUhk3bdud+7d0461ai0+zgvGu4gVmaNY2bvWO5V6ZGcEjz60OpS8mFmYS9rLiG6ltruz2tZP3d0YwTvd2AhWPPXcDnnpVv9a7Ed8rxTxyW8M0ssZUZTusbl4OCfWGMcc1dn0jTLj0rvYVY3bo8p3kEsgAUjB4IwOmKrS9mdDmi2SW+eHDHv3DOHxu3Hdls4HXPSpbyk/MLMnsdZi1G6u4IYJh6KQryMAFLFQ2BznowrlR/lCuf0Kk5s4hetcBe6ydvdEZ3/fj312NrZ2dmZmt0VDcPvl9Ync20Lnn2KPhVD9V9B2hfQ48LCIB/KN8gNvA6/vDNCnSC0iK47WWNs0xkhuO5i74LMFG2RogS6rznIweoAODUMvbTT4FYTQXEUodVEUmxScrvByWwBgeJz4Vel7PaNNJNJLbhjMJA471tvrjDkLnAJHUgA0+XRNKmnadosSllbvFlZWBVSowQcjgkcU89MdpFa17U6feTRQw96XmaMRgqPWDoXDdegAOfIg1Ru+093b9qW0tLeFoEkhRmbcDhxyd2Nox5Hk9BWlHo1uNfTVnkQtDb+jwqM5Vc5JZiTuPt9p606fRNJuL9r2aLdM7IzfyrbWKfJJXODjw4pqdO4WZTXtdYvJJCsMzzK6IkaFGMhcsBghiB8ls5Ixin6dr5utcvNLkhYSwuCFUD+TTu0bLnOM7mI48vZUqdm9EjTasBHCKD375UISV2ndlcZOMY61NFpGlw3ovY4wLgEnvO9Yscqq8knnhR18s9aTnTC0jQopO8T99fjSd4n76/GoZo8yVh1FN7xP31+NHeJ++vxozR5hYqXv8Aph9GikuyGlBBB9XworpUvAjNLiZA+W/02/E0tJj1n+m34mnBfOvC1n95L6nYgu6hMZpQopRRVN2SF4xSUoGaUCouQxMU4CgClAqDlYAApaKUCq3JgKFp1FFVSkyVg606kHSlFVuTExRTqQU6oXZBiUtFFF2A000089KaaabGhppDS0lTTZJCEUypKq3N0IvVRd7+XgPfWilGdR5Yq7FJqKuyUimlhnk4rHmuLiZ8GchfAJxj+NVHtVfbuY7ieSxrsU9m1Gu9KxmeIj5I6EkedLXPCF4h/ITvnjCq3j/90+DVLiIhZxuX98UVNn1Yq8Xcca8XxN2kxUMF0kwG081PWB3i7MvVnwG4xRTqNtCkBPbf6M++ilthiM++ivcYD8LD6HIrfEZWHV/pt+JpaQdX+m34mnAV4qv8WX1Z1oeFCUuKWlxVFyQmOadRS1FsBMUtFKBVYCgeNOFIKWoSkNIKUCkpRVbGxaWkFLUGRHAcUtFFRIhRRRQAlNIp9NPWmhoaaQ0poqSJEUhJG1eGPj5VkTsHkKRkiNflNgnPP31ev3CW5UHDuwCkHmmwwCNFJQnacAFv6R6n+Hxr1mBw6o0k2tWc2tUzyKXokrryTEvkPlH3nw+qoZNPi5yhPvJNay3EUoxyH27iNp4qu8yqQJU2Ky7gc5rfcqMmSx2nMbuhHQg/nTBNKhEVxnB4DDof8fwrSaWFgzA8A46H2fnVa6ERTYw3bwMDBHXp7qlcCBA9vINj5Ungk9D+X+PA1r2d2J054YcEeVZUaNtMch9ZDtY+fkaSKY22pKpPqyj7xx+Vc/HUFKOdGijUs7M6ClpEO5QaXFcK5uJ4PkH30UW/yD76K91s/wDCw+hx6/xGV1HL/Tb8TTgKRBy302/E06vE1397L6s60PCgqGa8traaGGeZI5J22xKxwXPkKnArn+09ncXVxaSW8TO0EcsikLkBxsZR9ZXFKhGNSooydkE5OKujWOqWIlkhFwryROqSIoLFSxwM46VLdXUNnGJJm2qXVAcZ5YgD7zXJW1hqFvcyzrBOkly9rLKygjkyszgn2A4PsqWS3ubi0uLW5hv2vDeozP65Qx98CCh6DC+XPBra8DSzLvaFSqS5HXgU7oMmuIuDq6WdxaiG+YLLcejSjvWYYxsHBHHUgtkcVdhXVH1uNria5jy0bpthdkZO7G5SQdq856jOaqeAXHOrD3r5HQLqdm2mrqRnCWrKGEj8DBOBUtreW17D3trOkyZxlGzg+Vc69ndH/J7BaLDKtwI4QUCHcpDqTx7Kt6Ak1i1zbXMMzTy3jlrgpxKMbg58BwMccZFUTw1PdylF6ptfsSU3mSZsi5g3yxiQF4QGkUclQeRx9VOgmjuYEmiJKSLuUlSOPceawZJ5bXXtUX0a7PpUMawyRwsy5Ct/SAwOSKy44NYaKOZzf97FFZYG5wCdx7zI8eOuaccFGavmtw/n/wCidR8jr5LyCG7gtXYiW43d2uOu0ZNOuLyC0MInYr30oiTjOWPQfdXHPb6rJqqPHFeG7iN4DK+7uwWB7raTwBjHT66DbXcthBJKNQnRL2F3i7mVXjCod5BJJOfYevTrVnu6lp3yG9fI7miuImbWoLVwkOous1lcpbgbiyHvCY93OQwXz58OtT3Vvqnd6hc5vmxexjYsjgtb+oW2DPsPTnrVT2dFPxoW9fI7GqQ1fTjeNZ+mRekISGjLc5Az+FZPZfUhI91ZObln9ImePviWKRghQCSc+OMew1Xt9EnudU1Oed5UhjvDNFF3YAkbuwA27GT1PAqCwcIVJwqu1loNzbScToLHVLHUtxsrlJwgBJQ5xmrJrnOxXfxaWlrcNeh4o1Hd3Nv3ax9eFOBn766Q8isuKpRpVXCPBFkG2rjaa3AJp1Nf5JqiPFFhluve3AlL5HTYwyMVO1wIo1BXfzz/AI+us3visjKf6JINWDKSVOB62CK9zHWKOUy4l1bK42xHJAHqr58Yps3cR97m2VliA5BzwfyHNV/SVUbjGCw6HAqRL2AEt3R3PyW2dadiNiCWeDfsjt1K7sc8cHIz9woea1Zk3JucgYwuf8c1Y9OtMgyQBmOCW2j/AB506K4tZbru1hADAbSFHXJH8OKdxlJ7b+eOR1ZFJHuJ/OsvWV9HntCOMsR+FdIsPeXc0n9EARj3jJP4/dXN9pnB1W0tl5KAufrOP4VVUd4MlHijobNt0Cn2VPioLFcWyD2VYrzEn3mdNcCWD5B99FEPyD76K93s/wDCw+hyK/xGV0zl/pt+Jp4FIn9L6bfiadXhcQ/vZfVnWh4UFFFKBVBIMedLS0tRbGkFHsooqtu47BSgUgp1JsTEpwpKWo3AKcOlNp9RIsKgu7O2vrcwXUKyxEglWHFT0U1Jp3QrENraW9lAkFtCkMSDCogwBU3hiikocnJ3YrWFooopDGUEZFK1JTRI5vVozbXfeYOyT7jTILhWXu2YDnKsfA/lW5qFmt3AyMPCuTnSWzlMco6HhvA16nZ2KjUgqcnqjFXptPMjWErI21uCKmSVT1AqgkjCJBgSrt6E9DnwP+OopUuoQcbXB+l/dXVaZmNdJVPgKeJR0jVd56HHSsgX6YwiMT/zGpkvhGrNOVRVGS2eKjZgbAmhtLZmdgscYJZj95rirWR9Z12W9ZcKzeqPJR0pNU1WbWpBaWoYWwPJ6Fz+Vb+iaYLWEErya5+LrxhCyNFKm2zViXZGF9lPoorz19bm4li+SffRRF8n66K9/s78JT+hx6/xGQJ/S+k34mnUqxuN2V6sT19ppwjbyrx1fB4h1ZNU5cX5M6cakMq1Q0Clp2xvKlCnyql4PE/py6MlvKfqXUTGKKXafKjafKq3g8V+nLoyW9p+pdRKKXafKgKaXYsV+nLo/wChb2n6l1ClowaMGo9hxX6Uuj/oW9p+pdQFLRiil2HFfpS6P+g3sPUhRVdzdrI5Ubhn1RxjGPjnNWRxRkVOnhMVB33Mn/xZCU4P8xQhudQk2Zt1XO0tlSMKevj1/KmiXVGCqI1DKo35XgsevOecDnitHNGRWjdYjyw7/wAWQvD1fyUi+oNIoEaKm8ZI67dw8z5ZpqNqaxMSqM/AGcY6nJ/AfVV/NGRSVLFL/wAd/wCLC8PV/JSR9R27XjjyF6g5JOPzqW2a6ZnNwioMDaFII8c/wqxmjNQlQxUk1uGv+LGpQ9X8iNSU4802s6wOL/Sl0f8ARYqsPUgPSqN7p8V3GQy5q9SYqyGExkHeNOXRg6lN+aORuNIu7Vibdzt8jVCSW9iY7rcE+ea7woGGCKhks43HKCurSrY+KtKnL/F/0UShSfCS6nDC5vmG2O2VfAZJNOTSb/UHBuXZgOg6AfVXaLYRKchBUywhei4qdStjWrKlLowjCkvzLqY+m6JHaqDtGa11QKMAU/YfKl2mubLD4ybvKnLozQp0lwkuowim1JsbypDGT4Uux4n9OXRhvafqQ6L5P10UsYKrg+dFe5wEZQwsIyVnY5VZp1G0f//Z"/>
          <p:cNvSpPr>
            <a:spLocks noChangeAspect="1" noChangeArrowheads="1"/>
          </p:cNvSpPr>
          <p:nvPr/>
        </p:nvSpPr>
        <p:spPr bwMode="auto">
          <a:xfrm>
            <a:off x="1524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data:image/jpeg;base64,/9j/4AAQSkZJRgABAQAAAQABAAD/2wBDAAoHBwgHBgoICAgLCgoLDhgQDg0NDh0VFhEYIx8lJCIfIiEmKzcvJik0KSEiMEExNDk7Pj4+JS5ESUM8SDc9Pjv/2wBDAQoLCw4NDhwQEBw7KCIoOzs7Ozs7Ozs7Ozs7Ozs7Ozs7Ozs7Ozs7Ozs7Ozs7Ozs7Ozs7Ozs7Ozs7Ozs7Ozs7Ozv/wAARCAFPAQQDASIAAhEBAxEB/8QAGwAAAQUBAQAAAAAAAAAAAAAAAAECAwQFBgf/xABOEAACAQMDAQQFCAUHCgYDAQABAgMABBEFEiExBhNBURQiYXGRMlNygZKhsdEVFjRSwSMkQlRz4fAHJTM1Q0RVYpOyFyaDotLxNnSCwv/EABsBAAIDAQEBAAAAAAAAAAAAAAABAgMEBQYH/8QAOREAAgECAwUFBQgCAgMAAAAAAAECAxEEEiEFEzFRkRQiMkFSBhUzYXEWIzRCU4Gh0ZKxgvBEouH/2gAMAwEAAhEDEQA/AOzidjuyxPrt1PtNSbj5mok43fTb8TTxXzmvWqb2XefF+Z24xjlWg8MfM0uT50ynVndar6n1JqMeQuT50ZPnSUVW69VPxPqPLHkLk+dLmm0oodar6n1E4R5C5oBooFR39X1PqxZY8haKKKTr1fU+rFljyHUUDpVWQ3gd9i7hn1MbcYx7ec5+6p051Zu2e37shJRXkWuD0pazopdSYJvjUbmUk4Awv9L6+ePdTQ+qtsAQAhQHJC4zkZx9X3/VWjd1v1f/AGIXjyNKgjI/KqJbUS6bYwqbxuztzjcPb5Z+sU0HUxExKqz5AA9X2nP4D6qFGr+r/LHePIswTtYXGZl76BzzuG4r7R7PZW9HHbSxrIiRsrDIIUYIrmMag6bXiHyeSSvLY9/nT9MvbzTZGFzERbMfk5BKnxIx4V2sBjZU1u6s019TPUgnrFHTdxD80n2RR3EPzSfZFLHIksaujBlYZBB4NPrvqV9SixH3EPzSfZFHcQ/NJ9kVky9pbeDXG024j9HRY9xmlcDPIA48F6+scdPaK2QQQCDkHpT1FoM7iH5pPsijuIfmk+yKkrF7T2l9e6cIba79Ftjk3joCZTEBkqmPE9ProTfMDRt3sbyLvbYwTR5K748MMg4PI9oNVNV015kE1oxSVB8gHCuPL3+2uE/yf60LG2tbdpbfT9PllkZmumw9zIxwFTJ4C4UEnqeK9OqNWGZOLegRfmcvb3PeAhsq6nDKeoNTgnzNXNW0k3P86tcLcKOR4SDy9/trKt7jflWBV1OGU8EGvJYyhXw8r5nb6nRpShNcNSyWPnSZbPU0mcmg9KxKtV9T6luWPIkTpyc80UkXyfror3uz23hYN8jkVtKjIE/pfSb8TTgcGmp/S+k34mnV4Sv8WX1Z1oeFDqUU0GnVQ0TFooFFVtDCiiiooB1FIDkUtREKKKBRSYhRTqaOtOqImJS0UUCCiiigApjoGGCM5p9FO4Fe1u5NKlwcvasfWXxQ+YroY5EljWSNgyMMgjoawpFDrtIqK0u5NKlwctbMfWUdU9or0ezdpZfuqr08jNVo/miaeq20Nz3aq8C3ikyQLKAQ5CkcjqQN31Vl6TqNxpzy2t4r9xDJsaZlVAhwThUUfJAxyfeBin6wJLSRNatG9IjUElGG89MjbhSQOufxAzVmzubPX7eO+hRFvIVJRHkyFPIBOw4Zcg46+yvUp3RiNkEFQQcgjIPnRWFpepyRXk9lqd5vm77ZGXjEYc9cKBxyMYBJJwT0o1rVNR03ULZ+7j9BYneVBZ2wM45wBk8Dr4kkAGlZjuZ3aTsXDqV+2oJMlunorQuQvMQAblR0OdxBB9hBBFQ9kO2sWovDYziQmdpPRSsR2pGgGFd/FsckjgZFdhbTrc26TKCFcZGawtQ7FaZqWrG/upbgx90IzapJsjIBzg45xnkjOCeakpXVpCOhzWVq2kG5/nNrhblR08JB5H2+2udk7bzTa2ltotok9hbqwJOQ12VwGWDwJUHPtwfZXbI29A2CMgHBGCKpq0VUjlmtGSjKzujlLe43ZVgVcHDA9QanzmtDV9IN1/OrXC3Kjp4SDyPt9tY9vcb8o4KupwynqDXksXg5UJfI6FOqpl2L5P10URfJ+uivY7N/CU/oc2v8RkCf0vpN+Jp1cNddpdci1i8tYWtu6juHRMxknG49eajvO1mt2V/6K4hYgAkiLzGR415utsmvKpKSa4/98jfCusq0Z3tOBriH7T6pGmWkhz9AVraZd6zdQCa5kSEOPVQRjPvNKnsPE1HaLX/f2FPFwpq8kdFS1mIt83+9/wDsFWEtr1ut4f8ApirZezeM5rqVLaNJ+TLdFRpp923++n/pip00i5Yftzf9Naqfs7jF5rqSWPp8mNBpaLjTZLW2kuJdQcLGMnEa8+yobXvfR1M5BkI5xXOxuzauDSdRrXkXUsRGq7JEwpaxNY1x7Gdbe2RHkxly3RfIceNZ/wCs2o/N2/2T+dX0NhY7EU1UhHR/OxCeMpQllbOsHWnVyP6z6j83b/ZP50v60ah83b/ZP51d9mto+ldUV9uo8zraK5P9aNR+bt/sn86P1o1H5u3+yfzpfZraPpXVC7bR5nWUVyX60aj83b/ZP50frRqPzdv9k/nR9mto+ldUHbaPM62iuS/WjUfm7f7J/Oj9aNR+at/sn86Ps1tH0rqg7bR5nVmmOodcEVy36z6j81b/AGT+dH6z6j81b/ZP5017N7RX5V1RLt1HmdLa3cmlyFTl7Vz6yjqntFQalohtYTqOiNI+4DdGkjEuCyknOcnOBnnPHUj1Tz7do9QYYMVv9k/nU2kdrbrTrsJdRobJz64jByntHNd/AYHaFGOWtHT6mWrXoyd4s6GWax7TafHCJkgv1Pqo5G/KnkdORlSehGQMjjFR2GoTTC40bVnK3L5WJriNdrckDA43Dpyep8s4qe+tDBZ/pHs93EZl5klADZQkZxkHGOT4gc+qSahMtn2g0iK3nuYo9UkhKosmEZnA67euMg8jkc4wc1ssIjt11DsvNbxSyR3VtcMEKxptJcgKAoLdehxznDEnJArqgQwyCD4Vg6ZrEsEp0/VyFlRgiz5AVySAowOhPgOpwfLJpytedlpZXWQ3NnK+5RI4BBAywz0ycOx4A6nJPFDV2BH2l0Kew0+e50XvohNcJJcJDgtCnIkeEH5LkHnB599Y2i9o9ShuIWe7nls2WQadZ3RAuLteu+RznaowQCcZ93Neg2N7DqFml1bsWikztJ46HH8K5vtR2ZNxHPPp0KrNqLxw3859Zktxw2wMcDwz9dNS8mDR1MUqTRh0ZWB/dYEVmavpHpX86tsLcqOng48j7fbXK9mNc07Tu5tI75dO0mN2FobkoHvQScsRgEKDjDeODn2d/wAEe+qK1KM4uMuBKMmtUczYymWFtylXRyrKeoNFaeoIq3OQACygnHif8CiteGpqnRjBeRXN3k2eXdxv7TXiHq18/wCNJ2ihVe1V0gOUgWPr9BfzrQFr3Pa+Vd+7vLgydOmT0+6qethpO1erRHAkLKyDPygAOB9XP1UpxtoyyEr8B2gad+kLp7mYZgiOACOHb8hXWopz0rL7NOiaLF3Z5VmLD/mzW3y8m4jr5V0sNGMaasc6u3Oeo+JenFXYVqvGnNXYkq2UiMYk8a4q3GvFQRrS3d2tjZyXDDdsHC5xuJ4A+s4FZ5SsrsvijM1af0m9W0UgxwEPJz1fwH1Dn6x5VTvr1LCyknb+iMKP3j4CnwIyR7pCGkclnbzJ5Nc3rt76VfC3RsxW/X2t/d0+NeKhB7X2jb8i/wBL+zpyaw1D5szGZ5HeWQ7pJDuY+ZpMGnYoxX0eMFFJLgjiN3ExRjFOxRgVKwhMeyjHspaKdhCY9lGPZS0UWATHsowPKloosMZtoxT8UmKVguNwaRlyMEU/FBFFguaHZ7tDLoM3czbpLGQ+so5MZ8x/EV1V7Y/yseuaVNGFWPcwGdrrjqcZJGAMKPLjrmuEKBhjFafZ/tBNoVx3Mu6SxkPrL1MZ8x/GudicLfvw4minVtozqh3HavTI54jJZXkYOA2N0ecZGPEHHX2e8U/S5rgwPa61sVe8WKHviB3hAHQHlj7c8kZwKjvLJluE1vSCJMxEbIgo7zJXH9E8cc+IwMY5zYure31yKGKf+bX6xd53Jfc0akj5QBGRkD3499cl8jWU7+4u9AuYDEY4tLXCkHBxkgu7E8lvlezGSSTgV0ME8V1Cs0MiyRsMhhXPw3MEc76NeJcSwSymM3F7cANI+M4RfIcYxjqCB1NdDb28NpAkEEaxxoMKqjAFJjRynanszPO93qOn3EMJmszb3KyW5lIjGTmMDo3s8eOlM7Ndpbxbyx0jUrI24u4ibEbgZBGijmUZyCcEg49ldlVGDR7G21W51SOH+d3IVZJGJJwBgAZ6D3U82lmFiLUf2hfofxNFGo/tC/Q/iaK00/CiqXE4YFJu2RMciyAPtOPAgkEfUal7V6TFfXlxPEyxXETBhInyuAOD/Cq+lqp7WTY4HpMmffvNZWqWcUnbjUbphyk0e0+3A/Khq7GnZGqdMv8ATJO+ilRt21WIGNx6ZKng/Vir8erXMAxd2LA52gxkHcevArIBhhjt7eS33NGFDOOMgLyKra6YWtBJZ99buAc4lbnpz19/xqyMJwV0ytzhJ2aOsTtFpsePSZHtf7ZSPvrVtdTsbhQ0N3C4IyMN1ryy8tHEUEck0spZI2be2ck7/wC6tc3WowWt6I73u1tGSOGPukYYzhuoPvpqc/MMsUejXNwy6fPJbyLvVG2sMEA4rCK3suqPFdahJdLbNkjaqrkgFeAOoBPxFZSahcjT4pHuIgWExkXuwMhR6vTHUj762NLhkitFaYlpn9aQk5yf8cfVXJ2xi3RwziuMtP7NGGpqdRPkO1O9FjYSTZG/GEB8WPSuPUEDLEljySfE1rdoLrvr1LYH1IRub6R/u/GszFbPZzA7jC71rWev7eRRjqueplXBCUYpaXFelsYbjcUopcUY5oEJRTsUuKYDKKdilxQGoyjFPxTSKAG4oxTsUlKw7iYpKdRiiwCYprKGGDT6MUhmh2f1+bQp+6lLSWLn1k8UPmP4iul1TT3lMes6J3LvtLnAyJG6hsD5R6/K6ezrXEFcjBrT0DXptDn7qXdJZSH1kHJQ+a/lXOxWFzd+HE0U6ttGdFdPH2o09TZtFDeRONyySDcB4fJzkE4I6jjI5AqfRtTvIrpNK1NXE4RikhXO/B8efLHPIPGSDkVS1rSFlT9NaUe9B/lSqOeSSOV8sgHIGCfPAIqe5hsO2OmyKndpeQ7wFZuVb1gpOOdueQeDjyziuQ1zNR0tLWBpmr3FtINP1h0FwGCJIWUF8nAyBwMgZHOSM8cVvVBqxJGbqX7Qv0B+Joo1L9oX6A/E0Vsp+FFUuJw2iR/+a7kAf7zKfi5rldSlaTtPeXcEhIe5LqCxx18gfKusMU1tqtxdadELnEztIGYqFO45HSufvtIlt37w2/ds/OZJgB9WBWN4ynKWWL1NSw88qZGJ5FZCZmZgerncTxjxqK+JuUCuxxjHHFWhYpsMqrIqKMscg/48PjS3FnDFGG77cTnADZ6AfnUu0pq1yPZpXvYoSW/fCPeWO0AcezOPxrSis4pBLvy3fEM/PU1BCYVkUsGZQcdcZrRuzaQ24ezgnY4Jdy49Qj/lA5qaqxTWjZW6M+BbsrWKe5t4VThSXOfAD8ziuollWC3eVzhUUsfcKwuyyPLbyXcqMrt6gz5D+8/dVvX5ylisSnmZgpPs6n8vrrz2Nbxu0I0I8NF/Zppfc0XNnP72md5pB68rFj9davZ7S4tX1I2szui92WymM8Y8/fWcBgYFdB2K/wDyA/2DfiK+hzSp0rR0sjix70tTY/ULT/61c/Ffypf1C0/+tXPxX8q6iuZv+3Njp+oz2T2d27wNtZkVcE4zxz7a58atV8GXuMFxG/qFYf1q5+K/lWJ2m7P22hw27wSyyGZyp344wM+ArW/8RNP/AKhffZX/AOVY/aLtHba/HbRwW88RhcsTKAM8Y8CavpyrZlmvYjJQtoWez3Zi01jTTdTTzI3eFcIRjjHmK1f1D0/+tXPxX8ql7Ef6hP8Abt/Cty8uVs7Oa6dSywxtIwXqQBniqp1ZqTSZKMI2Oe/USw/rVz8V/Kj9Q7D+tXPxX8qiX/KHpzDPoF8P/wCF/wDlS/8AiFpw/wByvfsL/wDKnmr/ADFaBgdpNHg0W8gggkkkEqFiXxxg48KyMVrdoNag16+gnghmiWKMqRKACTn2E0+x7M6hqVmt1bmHYxIG5yDwceXsrZCpaCc2VON3oY3FHHlV3UdLvNKkVLuLZv8AkMCCG+uqmPZVykmrorasMI5pNtPxQeKdwGYpMVe1PTzpk8UTTRymWPeCnh7DVPApJqSugaY3FIVyMGn7RQQMUwL2g69LoU/dy7pLJz6ydSh8x/EV1J0KC7v7fUtOvZIrd372VYnJWQ8ngHIALHJAxk8nmuGK561o6Fr0uhT93JuksnPrIOSh8x+Vc3FYTN34cTRSq20kdnr+lyanYFLcRi4HyGf8Oh4zg46HHNWdMivYbJUv51mnySWUdBngZ8cDjOBmp4J4rmBJ4ZFkjcZVlPBFS1xXfgbUZmpftC/QH4mijUv2hfoD8TRWun4UVS4nGpqj2F7eK1wjwmZw0BUK68nnPkc8VgXt5PdXTSShuThM9B7P7qv63KsusTLHxsJyfNqpSPH3YUhc8dT41ztzSzyklZs6MMySM+5abvO6TLbSNw3dPGqrWjtn+VcktuHPIHlXRaFaz6jNJCUXLjc0jDAC5xn8axu1vZ7U9DvFvLO+hvLXvAkgj4aJjzhlz7auhFttLyHKSja/mLEpiz6RxuICMBz9daVnMIziTKhATn/H+PxMMcTTWIlMseQAfX4Gc+Psq1bXVnqk9kbRShKqkgI8Qfy8atj3YuUlwKqtktDrNOi7mxjU8MRlveeTWRrUhl1MJniFBx7Tz/AVvgbR7q5eR2mup5W6tI2PcDgfcBXG9nqbrY6VaXkm/wB2QxzyUlBeZHit/sWP8/n+wb8RWFit/sYP8/f+i34ivdVvhs5EPEjvq8u13A7Tal/aj/tFeo1EbaBmLNDGSepKjJrm0qm7lc0TjmVjyfigYPSvWPRbf5iL7Ari+3CLFqVikaKoaNydoxnkVtp4jPK1iqVKyubHYn/UTf27fwrT1sf5iv8A/wDWk/7TWb2LGNDb+3b+FdARWGek2XR8J5JDE7RrhGPHlT+4f5tvsmvWMUYrQsW+RXujyVlKkggg+Rrp4NPfUuxFvbJdJbMZyd7sQOHPFZnakk9qbpc8BI/+2lvbu1k7Fw6f3ym5E+4x+IG4nNW1JOcItEY6SZZ7QiRItL7P7nmuEZWadwQDn1QAT16/cKtNpOnRakulHRLuWM4DX2WADEdePCqOo6nb3Om6XeCdDqNk43xHqwB6/cD9Zqxe3NvqN36bb9qZLGKQDfbs5BQgeAzVLzJJE9G7lW20WGS21mwMe+/siWhk3EblxkDHTw++qj2trb9kBfzR7rq6m2QHJG0Drx08DT9F1KOz7RG6kuHkt5HaN5pCcsngT8BSdoruzubi1s9OffZ2UWFIPBYnn8B99WLPmt+5DS1y3e9nrM9pNOsbWLuY7iDvJSpJJxnPWrSaVY6jPc2MeiXViY1bubty2HIPiD51DqGuWsXafTb6CQTxQW/dy7OcZzn86bcvbiaa5XtjKLdiWSESNvGf6OM/wqu89NSfdKU1jby9kItRgh23EM/d3BDHkZx0+tau63o+n2uiNJartvLPuvSTuJzuH9+fqqDsxe2UUN3Z6nKI7ecK/rk4LA/x/hUmm6tZXet6w2pSKlnfAqCTgEKcL9ZHNTk6ienkRWUpa/Z2unDT7WGPFy0HeXDbievT7w3wrLZQwxir2s3ialr11dxENFkRxkdCqjGfjk1Ux7K10r5Fcqlx0Lmha5NoVxsfc9k59dOpT2j+Neh288VzAk0MgkjcZVh0NeXsobgir+h65NoVxscNJZucug6r7V/KsGLwmfvw4l9KrbRnZ6l+0L9AfiaKjup4rkxTQyLJG8YKsp4IyaKxQVopF74nBXNsJNTuvAtPJyQeOT5CqZsN91DG5SRWkUeoCMDP1VtIu3UrwSRksJXZVyRuBJ/x0o7p5u7bcMLyhHOBWWlFOTubakmkrGBq9rqGkXc8MF2IBIpjxJjAUYYNuzwMfjWVH2mtLzR54riR2u2CBcrkHbj1ifE4yOaze1faBtV168nVjtZ9g5wMLwOPqzWLCCzcEfUa104uzi/MonU1UkbVzqkj6dsgBKucMSOfqHnXeaBozaXLaRXK4nMZlI8AcY/AiuO7OWE92s19BbtLHYlXJGMBucE+fSvTmufT9U9KaIxkwKQpxkZJz/2ism0KkKWHqQjxt/sdPNOcZMmuJe5tpJD/AEFLfAVzNupSFFY5OOT7a3tUP+bZ/auPjxWOo4qr2Yp2p1J82kQ2i++kJit3sd/r7/0W/EViYrc7Hj/Pv/ot+Ir09b4bOfDxI7vwrgdX7Qa5Drl7b298I4YpAqL3SnAwD1Irvq801gf+ZNS/tR/2isVCKlLUuqOyH/rH2i/4kP8AoJ+VVbq7vtSmjlv7gTNECEOwLgHr0FNAwadit0YRTukUuTOz7G/6kP8AbN/CtTV5JItHvJInKSJA7Kw6ghTg1mdjuNFb+2b+FauowPdabc28eN8sLouemSCBXNn42aFwPOE1TXGQH9MXPTzH5Uv6S1z/AIxc/EflWvH2Q1RUCkwcD98/lTj2S1Pzg+2fyrbmolNpnPv38szT3U7zyvgF36nHSrtrod9fWxubeAPGCRncAeKk1PSLnShEbkxnvSQuxien1Vr6Pf8A6O7PwTE+ob4Rv9FuP45+qnOplheAoxu9Tmbe3e7njigXfJIcKPM1Jf6Tcac8a3kSo0gJUbgc491bOnWqad2h1KZuIdPR5Rx0DDIHwJ+FVO0Ez3FvoE07lmksw8h8yQhJpKs3NJcB5NDI2gDGKAoA4FdFZWGl6nN6NFpmoQblJjunJ2kj7qp6ZZWEui3t9qDSILVxkoeSPLHmen11PfxtwFkZkBV64pvdoTnaK2L620+bs8mr6fFLBiURvHI2Tz/9iodctILBNLaAMDdQGSQk55wv501WixODM0qOmKQqMdM1r6zZ2Wm65aW2JBbyQJLJhstyxBx8KtxaZY6nb3IttNvbGaKIvHJOTtcjw8qW/jZMMjuZLaY8einVTIndCQJs8c5xVTFbFw+//J2pHG67XPxrJA4FTpzcr35ikrDcYpGUNT6KtIG52dXZp7rngSnA8uBRT9C/Yn/tD+Aorj1viM2Q8KOVe526hd73UNHdSkr09XvDg+/8xWtpl5bvuSSVBnkEsPhXI6xDu1u+IHW4k/7jUEenzSAEIdvmat93Jd7Pa5l96tvIoXt8yLtX2e0uxtZLyyd3leb5G8EAHJOBXKRxy7tqqwJ9nQV3B0lXA2bgR8rdTrjRYxFmInd7TSo4VU0lKd2Sli5yu1CxW7KXklrZXkCSmNXKB1JwGAzj+Nd7pl0t4xmDBiI0UkY6jNcFaWCGfbMMV13ZmKO3FzHH8ncD91cjbeEUKU6qlfh/s24HFuq4wcbWuaernGnSe0qP/cKywPOtTVsHT3+kp/8AcKzsVZ7N/hZfX+gx/wAVfQbitfsxcQWusd5cTJEndMNzsFHUedZWKelq1yGCx79oy2SBgfXXoZpOLTMMeJ6F+nNJ/wCJ2n/XX864LU5I59dv5YnWSN5QVdTkH1R0NVGtYo3aOSEI6HDKRyDUsUSjKptXAJ5IHT31TTpKDvcslLNoGKMU8Rt6OZ8DuwwTOfE5x+Bp8lvNFGJJIyqHHrdRyMj3Zq/MuZXZnSdl9SsbTSTHc3kEL96x2ySBTjjzrZ/Tmk/8TtP+uv51540MMhy6KT7aBbW+PkL8Kyyw93e5ap2Vj0P9N6T/AMTtP+uv50fpzSf+J2n/AF1/OvPPRbf5tfhThYxMM90u3cFLHgAnpzUezrmPefI3O199aXpsRa3MM+1n3d24bHA64qhNPD+qDWnfIJzdBhHn1scc4qgsUUbHaqg5xxSkJnJAz51dGksqjchmd7m1rmrWlz2exDInpt6scc6qfWAXJOR8R9dV7q8sfSezxkdJY7a3CzKpzsOF6j3j7qoXFt6LOYpVUSADIBBx7OPGogiA5AGaUaUfJjzM6aK+ig7Qtd3XaKF7WUnuLdJfVAx/SHQfX41hi4gj7LatbGZO8lnUxru5cbhyPOqr2YhXe8QXLlCD13AZP3EU0onHqjjpRGivJg5l1riAdi5bQyoJ2ulYR59YjK84q3qC6dqun6ZcSanBa+hRd3Mkh9bGBnA6k+r99Y5RSclRkU1oI2OSoJ86m6XmmRUzfudS01+2ljdd/HLapaBd4OQrZbGfdkfGp9NvUs9QvP0l2ihujOjGKNZfUQZ+API499c0IkAwFApncRjogqG4+Y85de4h/USKz71PSPSVbu8+tjPXFUgOKd3a5ztGaXFXwjkuQbuMxRinYoxVlxG3ofFk/wDaH8BRS6L+xv8A2h/AUVya3xGaoeFGNa6XaXetXkkv8qFnf1fDOTXR/ouzltzEsCKCMAquCK8w1yftRFqGpR2czW0Hpj92E4Jy3XcPPcOtacPZTVoIEl1LWtTlaT+rB3A+vdXncbhsXXrbx1bW4LkbqFKlCFox4mhfWk1pLJHIEO09c4yKoBt3VuavWOjSxRur6lPeKGIDSgg8HGOeasrpDowPo5fPtxXqcNLNSW84nFxMJQqWhqjFa3EiSS7sBMY9pP8Ag1qdmMpPcRtkEhTz49aJLWcW4Vo0UCQkBeceHJ8ehqTTEkj1IM2cMhXn6qz7VW8wE0LB9zFxNTU/9XzHyGfhVBRkVp3Cd7bSx/voR91ZVu3eQI5GCyg4rlezc/upx+dzq4+PfTH4qa3uktIrlniSUvFtWN1yrHcDg/Co8VZsraO4M3eByIoy4WMgE8jjn316edsupz4rUWS/tUS+xPI5uO92q6nqQNh6Y4PH1Vav76FL+7geQyMskwX1D/JAoQF+1zxVFbORsYCgModQzchS+wZ9uTUjaa0DEGWELt3GTf6o9bbjPnnis2WHMsuxL28juLQwpKzbpo3SLYQIlCEEZ99SrqIW9gACLAqR962w7nZVIwfYCabJYlZ7oRMpSCUrg5zgEDPTHjTn06RBIe8gYpvyqvk5X5Q94yKkt3biLUbb3ZktbWJiDMZAJd4OWJkB3DHHTjmpJrxFvHzcu0kTy4cIyhQXGE454AbpxyKa+nyo+x2jXCsWJJAXbgnPuBFD2Qt4iWljD+kCEpz1IznNRtC/EepJJqEUl0gjleOEPM+VQjkk7M8Zxz4dKYNRR+9BmcIbi3lxsOGCqA/38/VT/wBHuEZeO9LxqnOAQwPPIz4VBHD30rRI6HYCWY8KABknp4U8sH5hdi+nQ+jBQzDHBi7s8t3u7fn6PHnUWpXfpckbxMdySSnO3GFLZT7qmkt44rGeV3VpI5ERArcEMM56c8fxpXtF9HtNiyGW5wAxYBFJbGPOhKCdw1JZNUt2vbiZpW2NKWKmMkypswF9nPPPnWdLcySywlXIWGGNQAMYYKN33irR0+TqZIQm0N3m/wBXltuM+eQaGsHDbC0aFd/eMz+r6rhPLzNNZIviJ3HtqkJvpWMzSRSzyO4KH5BjAA58iPuqpd3a3NvBHCFVRtOzDbkwuCPLBPPFSyWE6RyOygd2WBXPJ2nBI8MZpz6ZNE7B3iUIjMzM2ANpAPwJFCVOLvcLtlHFGKuiwklkKxmNRhAA78szJuAHHkDUb2jx2puC8eFVGZQ3rKG+Tke2r1Ui/MhlZWxRirktrGsFrtDh7gA947qIwSxGPPw60iadO9w9tlBMiglMnOSM46YzikqkWGVlTFJiryaXM+wLLBufbhS/OWG5R7yM/CqigMuakpxfBisxmKXbUm0CjHlzTuFjV0gYtG+mfwFFLpP7K30z+Aorl1vGzTDwo4vtf6TaX11NFue2aNXuEAztxI3rezw+Fb+l68mraDJbWc5DqACwJDY9h55qLsrr1lNrmq9n9UjjYPeTiCRh8oFzlD/D4eVV7zQdJ7FXh1e2U3NnPMIjHyO5yGOR4HBXHuNUVaTlPTzL6VXJD6G8LaSFIw8pL7BubzOKVY5JN2ZigQZLE8Yziq8/aKzCCVjEQ/K4mU/hSR9pdNMcmZQrFcABwecjite8pqNrnNVOrmcrcSdImdMiVMqWIDePJqnOs6tDK0aBY5Rkr5EEfxFOGp2xijO2QiTLKABz6x/Klmvu/tZYo1lb+TbaCBjOOPvqus4VKcoX4otipxkpWLhFY8IKtJEwwUcj6vD7sVrQSiaBJBkblB5qhcR93qLgDAlQMPaRwf4V5rYFXd4qVN+a/wBHUxqzU1JCeFLvdY5UTbiVNjZ8j/8AVG0+NIOte44nKHLc3KW6QRiLCKqhih3YD7wM58xSie4Od6xSKQQUZTg5ffnr+9TadUN3HkF2PkvLuVW3CIs5bLbTxuYMR18xTe9uN7tuTdIZSSFPWQAN4+wUeOKfio7uPId2Es1xNI8j7d0sbI59b1t2MnBOAePCni4uRK0gERYyiXJB4O3bxz5U0CnAUZI8h3YneTsmxkiMfqDZg9FzjnOf6Rpe+n7+S4OwvKCrqR6pBGCPhTsGkIpKEeQXZDI00oZH2BGZGwo6bRtUD6qc1xNugPdQlrcju3KncMNu8/OlIppHnUsqtawrsWCYxhUncd0igBRDuzht3mOcn/7qKW5ubmSVtqKkjOQuOQGkD9feBTj5UlG6je4ZmJNc3U6ukpUhnZwQWG0scnABwRnzzSXE89yZiwQGdCshBY5yQSeTxyB0oPWg+ynu48hXYq3V0kgcd36rIw4PVUKD7iaWW5B070UfyksgjV3MQXCp05yc+XQcU0A0oTzodOI7sTv5Mwk29u7QgBHZCTgEkA846mpUv75XEjd08gZW3MpyWC7cnB5OKjOBwOfdRgmjdx80GZhHc3UbpJmPchjI4/cUqv3Go41KptxzUm2kJA9tSUVHgK7Y3b5mlAwaQt5CmksfGpCNjS/2Z/pn8BRSaR+yt9M/gKK5dbxs0x4HlGs6XjtLqFxFcyRubuR8DoDuNbmr9pLzWtDh02aEMbdi5mPJYYwNwwORnr41Hqk1nHrV4JIBP/OJNw3lSDuNM9JsCjLFpyqXUqSXY8H666NqWVNR1MDnO71K2jao2ihk7gTp4I56HzrV/XOQxMo05APMOBg/CqkbDYB6NBxxuaME/GlMMciNvWMKBk4QCqalOg9cupZCrUWl9CU9sTkOdMjZwMbpH3fw4psnbSZsGOySPacgK+BjyPFV9D0q31HWhZT3DQRFM+ryScZwM+/7q3tU/wAnVzCok06ZLmPHyZPVb4jg/dVcqOHi0pRLo1arV0y92a1NdR03cV2FHZSuc45yOfcat6ivqxTrn1HwceIPH5H6qyND0TUdBn/nSRi3uQMFZAxVwOhHx+Fbk0YmheNs4YEHFeOxSWE2jvIcL3OpS++oZXxIAT5A+6lCbzhevl0qtayuYgGOXQ7W944qYuDk7cnHFe6TvHNHzOR9QwQSDjIx40oVjswCd7bV9p4/MU2Oe4UKFGdnTL9OFH/+fvqQzyGS2Z1bMDbuXyDwowOOPk/fUc0+Q7IaoJDdML1ORjrj+NOBK4DcZ86Z3sqQiNY2IBz8sYPIPQDrxSx3U6tkoTwvJk54A9nQ46UXlyCyJgQakXmqsUkz7BISQmcEnPgBj7vvq0mKkr21AfjimMKlA4qNzSAjNRsfCnOcdKjJqQCeykJpcE0oAB8/dUrkRoBPSnbQOtKenJAppZR060gHE4HAwPM0mOfW5ppcnypvXqaLAPZlB4ppk8hTPqowfKmAEknk0lLijHtoASijjzozTA19J/ZW+mfwFFGk/srfTP4CiuXW8bNMeB5vqqj9O35P9Zk/7jRGnqF/khepP4UmpXVtD2jvkmjklY3L7Y0O0sdx4zyfuq0bqxDAvayhuQpWYEIfYCtanUaRhcNbsIUkkcImU8Sc9Mefl7qS7kWcpEC+GO3LeXiTSvfQwQiGNHTecu7nn7qitwtzesz5Eca7QM+fH8fup0o5nmYSdtEU1umg1j0qFsFZMoR4c8V61pGrx3FjDck4hmGCPFW8R7vzFeOsCXLe3NdZ2Mv4Yb8wzsQZEIgyTgPxx9eMVpxdK8E+RCjVtO3M9A1awF3YSd2qmRRvjP8AzDkVgQzCWJXGcMM89a29PvJUbu7j1Ym/0YYesvPIJ88/w86yLyAWepzQZOyQ97HnyJ5Hx/EV5Da1DNTVRcUdzC1O9Z+ZnTDub4nHqzDP/wDQ/u/Cn5GakvIDLbnb8tTuT3iq8TiSNXGcEZ5rqbFxO9w+R8Y6ft5GbGU8lS64Mk+unqxA61FR08a7ZjuThx4jHuo4PkfdUOT50u4+VKw7kvSpUaqwdqXefI0mhmgrjuzzUDvzVb0hx6u1jnxxRvJ8DSURj+tGAOv31GXbypu41KwiUuPfSGRj7KjzxSUWFcf1pMgU2imK47IpN3spKKQXFzSZPnRRTC4YpMUtFAXExS4FFFMLmvpH7K30z+Aoo0n9lb6Z/AUVyq3xGaoeFHmGtzxR69qEcJAla5k3yN4eseBUcRt4lIurl5AMEBRjP1gZ+41FrJl/WfUWRcoLqXcSP+Y0xr6F5RGA38nyQvn4ValcyPRmiZ7lEObh/wCUBVo/AqfCnWk3dxTREABkOGxycA4H31Db3ETb5GiMu3O3cCoI/wAe2tBBLDpTSywxIlyMR7AATyCSM5OBgjPiT762wioxSSKG3e7ZlbKdHM9tMrxsVdSGUjwIqXbiq94Cqqw45xW6orxMy46HeXHaeXU7OOSzhKtIqi4kcYSOTpnPtHHtGKrWsdwbiWa5ubiS6twdysMIF43DzB8efIeBrF7F38S6qNOu5CtveeocfvHw9memRz0ruJbPuw9tEmLq0AYbflTREnDDzYc+85B4auFXhGzg1ozp0pN2mQqAyhgcg+VUGiFvdtHzsl9Zff4j+PxqbTZ0Z3tjgFQHTGcMh6EZ8Oo9mOeatXdt30JC4Dr6yE+BryGFry2fjLS4cH9OZ2KsVXo3XEqBM0oiP7vxp8MokjDDKt0ZfI+Ip+fIV75Suro41iMReePqpdig4p+CTTgtIZGE54FSLDnrUioKmReaTY7DVt12HioXhAPTFX1Hq1E65qKkNooFMdQKaUU9eKtsoPWomTzqaYrEBiHn91IYj5A+6pcY6UhJ8RTuIhMePA0m0VYyKNoI8DRcCvspNntqwUHkRTe68jTuKxDtNJtNTGNh4U0qR1GKLhYjwfKkxUuKMYp3CxFRUmPZRtHlRcVjT0n9lb6Z/AUUuljFs30z+Aorl1vGzVDwo4LU+zeqzarfT28UZElxIyZbzY1Xj7IakqBTbxk9SxYZJ8TXpCW07BiImILsQQPaad6Jc/MP8K85Pa+MhNpQWnyZqWCpSV7s8+HZK6C4Nqp/9Spv1e1HAHcrhRgev0Fd36Hc+MT/AAo9Dn+Zc/VVi9oMevyLoyHu6hzfU4Qdn9RH+xX7dNn7NajNaPH3C78god44I/uNd76LcfMv8KQ2lz8y/wAKJe0G0GrZF0Yls2gvNnmg7I62rh0SNWU5BEnSu8kvr2Sys52t2GpW4G8gjZIP6QJ8j194FXvRLn5h/hR6HcfMv8KontjGz4wXRl0MFRhwZj3SSfpEXNnasqNliGIG1j1xz0bqR5jNaQOQDjFT+h3HzL/ClFlcfNP8K5mKrVsS1KUNV8jXSpwp6JmXNbSR3BlhXcrj1k6YPmKB34/3ZvtCtX0Sfp3L/ClFpP8ANN8K2UdrY6hTVOMbpc0ymeFoylmuZY7/APq7fEU8d9/Vm+IrU9Fn+af4U4Ws3zTfCpvbu0PQujI9jo8zNBn8bZ/iKkV5x/urfaFaHo03zTfCnrbzZ/0bfCqXt7aXoXRh2SjzKHez4/ZX+0KYzzk/sr/aFancS/Nt8Ka1vKf9m3wqPv7aXoXRi7JS5mSzT5/Zm+0KYTOR+zN8RWubab5pvhTTazfNN8KsW3to+hdGPsdH1GKRP4W7fEU3+X/q7D6xWybWf5p/hTTaTk/6J/hVy27tD0Low7HR5mP/AC4P7O32hSfy/wDV2+IrX9EuM/6F/hSGznP+xf4VP33j/SujF2OjzMoPcD/d2+0KA82ebU/aFahs7j5l/hR6HcfMv8KfvvHeldGHY6XMzMz54t2+0KMz+NuftCtL0O4+Zf4UvolyP9i/wpe+8d6V0YdjpczLJlPW1b4ikKynpbuPrFa3otx8y/wo9En+Yf4U/feP9K6MTwlLmZBWfwgb6yKaVuP6uftCtj0O4+af4UeiXI/2Ln6qPfeP9K6MXY6XMj0sOLZt6FDvPB9woq1FG8akSIVJOcGiu1QqzrU1UnxZnlFReVGlafsy+8/iamqvaugt1BYA5Pj7TU3eJ++vxrBKUcz1NCWg6im94n76/GjvE/fX41HNHmOw6uU0ztddXM1y1zZp6PFvw8ZK7SsuwKWfC5PXg11O9P31+NUv0TpfoAse7AgEplCrIwIfdvyGByPWOetSjOC4kWmUIu19hM0KpDOe+jeQZCjhWKkDn1jlTwufDzq1Bq8mp6FJqGlwB5dpMUUrL6xHODtJwT09njQNB0hUhURttgYvGvpD4ViSS2N3XLNz7atWNlY6bG8doAgkcyOWkLFmPUkkkmm50/ILMxbXtitxGbj0G4MMis8KKo7wogHeOwJGAGOABycVdj7UafKV7vvWV50hVgowS0YkB69MGpJNB0eW3igMAWOEOqbJnUgMcsMg5IPiDxR+r+jekpcC3VXRldQsrBQyrtB2g4zt46UZ6YWZWuO0hPZSTXbS1dV2q0S3C/LBIGcKScc+/ikHaiOzt7L0+KRpb5ikJihZQ77goXD4YHnPOBjNaR0vTm0ldKMY9DVFQRiQjAGCOc58POoZdA0i4EffxtM0QxG0s8jsnrBsglsg5A568Us9PzCzK1x2vsLW4uIJIpmeAZxGUff64TjDccsODg1LYdpre/1AWItbmGUtImZFXAePG5eCf3gfLnrTv1a0QsXNvknI5mcgAuHOBnA9YA8VZh0vTYLsXUcSrMHkkD72+U+Nx645wPhQ50rcQsyo/aizjmlQwXHdxPJH320bGdFLMo5znAPOMcUXnaFotBt9RtrVzJeSxxW8c5CZLthS2M4HOfP3VM+g6Q9xJO0ALylyw71tuWXazBc4BI4yBmrE2m2Fzpw0+eGOS1VVURljwFxjBznIwOc1HPT5iszFHbCCyilXUZopLiOcxFIEMeCF3HPeED4HnIxV3Se0P6Yv7iCC1dbeOGKWO4LAhw4yOM5Hw8D0qROzmkRkssbiRpO8MvpUhk3bdud+7d0461ai0+zgvGu4gVmaNY2bvWO5V6ZGcEjz60OpS8mFmYS9rLiG6ltruz2tZP3d0YwTvd2AhWPPXcDnnpVv9a7Ed8rxTxyW8M0ssZUZTusbl4OCfWGMcc1dn0jTLj0rvYVY3bo8p3kEsgAUjB4IwOmKrS9mdDmi2SW+eHDHv3DOHxu3Hdls4HXPSpbyk/MLMnsdZi1G6u4IYJh6KQryMAFLFQ2BznowrlR/lCuf0Kk5s4hetcBe6ydvdEZ3/fj312NrZ2dmZmt0VDcPvl9Ync20Lnn2KPhVD9V9B2hfQ48LCIB/KN8gNvA6/vDNCnSC0iK47WWNs0xkhuO5i74LMFG2RogS6rznIweoAODUMvbTT4FYTQXEUodVEUmxScrvByWwBgeJz4Vel7PaNNJNJLbhjMJA471tvrjDkLnAJHUgA0+XRNKmnadosSllbvFlZWBVSowQcjgkcU89MdpFa17U6feTRQw96XmaMRgqPWDoXDdegAOfIg1Ru+093b9qW0tLeFoEkhRmbcDhxyd2Nox5Hk9BWlHo1uNfTVnkQtDb+jwqM5Vc5JZiTuPt9p606fRNJuL9r2aLdM7IzfyrbWKfJJXODjw4pqdO4WZTXtdYvJJCsMzzK6IkaFGMhcsBghiB8ls5Ixin6dr5utcvNLkhYSwuCFUD+TTu0bLnOM7mI48vZUqdm9EjTasBHCKD375UISV2ndlcZOMY61NFpGlw3ovY4wLgEnvO9Yscqq8knnhR18s9aTnTC0jQopO8T99fjSd4n76/GoZo8yVh1FN7xP31+NHeJ++vxozR5hYqXv8Aph9GikuyGlBBB9XworpUvAjNLiZA+W/02/E0tJj1n+m34mnBfOvC1n95L6nYgu6hMZpQopRRVN2SF4xSUoGaUCouQxMU4CgClAqDlYAApaKUCq3JgKFp1FFVSkyVg606kHSlFVuTExRTqQU6oXZBiUtFFF2A000089KaaabGhppDS0lTTZJCEUypKq3N0IvVRd7+XgPfWilGdR5Yq7FJqKuyUimlhnk4rHmuLiZ8GchfAJxj+NVHtVfbuY7ieSxrsU9m1Gu9KxmeIj5I6EkedLXPCF4h/ITvnjCq3j/90+DVLiIhZxuX98UVNn1Yq8Xcca8XxN2kxUMF0kwG081PWB3i7MvVnwG4xRTqNtCkBPbf6M++ilthiM++ivcYD8LD6HIrfEZWHV/pt+JpaQdX+m34mnAV4qv8WX1Z1oeFCUuKWlxVFyQmOadRS1FsBMUtFKBVYCgeNOFIKWoSkNIKUCkpRVbGxaWkFLUGRHAcUtFFRIhRRRQAlNIp9NPWmhoaaQ0poqSJEUhJG1eGPj5VkTsHkKRkiNflNgnPP31ev3CW5UHDuwCkHmmwwCNFJQnacAFv6R6n+Hxr1mBw6o0k2tWc2tUzyKXokrryTEvkPlH3nw+qoZNPi5yhPvJNay3EUoxyH27iNp4qu8yqQJU2Ky7gc5rfcqMmSx2nMbuhHQg/nTBNKhEVxnB4DDof8fwrSaWFgzA8A46H2fnVa6ERTYw3bwMDBHXp7qlcCBA9vINj5Ungk9D+X+PA1r2d2J054YcEeVZUaNtMch9ZDtY+fkaSKY22pKpPqyj7xx+Vc/HUFKOdGijUs7M6ClpEO5QaXFcK5uJ4PkH30UW/yD76K91s/wDCw+hx6/xGV1HL/Tb8TTgKRBy302/E06vE1397L6s60PCgqGa8traaGGeZI5J22xKxwXPkKnArn+09ncXVxaSW8TO0EcsikLkBxsZR9ZXFKhGNSooydkE5OKujWOqWIlkhFwryROqSIoLFSxwM46VLdXUNnGJJm2qXVAcZ5YgD7zXJW1hqFvcyzrBOkly9rLKygjkyszgn2A4PsqWS3ubi0uLW5hv2vDeozP65Qx98CCh6DC+XPBra8DSzLvaFSqS5HXgU7oMmuIuDq6WdxaiG+YLLcejSjvWYYxsHBHHUgtkcVdhXVH1uNria5jy0bpthdkZO7G5SQdq856jOaqeAXHOrD3r5HQLqdm2mrqRnCWrKGEj8DBOBUtreW17D3trOkyZxlGzg+Vc69ndH/J7BaLDKtwI4QUCHcpDqTx7Kt6Ak1i1zbXMMzTy3jlrgpxKMbg58BwMccZFUTw1PdylF6ptfsSU3mSZsi5g3yxiQF4QGkUclQeRx9VOgmjuYEmiJKSLuUlSOPceawZJ5bXXtUX0a7PpUMawyRwsy5Ct/SAwOSKy44NYaKOZzf97FFZYG5wCdx7zI8eOuaccFGavmtw/n/wCidR8jr5LyCG7gtXYiW43d2uOu0ZNOuLyC0MInYr30oiTjOWPQfdXHPb6rJqqPHFeG7iN4DK+7uwWB7raTwBjHT66DbXcthBJKNQnRL2F3i7mVXjCod5BJJOfYevTrVnu6lp3yG9fI7miuImbWoLVwkOous1lcpbgbiyHvCY93OQwXz58OtT3Vvqnd6hc5vmxexjYsjgtb+oW2DPsPTnrVT2dFPxoW9fI7GqQ1fTjeNZ+mRekISGjLc5Az+FZPZfUhI91ZObln9ImePviWKRghQCSc+OMew1Xt9EnudU1Oed5UhjvDNFF3YAkbuwA27GT1PAqCwcIVJwqu1loNzbScToLHVLHUtxsrlJwgBJQ5xmrJrnOxXfxaWlrcNeh4o1Hd3Nv3ax9eFOBn766Q8isuKpRpVXCPBFkG2rjaa3AJp1Nf5JqiPFFhluve3AlL5HTYwyMVO1wIo1BXfzz/AI+us3visjKf6JINWDKSVOB62CK9zHWKOUy4l1bK42xHJAHqr58Yps3cR97m2VliA5BzwfyHNV/SVUbjGCw6HAqRL2AEt3R3PyW2dadiNiCWeDfsjt1K7sc8cHIz9woea1Zk3JucgYwuf8c1Y9OtMgyQBmOCW2j/AB506K4tZbru1hADAbSFHXJH8OKdxlJ7b+eOR1ZFJHuJ/OsvWV9HntCOMsR+FdIsPeXc0n9EARj3jJP4/dXN9pnB1W0tl5KAufrOP4VVUd4MlHijobNt0Cn2VPioLFcWyD2VYrzEn3mdNcCWD5B99FEPyD76K93s/wDCw+hyK/xGV0zl/pt+Jp4FIn9L6bfiadXhcQ/vZfVnWh4UFFFKBVBIMedLS0tRbGkFHsooqtu47BSgUgp1JsTEpwpKWo3AKcOlNp9RIsKgu7O2vrcwXUKyxEglWHFT0U1Jp3QrENraW9lAkFtCkMSDCogwBU3hiikocnJ3YrWFooopDGUEZFK1JTRI5vVozbXfeYOyT7jTILhWXu2YDnKsfA/lW5qFmt3AyMPCuTnSWzlMco6HhvA16nZ2KjUgqcnqjFXptPMjWErI21uCKmSVT1AqgkjCJBgSrt6E9DnwP+OopUuoQcbXB+l/dXVaZmNdJVPgKeJR0jVd56HHSsgX6YwiMT/zGpkvhGrNOVRVGS2eKjZgbAmhtLZmdgscYJZj95rirWR9Z12W9ZcKzeqPJR0pNU1WbWpBaWoYWwPJ6Fz+Vb+iaYLWEErya5+LrxhCyNFKm2zViXZGF9lPoorz19bm4li+SffRRF8n66K9/s78JT+hx6/xGQJ/S+k34mnUqxuN2V6sT19ppwjbyrx1fB4h1ZNU5cX5M6cakMq1Q0Clp2xvKlCnyql4PE/py6MlvKfqXUTGKKXafKjafKq3g8V+nLoyW9p+pdRKKXafKgKaXYsV+nLo/wChb2n6l1ClowaMGo9hxX6Uuj/oW9p+pdQFLRiil2HFfpS6P+g3sPUhRVdzdrI5Ubhn1RxjGPjnNWRxRkVOnhMVB33Mn/xZCU4P8xQhudQk2Zt1XO0tlSMKevj1/KmiXVGCqI1DKo35XgsevOecDnitHNGRWjdYjyw7/wAWQvD1fyUi+oNIoEaKm8ZI67dw8z5ZpqNqaxMSqM/AGcY6nJ/AfVV/NGRSVLFL/wAd/wCLC8PV/JSR9R27XjjyF6g5JOPzqW2a6ZnNwioMDaFII8c/wqxmjNQlQxUk1uGv+LGpQ9X8iNSU4802s6wOL/Sl0f8ARYqsPUgPSqN7p8V3GQy5q9SYqyGExkHeNOXRg6lN+aORuNIu7Vibdzt8jVCSW9iY7rcE+ea7woGGCKhks43HKCurSrY+KtKnL/F/0UShSfCS6nDC5vmG2O2VfAZJNOTSb/UHBuXZgOg6AfVXaLYRKchBUywhei4qdStjWrKlLowjCkvzLqY+m6JHaqDtGa11QKMAU/YfKl2mubLD4ybvKnLozQp0lwkuowim1JsbypDGT4Uux4n9OXRhvafqQ6L5P10UsYKrg+dFe5wEZQwsIyVnY5VZp1G0f//Z"/>
          <p:cNvSpPr>
            <a:spLocks noChangeAspect="1" noChangeArrowheads="1"/>
          </p:cNvSpPr>
          <p:nvPr/>
        </p:nvSpPr>
        <p:spPr bwMode="auto">
          <a:xfrm>
            <a:off x="1524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48401" y="1457980"/>
            <a:ext cx="19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$149 (2017)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48400" y="1981200"/>
            <a:ext cx="4114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latin typeface="Arial Narrow" panose="020B0606020202030204" pitchFamily="34" charset="0"/>
              </a:rPr>
              <a:t>The Most Comprehensive Book for the Computer-Based FE Civil Exam</a:t>
            </a:r>
            <a:br>
              <a:rPr lang="en-US" sz="1600" dirty="0">
                <a:latin typeface="Arial Narrow" panose="020B0606020202030204" pitchFamily="34" charset="0"/>
              </a:rPr>
            </a:br>
            <a:br>
              <a:rPr lang="en-US" sz="1600" dirty="0">
                <a:latin typeface="Arial Narrow" panose="020B0606020202030204" pitchFamily="34" charset="0"/>
              </a:rPr>
            </a:br>
            <a:r>
              <a:rPr lang="en-US" sz="1600" i="1" dirty="0">
                <a:latin typeface="Arial Narrow" panose="020B0606020202030204" pitchFamily="34" charset="0"/>
              </a:rPr>
              <a:t>FE Civil Review</a:t>
            </a:r>
            <a:r>
              <a:rPr lang="en-US" sz="1600" dirty="0">
                <a:latin typeface="Arial Narrow" panose="020B0606020202030204" pitchFamily="34" charset="0"/>
              </a:rPr>
              <a:t> (FECER1P) features include: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equations, figures, and tables for version 9.4 of the </a:t>
            </a:r>
            <a:r>
              <a:rPr lang="en-US" sz="1600" i="1" dirty="0">
                <a:latin typeface="Arial Narrow" panose="020B0606020202030204" pitchFamily="34" charset="0"/>
              </a:rPr>
              <a:t>NCEES FE Reference Handbook</a:t>
            </a:r>
            <a:r>
              <a:rPr lang="en-US" sz="1600" dirty="0">
                <a:latin typeface="Arial Narrow" panose="020B0606020202030204" pitchFamily="34" charset="0"/>
              </a:rPr>
              <a:t> to familiarize you with the reference you’ll have on exam day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16 diagnostic exams to assess your grasp of knowledge areas covered in each chapter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concise explanations supported by exam-like example problems, with step-by-step solutions to reinforce the theory and application of fundamental concepts</a:t>
            </a:r>
          </a:p>
          <a:p>
            <a:pPr>
              <a:spcAft>
                <a:spcPts val="600"/>
              </a:spcAft>
            </a:pPr>
            <a:r>
              <a:rPr lang="en-US" sz="1600" i="1" dirty="0">
                <a:latin typeface="Arial Narrow" panose="020B0606020202030204" pitchFamily="34" charset="0"/>
              </a:rPr>
              <a:t>… and more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262" y="1581566"/>
            <a:ext cx="3573076" cy="457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300" b="1" u="sng" dirty="0">
                <a:solidFill>
                  <a:srgbClr val="FF0000"/>
                </a:solidFill>
              </a:rPr>
              <a:t>OLD</a:t>
            </a:r>
            <a:r>
              <a:rPr lang="en-US" sz="7300" b="1" dirty="0">
                <a:solidFill>
                  <a:srgbClr val="FF0000"/>
                </a:solidFill>
              </a:rPr>
              <a:t> BOOKS</a:t>
            </a:r>
            <a:br>
              <a:rPr lang="en-US" b="1" dirty="0"/>
            </a:br>
            <a:r>
              <a:rPr lang="en-US" sz="3100" b="1" dirty="0"/>
              <a:t>PROFESSIONAL PUBLICATIONS, INC. (PPI)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1922" name="AutoShape 2" descr="data:image/jpeg;base64,/9j/4AAQSkZJRgABAQAAAQABAAD/2wBDAAoHBwgHBgoICAgLCgoLDhgQDg0NDh0VFhEYIx8lJCIfIiEmKzcvJik0KSEiMEExNDk7Pj4+JS5ESUM8SDc9Pjv/2wBDAQoLCw4NDhwQEBw7KCIoOzs7Ozs7Ozs7Ozs7Ozs7Ozs7Ozs7Ozs7Ozs7Ozs7Ozs7Ozs7Ozs7Ozs7Ozs7Ozs7Ozv/wAARCAFPAQQDASIAAhEBAxEB/8QAGwAAAQUBAQAAAAAAAAAAAAAAAAECAwQFBgf/xABOEAACAQMDAQQFCAUHCgYDAQABAgMABBEFEiExBhNBURQiYXGRMlNygZKhsdEVFjRSwSMkQlRz4fAHJTM1Q0RVYpOyFyaDotLxNnSCwv/EABsBAAIDAQEBAAAAAAAAAAAAAAABAgMEBQYH/8QAOREAAgECAwUFBQgCAgMAAAAAAAECAxEEEiEFEzFRkRQiMkFSBhUzYXEWIzRCU4Gh0ZKxgvBEouH/2gAMAwEAAhEDEQA/AOzidjuyxPrt1PtNSbj5mok43fTb8TTxXzmvWqb2XefF+Z24xjlWg8MfM0uT50ynVndar6n1JqMeQuT50ZPnSUVW69VPxPqPLHkLk+dLmm0oodar6n1E4R5C5oBooFR39X1PqxZY8haKKKTr1fU+rFljyHUUDpVWQ3gd9i7hn1MbcYx7ec5+6p051Zu2e37shJRXkWuD0pazopdSYJvjUbmUk4Awv9L6+ePdTQ+qtsAQAhQHJC4zkZx9X3/VWjd1v1f/AGIXjyNKgjI/KqJbUS6bYwqbxuztzjcPb5Z+sU0HUxExKqz5AA9X2nP4D6qFGr+r/LHePIswTtYXGZl76BzzuG4r7R7PZW9HHbSxrIiRsrDIIUYIrmMag6bXiHyeSSvLY9/nT9MvbzTZGFzERbMfk5BKnxIx4V2sBjZU1u6s019TPUgnrFHTdxD80n2RR3EPzSfZFLHIksaujBlYZBB4NPrvqV9SixH3EPzSfZFHcQ/NJ9kVky9pbeDXG024j9HRY9xmlcDPIA48F6+scdPaK2QQQCDkHpT1FoM7iH5pPsijuIfmk+yKkrF7T2l9e6cIba79Ftjk3joCZTEBkqmPE9ProTfMDRt3sbyLvbYwTR5K748MMg4PI9oNVNV015kE1oxSVB8gHCuPL3+2uE/yf60LG2tbdpbfT9PllkZmumw9zIxwFTJ4C4UEnqeK9OqNWGZOLegRfmcvb3PeAhsq6nDKeoNTgnzNXNW0k3P86tcLcKOR4SDy9/trKt7jflWBV1OGU8EGvJYyhXw8r5nb6nRpShNcNSyWPnSZbPU0mcmg9KxKtV9T6luWPIkTpyc80UkXyfror3uz23hYN8jkVtKjIE/pfSb8TTgcGmp/S+k34mnV4Sv8WX1Z1oeFDqUU0GnVQ0TFooFFVtDCiiiooB1FIDkUtREKKKBRSYhRTqaOtOqImJS0UUCCiiigApjoGGCM5p9FO4Fe1u5NKlwcvasfWXxQ+YroY5EljWSNgyMMgjoawpFDrtIqK0u5NKlwctbMfWUdU9or0ezdpZfuqr08jNVo/miaeq20Nz3aq8C3ikyQLKAQ5CkcjqQN31Vl6TqNxpzy2t4r9xDJsaZlVAhwThUUfJAxyfeBin6wJLSRNatG9IjUElGG89MjbhSQOufxAzVmzubPX7eO+hRFvIVJRHkyFPIBOw4Zcg46+yvUp3RiNkEFQQcgjIPnRWFpepyRXk9lqd5vm77ZGXjEYc9cKBxyMYBJJwT0o1rVNR03ULZ+7j9BYneVBZ2wM45wBk8Dr4kkAGlZjuZ3aTsXDqV+2oJMlunorQuQvMQAblR0OdxBB9hBBFQ9kO2sWovDYziQmdpPRSsR2pGgGFd/FsckjgZFdhbTrc26TKCFcZGawtQ7FaZqWrG/upbgx90IzapJsjIBzg45xnkjOCeakpXVpCOhzWVq2kG5/nNrhblR08JB5H2+2udk7bzTa2ltotok9hbqwJOQ12VwGWDwJUHPtwfZXbI29A2CMgHBGCKpq0VUjlmtGSjKzujlLe43ZVgVcHDA9QanzmtDV9IN1/OrXC3Kjp4SDyPt9tY9vcb8o4KupwynqDXksXg5UJfI6FOqpl2L5P10URfJ+uivY7N/CU/oc2v8RkCf0vpN+Jp1cNddpdci1i8tYWtu6juHRMxknG49eajvO1mt2V/6K4hYgAkiLzGR415utsmvKpKSa4/98jfCusq0Z3tOBriH7T6pGmWkhz9AVraZd6zdQCa5kSEOPVQRjPvNKnsPE1HaLX/f2FPFwpq8kdFS1mIt83+9/wDsFWEtr1ut4f8ApirZezeM5rqVLaNJ+TLdFRpp923++n/pip00i5Yftzf9Naqfs7jF5rqSWPp8mNBpaLjTZLW2kuJdQcLGMnEa8+yobXvfR1M5BkI5xXOxuzauDSdRrXkXUsRGq7JEwpaxNY1x7Gdbe2RHkxly3RfIceNZ/wCs2o/N2/2T+dX0NhY7EU1UhHR/OxCeMpQllbOsHWnVyP6z6j83b/ZP50v60ah83b/ZP51d9mto+ldUV9uo8zraK5P9aNR+bt/sn86P1o1H5u3+yfzpfZraPpXVC7bR5nWUVyX60aj83b/ZP50frRqPzdv9k/nR9mto+ldUHbaPM62iuS/WjUfm7f7J/Oj9aNR+at/sn86Ps1tH0rqg7bR5nVmmOodcEVy36z6j81b/AGT+dH6z6j81b/ZP5017N7RX5V1RLt1HmdLa3cmlyFTl7Vz6yjqntFQalohtYTqOiNI+4DdGkjEuCyknOcnOBnnPHUj1Tz7do9QYYMVv9k/nU2kdrbrTrsJdRobJz64jByntHNd/AYHaFGOWtHT6mWrXoyd4s6GWax7TafHCJkgv1Pqo5G/KnkdORlSehGQMjjFR2GoTTC40bVnK3L5WJriNdrckDA43Dpyep8s4qe+tDBZ/pHs93EZl5klADZQkZxkHGOT4gc+qSahMtn2g0iK3nuYo9UkhKosmEZnA67euMg8jkc4wc1ssIjt11DsvNbxSyR3VtcMEKxptJcgKAoLdehxznDEnJArqgQwyCD4Vg6ZrEsEp0/VyFlRgiz5AVySAowOhPgOpwfLJpytedlpZXWQ3NnK+5RI4BBAywz0ycOx4A6nJPFDV2BH2l0Kew0+e50XvohNcJJcJDgtCnIkeEH5LkHnB599Y2i9o9ShuIWe7nls2WQadZ3RAuLteu+RznaowQCcZ93Neg2N7DqFml1bsWikztJ46HH8K5vtR2ZNxHPPp0KrNqLxw3859Zktxw2wMcDwz9dNS8mDR1MUqTRh0ZWB/dYEVmavpHpX86tsLcqOng48j7fbXK9mNc07Tu5tI75dO0mN2FobkoHvQScsRgEKDjDeODn2d/wAEe+qK1KM4uMuBKMmtUczYymWFtylXRyrKeoNFaeoIq3OQACygnHif8CiteGpqnRjBeRXN3k2eXdxv7TXiHq18/wCNJ2ihVe1V0gOUgWPr9BfzrQFr3Pa+Vd+7vLgydOmT0+6qethpO1erRHAkLKyDPygAOB9XP1UpxtoyyEr8B2gad+kLp7mYZgiOACOHb8hXWopz0rL7NOiaLF3Z5VmLD/mzW3y8m4jr5V0sNGMaasc6u3Oeo+JenFXYVqvGnNXYkq2UiMYk8a4q3GvFQRrS3d2tjZyXDDdsHC5xuJ4A+s4FZ5SsrsvijM1af0m9W0UgxwEPJz1fwH1Dn6x5VTvr1LCyknb+iMKP3j4CnwIyR7pCGkclnbzJ5Nc3rt76VfC3RsxW/X2t/d0+NeKhB7X2jb8i/wBL+zpyaw1D5szGZ5HeWQ7pJDuY+ZpMGnYoxX0eMFFJLgjiN3ExRjFOxRgVKwhMeyjHspaKdhCY9lGPZS0UWATHsowPKloosMZtoxT8UmKVguNwaRlyMEU/FBFFguaHZ7tDLoM3czbpLGQ+so5MZ8x/EV1V7Y/yseuaVNGFWPcwGdrrjqcZJGAMKPLjrmuEKBhjFafZ/tBNoVx3Mu6SxkPrL1MZ8x/GudicLfvw4minVtozqh3HavTI54jJZXkYOA2N0ecZGPEHHX2e8U/S5rgwPa61sVe8WKHviB3hAHQHlj7c8kZwKjvLJluE1vSCJMxEbIgo7zJXH9E8cc+IwMY5zYure31yKGKf+bX6xd53Jfc0akj5QBGRkD3499cl8jWU7+4u9AuYDEY4tLXCkHBxkgu7E8lvlezGSSTgV0ME8V1Cs0MiyRsMhhXPw3MEc76NeJcSwSymM3F7cANI+M4RfIcYxjqCB1NdDb28NpAkEEaxxoMKqjAFJjRynanszPO93qOn3EMJmszb3KyW5lIjGTmMDo3s8eOlM7Ndpbxbyx0jUrI24u4ibEbgZBGijmUZyCcEg49ldlVGDR7G21W51SOH+d3IVZJGJJwBgAZ6D3U82lmFiLUf2hfofxNFGo/tC/Q/iaK00/CiqXE4YFJu2RMciyAPtOPAgkEfUal7V6TFfXlxPEyxXETBhInyuAOD/Cq+lqp7WTY4HpMmffvNZWqWcUnbjUbphyk0e0+3A/Khq7GnZGqdMv8ATJO+ilRt21WIGNx6ZKng/Vir8erXMAxd2LA52gxkHcevArIBhhjt7eS33NGFDOOMgLyKra6YWtBJZ99buAc4lbnpz19/xqyMJwV0ytzhJ2aOsTtFpsePSZHtf7ZSPvrVtdTsbhQ0N3C4IyMN1ryy8tHEUEck0spZI2be2ck7/wC6tc3WowWt6I73u1tGSOGPukYYzhuoPvpqc/MMsUejXNwy6fPJbyLvVG2sMEA4rCK3suqPFdahJdLbNkjaqrkgFeAOoBPxFZSahcjT4pHuIgWExkXuwMhR6vTHUj762NLhkitFaYlpn9aQk5yf8cfVXJ2xi3RwziuMtP7NGGpqdRPkO1O9FjYSTZG/GEB8WPSuPUEDLEljySfE1rdoLrvr1LYH1IRub6R/u/GszFbPZzA7jC71rWev7eRRjqueplXBCUYpaXFelsYbjcUopcUY5oEJRTsUuKYDKKdilxQGoyjFPxTSKAG4oxTsUlKw7iYpKdRiiwCYprKGGDT6MUhmh2f1+bQp+6lLSWLn1k8UPmP4iul1TT3lMes6J3LvtLnAyJG6hsD5R6/K6ezrXEFcjBrT0DXptDn7qXdJZSH1kHJQ+a/lXOxWFzd+HE0U6ttGdFdPH2o09TZtFDeRONyySDcB4fJzkE4I6jjI5AqfRtTvIrpNK1NXE4RikhXO/B8efLHPIPGSDkVS1rSFlT9NaUe9B/lSqOeSSOV8sgHIGCfPAIqe5hsO2OmyKndpeQ7wFZuVb1gpOOdueQeDjyziuQ1zNR0tLWBpmr3FtINP1h0FwGCJIWUF8nAyBwMgZHOSM8cVvVBqxJGbqX7Qv0B+Joo1L9oX6A/E0Vsp+FFUuJw2iR/+a7kAf7zKfi5rldSlaTtPeXcEhIe5LqCxx18gfKusMU1tqtxdadELnEztIGYqFO45HSufvtIlt37w2/ds/OZJgB9WBWN4ynKWWL1NSw88qZGJ5FZCZmZgerncTxjxqK+JuUCuxxjHHFWhYpsMqrIqKMscg/48PjS3FnDFGG77cTnADZ6AfnUu0pq1yPZpXvYoSW/fCPeWO0AcezOPxrSis4pBLvy3fEM/PU1BCYVkUsGZQcdcZrRuzaQ24ezgnY4Jdy49Qj/lA5qaqxTWjZW6M+BbsrWKe5t4VThSXOfAD8ziuollWC3eVzhUUsfcKwuyyPLbyXcqMrt6gz5D+8/dVvX5ylisSnmZgpPs6n8vrrz2Nbxu0I0I8NF/Zppfc0XNnP72md5pB68rFj9davZ7S4tX1I2szui92WymM8Y8/fWcBgYFdB2K/wDyA/2DfiK+hzSp0rR0sjix70tTY/ULT/61c/Ffypf1C0/+tXPxX8q6iuZv+3Njp+oz2T2d27wNtZkVcE4zxz7a58atV8GXuMFxG/qFYf1q5+K/lWJ2m7P22hw27wSyyGZyp344wM+ArW/8RNP/AKhffZX/AOVY/aLtHba/HbRwW88RhcsTKAM8Y8CavpyrZlmvYjJQtoWez3Zi01jTTdTTzI3eFcIRjjHmK1f1D0/+tXPxX8ql7Ef6hP8Abt/Cty8uVs7Oa6dSywxtIwXqQBniqp1ZqTSZKMI2Oe/USw/rVz8V/Kj9Q7D+tXPxX8qiX/KHpzDPoF8P/wCF/wDlS/8AiFpw/wByvfsL/wDKnmr/ADFaBgdpNHg0W8gggkkkEqFiXxxg48KyMVrdoNag16+gnghmiWKMqRKACTn2E0+x7M6hqVmt1bmHYxIG5yDwceXsrZCpaCc2VON3oY3FHHlV3UdLvNKkVLuLZv8AkMCCG+uqmPZVykmrorasMI5pNtPxQeKdwGYpMVe1PTzpk8UTTRymWPeCnh7DVPApJqSugaY3FIVyMGn7RQQMUwL2g69LoU/dy7pLJz6ydSh8x/EV1J0KC7v7fUtOvZIrd372VYnJWQ8ngHIALHJAxk8nmuGK561o6Fr0uhT93JuksnPrIOSh8x+Vc3FYTN34cTRSq20kdnr+lyanYFLcRi4HyGf8Oh4zg46HHNWdMivYbJUv51mnySWUdBngZ8cDjOBmp4J4rmBJ4ZFkjcZVlPBFS1xXfgbUZmpftC/QH4mijUv2hfoD8TRWun4UVS4nGpqj2F7eK1wjwmZw0BUK68nnPkc8VgXt5PdXTSShuThM9B7P7qv63KsusTLHxsJyfNqpSPH3YUhc8dT41ztzSzyklZs6MMySM+5abvO6TLbSNw3dPGqrWjtn+VcktuHPIHlXRaFaz6jNJCUXLjc0jDAC5xn8axu1vZ7U9DvFvLO+hvLXvAkgj4aJjzhlz7auhFttLyHKSja/mLEpiz6RxuICMBz9daVnMIziTKhATn/H+PxMMcTTWIlMseQAfX4Gc+Psq1bXVnqk9kbRShKqkgI8Qfy8atj3YuUlwKqtktDrNOi7mxjU8MRlveeTWRrUhl1MJniFBx7Tz/AVvgbR7q5eR2mup5W6tI2PcDgfcBXG9nqbrY6VaXkm/wB2QxzyUlBeZHit/sWP8/n+wb8RWFit/sYP8/f+i34ivdVvhs5EPEjvq8u13A7Tal/aj/tFeo1EbaBmLNDGSepKjJrm0qm7lc0TjmVjyfigYPSvWPRbf5iL7Ari+3CLFqVikaKoaNydoxnkVtp4jPK1iqVKyubHYn/UTf27fwrT1sf5iv8A/wDWk/7TWb2LGNDb+3b+FdARWGek2XR8J5JDE7RrhGPHlT+4f5tvsmvWMUYrQsW+RXujyVlKkggg+Rrp4NPfUuxFvbJdJbMZyd7sQOHPFZnakk9qbpc8BI/+2lvbu1k7Fw6f3ym5E+4x+IG4nNW1JOcItEY6SZZ7QiRItL7P7nmuEZWadwQDn1QAT16/cKtNpOnRakulHRLuWM4DX2WADEdePCqOo6nb3Om6XeCdDqNk43xHqwB6/cD9Zqxe3NvqN36bb9qZLGKQDfbs5BQgeAzVLzJJE9G7lW20WGS21mwMe+/siWhk3EblxkDHTw++qj2trb9kBfzR7rq6m2QHJG0Drx08DT9F1KOz7RG6kuHkt5HaN5pCcsngT8BSdoruzubi1s9OffZ2UWFIPBYnn8B99WLPmt+5DS1y3e9nrM9pNOsbWLuY7iDvJSpJJxnPWrSaVY6jPc2MeiXViY1bubty2HIPiD51DqGuWsXafTb6CQTxQW/dy7OcZzn86bcvbiaa5XtjKLdiWSESNvGf6OM/wqu89NSfdKU1jby9kItRgh23EM/d3BDHkZx0+tau63o+n2uiNJartvLPuvSTuJzuH9+fqqDsxe2UUN3Z6nKI7ecK/rk4LA/x/hUmm6tZXet6w2pSKlnfAqCTgEKcL9ZHNTk6ienkRWUpa/Z2unDT7WGPFy0HeXDbievT7w3wrLZQwxir2s3ialr11dxENFkRxkdCqjGfjk1Ux7K10r5Fcqlx0Lmha5NoVxsfc9k59dOpT2j+Neh288VzAk0MgkjcZVh0NeXsobgir+h65NoVxscNJZucug6r7V/KsGLwmfvw4l9KrbRnZ6l+0L9AfiaKjup4rkxTQyLJG8YKsp4IyaKxQVopF74nBXNsJNTuvAtPJyQeOT5CqZsN91DG5SRWkUeoCMDP1VtIu3UrwSRksJXZVyRuBJ/x0o7p5u7bcMLyhHOBWWlFOTubakmkrGBq9rqGkXc8MF2IBIpjxJjAUYYNuzwMfjWVH2mtLzR54riR2u2CBcrkHbj1ifE4yOaze1faBtV168nVjtZ9g5wMLwOPqzWLCCzcEfUa104uzi/MonU1UkbVzqkj6dsgBKucMSOfqHnXeaBozaXLaRXK4nMZlI8AcY/AiuO7OWE92s19BbtLHYlXJGMBucE+fSvTmufT9U9KaIxkwKQpxkZJz/2ism0KkKWHqQjxt/sdPNOcZMmuJe5tpJD/AEFLfAVzNupSFFY5OOT7a3tUP+bZ/auPjxWOo4qr2Yp2p1J82kQ2i++kJit3sd/r7/0W/EViYrc7Hj/Pv/ot+Ir09b4bOfDxI7vwrgdX7Qa5Drl7b298I4YpAqL3SnAwD1Irvq801gf+ZNS/tR/2isVCKlLUuqOyH/rH2i/4kP8AoJ+VVbq7vtSmjlv7gTNECEOwLgHr0FNAwadit0YRTukUuTOz7G/6kP8AbN/CtTV5JItHvJInKSJA7Kw6ghTg1mdjuNFb+2b+FauowPdabc28eN8sLouemSCBXNn42aFwPOE1TXGQH9MXPTzH5Uv6S1z/AIxc/EflWvH2Q1RUCkwcD98/lTj2S1Pzg+2fyrbmolNpnPv38szT3U7zyvgF36nHSrtrod9fWxubeAPGCRncAeKk1PSLnShEbkxnvSQuxien1Vr6Pf8A6O7PwTE+ob4Rv9FuP45+qnOplheAoxu9Tmbe3e7njigXfJIcKPM1Jf6Tcac8a3kSo0gJUbgc491bOnWqad2h1KZuIdPR5Rx0DDIHwJ+FVO0Ez3FvoE07lmksw8h8yQhJpKs3NJcB5NDI2gDGKAoA4FdFZWGl6nN6NFpmoQblJjunJ2kj7qp6ZZWEui3t9qDSILVxkoeSPLHmen11PfxtwFkZkBV64pvdoTnaK2L620+bs8mr6fFLBiURvHI2Tz/9iodctILBNLaAMDdQGSQk55wv501WixODM0qOmKQqMdM1r6zZ2Wm65aW2JBbyQJLJhstyxBx8KtxaZY6nb3IttNvbGaKIvHJOTtcjw8qW/jZMMjuZLaY8einVTIndCQJs8c5xVTFbFw+//J2pHG67XPxrJA4FTpzcr35ikrDcYpGUNT6KtIG52dXZp7rngSnA8uBRT9C/Yn/tD+Aorj1viM2Q8KOVe526hd73UNHdSkr09XvDg+/8xWtpl5bvuSSVBnkEsPhXI6xDu1u+IHW4k/7jUEenzSAEIdvmat93Jd7Pa5l96tvIoXt8yLtX2e0uxtZLyyd3leb5G8EAHJOBXKRxy7tqqwJ9nQV3B0lXA2bgR8rdTrjRYxFmInd7TSo4VU0lKd2Sli5yu1CxW7KXklrZXkCSmNXKB1JwGAzj+Nd7pl0t4xmDBiI0UkY6jNcFaWCGfbMMV13ZmKO3FzHH8ncD91cjbeEUKU6qlfh/s24HFuq4wcbWuaernGnSe0qP/cKywPOtTVsHT3+kp/8AcKzsVZ7N/hZfX+gx/wAVfQbitfsxcQWusd5cTJEndMNzsFHUedZWKelq1yGCx79oy2SBgfXXoZpOLTMMeJ6F+nNJ/wCJ2n/XX864LU5I59dv5YnWSN5QVdTkH1R0NVGtYo3aOSEI6HDKRyDUsUSjKptXAJ5IHT31TTpKDvcslLNoGKMU8Rt6OZ8DuwwTOfE5x+Bp8lvNFGJJIyqHHrdRyMj3Zq/MuZXZnSdl9SsbTSTHc3kEL96x2ySBTjjzrZ/Tmk/8TtP+uv51540MMhy6KT7aBbW+PkL8Kyyw93e5ap2Vj0P9N6T/AMTtP+uv50fpzSf+J2n/AF1/OvPPRbf5tfhThYxMM90u3cFLHgAnpzUezrmPefI3O199aXpsRa3MM+1n3d24bHA64qhNPD+qDWnfIJzdBhHn1scc4qgsUUbHaqg5xxSkJnJAz51dGksqjchmd7m1rmrWlz2exDInpt6scc6qfWAXJOR8R9dV7q8sfSezxkdJY7a3CzKpzsOF6j3j7qoXFt6LOYpVUSADIBBx7OPGogiA5AGaUaUfJjzM6aK+ig7Qtd3XaKF7WUnuLdJfVAx/SHQfX41hi4gj7LatbGZO8lnUxru5cbhyPOqr2YhXe8QXLlCD13AZP3EU0onHqjjpRGivJg5l1riAdi5bQyoJ2ulYR59YjK84q3qC6dqun6ZcSanBa+hRd3Mkh9bGBnA6k+r99Y5RSclRkU1oI2OSoJ86m6XmmRUzfudS01+2ljdd/HLapaBd4OQrZbGfdkfGp9NvUs9QvP0l2ihujOjGKNZfUQZ+API499c0IkAwFApncRjogqG4+Y85de4h/USKz71PSPSVbu8+tjPXFUgOKd3a5ztGaXFXwjkuQbuMxRinYoxVlxG3ofFk/wDaH8BRS6L+xv8A2h/AUVya3xGaoeFGNa6XaXetXkkv8qFnf1fDOTXR/ouzltzEsCKCMAquCK8w1yftRFqGpR2czW0Hpj92E4Jy3XcPPcOtacPZTVoIEl1LWtTlaT+rB3A+vdXncbhsXXrbx1bW4LkbqFKlCFox4mhfWk1pLJHIEO09c4yKoBt3VuavWOjSxRur6lPeKGIDSgg8HGOeasrpDowPo5fPtxXqcNLNSW84nFxMJQqWhqjFa3EiSS7sBMY9pP8Ag1qdmMpPcRtkEhTz49aJLWcW4Vo0UCQkBeceHJ8ehqTTEkj1IM2cMhXn6qz7VW8wE0LB9zFxNTU/9XzHyGfhVBRkVp3Cd7bSx/voR91ZVu3eQI5GCyg4rlezc/upx+dzq4+PfTH4qa3uktIrlniSUvFtWN1yrHcDg/Co8VZsraO4M3eByIoy4WMgE8jjn316edsupz4rUWS/tUS+xPI5uO92q6nqQNh6Y4PH1Vav76FL+7geQyMskwX1D/JAoQF+1zxVFbORsYCgModQzchS+wZ9uTUjaa0DEGWELt3GTf6o9bbjPnnis2WHMsuxL28juLQwpKzbpo3SLYQIlCEEZ99SrqIW9gACLAqR962w7nZVIwfYCabJYlZ7oRMpSCUrg5zgEDPTHjTn06RBIe8gYpvyqvk5X5Q94yKkt3biLUbb3ZktbWJiDMZAJd4OWJkB3DHHTjmpJrxFvHzcu0kTy4cIyhQXGE454AbpxyKa+nyo+x2jXCsWJJAXbgnPuBFD2Qt4iWljD+kCEpz1IznNRtC/EepJJqEUl0gjleOEPM+VQjkk7M8Zxz4dKYNRR+9BmcIbi3lxsOGCqA/38/VT/wBHuEZeO9LxqnOAQwPPIz4VBHD30rRI6HYCWY8KABknp4U8sH5hdi+nQ+jBQzDHBi7s8t3u7fn6PHnUWpXfpckbxMdySSnO3GFLZT7qmkt44rGeV3VpI5ERArcEMM56c8fxpXtF9HtNiyGW5wAxYBFJbGPOhKCdw1JZNUt2vbiZpW2NKWKmMkypswF9nPPPnWdLcySywlXIWGGNQAMYYKN33irR0+TqZIQm0N3m/wBXltuM+eQaGsHDbC0aFd/eMz+r6rhPLzNNZIviJ3HtqkJvpWMzSRSzyO4KH5BjAA58iPuqpd3a3NvBHCFVRtOzDbkwuCPLBPPFSyWE6RyOygd2WBXPJ2nBI8MZpz6ZNE7B3iUIjMzM2ANpAPwJFCVOLvcLtlHFGKuiwklkKxmNRhAA78szJuAHHkDUb2jx2puC8eFVGZQ3rKG+Tke2r1Ui/MhlZWxRirktrGsFrtDh7gA947qIwSxGPPw60iadO9w9tlBMiglMnOSM46YzikqkWGVlTFJiryaXM+wLLBufbhS/OWG5R7yM/CqigMuakpxfBisxmKXbUm0CjHlzTuFjV0gYtG+mfwFFLpP7K30z+Aorl1vGzTDwo4vtf6TaX11NFue2aNXuEAztxI3rezw+Fb+l68mraDJbWc5DqACwJDY9h55qLsrr1lNrmq9n9UjjYPeTiCRh8oFzlD/D4eVV7zQdJ7FXh1e2U3NnPMIjHyO5yGOR4HBXHuNUVaTlPTzL6VXJD6G8LaSFIw8pL7BubzOKVY5JN2ZigQZLE8Yziq8/aKzCCVjEQ/K4mU/hSR9pdNMcmZQrFcABwecjite8pqNrnNVOrmcrcSdImdMiVMqWIDePJqnOs6tDK0aBY5Rkr5EEfxFOGp2xijO2QiTLKABz6x/Klmvu/tZYo1lb+TbaCBjOOPvqus4VKcoX4otipxkpWLhFY8IKtJEwwUcj6vD7sVrQSiaBJBkblB5qhcR93qLgDAlQMPaRwf4V5rYFXd4qVN+a/wBHUxqzU1JCeFLvdY5UTbiVNjZ8j/8AVG0+NIOte44nKHLc3KW6QRiLCKqhih3YD7wM58xSie4Od6xSKQQUZTg5ffnr+9TadUN3HkF2PkvLuVW3CIs5bLbTxuYMR18xTe9uN7tuTdIZSSFPWQAN4+wUeOKfio7uPId2Es1xNI8j7d0sbI59b1t2MnBOAePCni4uRK0gERYyiXJB4O3bxz5U0CnAUZI8h3YneTsmxkiMfqDZg9FzjnOf6Rpe+n7+S4OwvKCrqR6pBGCPhTsGkIpKEeQXZDI00oZH2BGZGwo6bRtUD6qc1xNugPdQlrcju3KncMNu8/OlIppHnUsqtawrsWCYxhUncd0igBRDuzht3mOcn/7qKW5ubmSVtqKkjOQuOQGkD9feBTj5UlG6je4ZmJNc3U6ukpUhnZwQWG0scnABwRnzzSXE89yZiwQGdCshBY5yQSeTxyB0oPWg+ynu48hXYq3V0kgcd36rIw4PVUKD7iaWW5B070UfyksgjV3MQXCp05yc+XQcU0A0oTzodOI7sTv5Mwk29u7QgBHZCTgEkA846mpUv75XEjd08gZW3MpyWC7cnB5OKjOBwOfdRgmjdx80GZhHc3UbpJmPchjI4/cUqv3Go41KptxzUm2kJA9tSUVHgK7Y3b5mlAwaQt5CmksfGpCNjS/2Z/pn8BRSaR+yt9M/gKK5dbxs0x4HlGs6XjtLqFxFcyRubuR8DoDuNbmr9pLzWtDh02aEMbdi5mPJYYwNwwORnr41Hqk1nHrV4JIBP/OJNw3lSDuNM9JsCjLFpyqXUqSXY8H666NqWVNR1MDnO71K2jao2ihk7gTp4I56HzrV/XOQxMo05APMOBg/CqkbDYB6NBxxuaME/GlMMciNvWMKBk4QCqalOg9cupZCrUWl9CU9sTkOdMjZwMbpH3fw4psnbSZsGOySPacgK+BjyPFV9D0q31HWhZT3DQRFM+ryScZwM+/7q3tU/wAnVzCok06ZLmPHyZPVb4jg/dVcqOHi0pRLo1arV0y92a1NdR03cV2FHZSuc45yOfcat6ivqxTrn1HwceIPH5H6qyND0TUdBn/nSRi3uQMFZAxVwOhHx+Fbk0YmheNs4YEHFeOxSWE2jvIcL3OpS++oZXxIAT5A+6lCbzhevl0qtayuYgGOXQ7W944qYuDk7cnHFe6TvHNHzOR9QwQSDjIx40oVjswCd7bV9p4/MU2Oe4UKFGdnTL9OFH/+fvqQzyGS2Z1bMDbuXyDwowOOPk/fUc0+Q7IaoJDdML1ORjrj+NOBK4DcZ86Z3sqQiNY2IBz8sYPIPQDrxSx3U6tkoTwvJk54A9nQ46UXlyCyJgQakXmqsUkz7BISQmcEnPgBj7vvq0mKkr21AfjimMKlA4qNzSAjNRsfCnOcdKjJqQCeykJpcE0oAB8/dUrkRoBPSnbQOtKenJAppZR060gHE4HAwPM0mOfW5ppcnypvXqaLAPZlB4ppk8hTPqowfKmAEknk0lLijHtoASijjzozTA19J/ZW+mfwFFGk/srfTP4CiuXW8bNMeB5vqqj9O35P9Zk/7jRGnqF/khepP4UmpXVtD2jvkmjklY3L7Y0O0sdx4zyfuq0bqxDAvayhuQpWYEIfYCtanUaRhcNbsIUkkcImU8Sc9Mefl7qS7kWcpEC+GO3LeXiTSvfQwQiGNHTecu7nn7qitwtzesz5Eca7QM+fH8fup0o5nmYSdtEU1umg1j0qFsFZMoR4c8V61pGrx3FjDck4hmGCPFW8R7vzFeOsCXLe3NdZ2Mv4Yb8wzsQZEIgyTgPxx9eMVpxdK8E+RCjVtO3M9A1awF3YSd2qmRRvjP8AzDkVgQzCWJXGcMM89a29PvJUbu7j1Ym/0YYesvPIJ88/w86yLyAWepzQZOyQ97HnyJ5Hx/EV5Da1DNTVRcUdzC1O9Z+ZnTDub4nHqzDP/wDQ/u/Cn5GakvIDLbnb8tTuT3iq8TiSNXGcEZ5rqbFxO9w+R8Y6ft5GbGU8lS64Mk+unqxA61FR08a7ZjuThx4jHuo4PkfdUOT50u4+VKw7kvSpUaqwdqXefI0mhmgrjuzzUDvzVb0hx6u1jnxxRvJ8DSURj+tGAOv31GXbypu41KwiUuPfSGRj7KjzxSUWFcf1pMgU2imK47IpN3spKKQXFzSZPnRRTC4YpMUtFAXExS4FFFMLmvpH7K30z+Aoo0n9lb6Z/AUVyq3xGaoeFHmGtzxR69qEcJAla5k3yN4eseBUcRt4lIurl5AMEBRjP1gZ+41FrJl/WfUWRcoLqXcSP+Y0xr6F5RGA38nyQvn4ValcyPRmiZ7lEObh/wCUBVo/AqfCnWk3dxTREABkOGxycA4H31Db3ETb5GiMu3O3cCoI/wAe2tBBLDpTSywxIlyMR7AATyCSM5OBgjPiT762wioxSSKG3e7ZlbKdHM9tMrxsVdSGUjwIqXbiq94Cqqw45xW6orxMy46HeXHaeXU7OOSzhKtIqi4kcYSOTpnPtHHtGKrWsdwbiWa5ubiS6twdysMIF43DzB8efIeBrF7F38S6qNOu5CtveeocfvHw9memRz0ruJbPuw9tEmLq0AYbflTREnDDzYc+85B4auFXhGzg1ozp0pN2mQqAyhgcg+VUGiFvdtHzsl9Zff4j+PxqbTZ0Z3tjgFQHTGcMh6EZ8Oo9mOeatXdt30JC4Dr6yE+BryGFry2fjLS4cH9OZ2KsVXo3XEqBM0oiP7vxp8MokjDDKt0ZfI+Ip+fIV75Suro41iMReePqpdig4p+CTTgtIZGE54FSLDnrUioKmReaTY7DVt12HioXhAPTFX1Hq1E65qKkNooFMdQKaUU9eKtsoPWomTzqaYrEBiHn91IYj5A+6pcY6UhJ8RTuIhMePA0m0VYyKNoI8DRcCvspNntqwUHkRTe68jTuKxDtNJtNTGNh4U0qR1GKLhYjwfKkxUuKMYp3CxFRUmPZRtHlRcVjT0n9lb6Z/AUUuljFs30z+Aorl1vGzVDwo4LU+zeqzarfT28UZElxIyZbzY1Xj7IakqBTbxk9SxYZJ8TXpCW07BiImILsQQPaad6Jc/MP8K85Pa+MhNpQWnyZqWCpSV7s8+HZK6C4Nqp/9Spv1e1HAHcrhRgev0Fd36Hc+MT/AAo9Dn+Zc/VVi9oMevyLoyHu6hzfU4Qdn9RH+xX7dNn7NajNaPH3C78god44I/uNd76LcfMv8KQ2lz8y/wAKJe0G0GrZF0Yls2gvNnmg7I62rh0SNWU5BEnSu8kvr2Sys52t2GpW4G8gjZIP6QJ8j194FXvRLn5h/hR6HcfMv8KontjGz4wXRl0MFRhwZj3SSfpEXNnasqNliGIG1j1xz0bqR5jNaQOQDjFT+h3HzL/ClFlcfNP8K5mKrVsS1KUNV8jXSpwp6JmXNbSR3BlhXcrj1k6YPmKB34/3ZvtCtX0Sfp3L/ClFpP8ANN8K2UdrY6hTVOMbpc0ymeFoylmuZY7/APq7fEU8d9/Vm+IrU9Fn+af4U4Ws3zTfCpvbu0PQujI9jo8zNBn8bZ/iKkV5x/urfaFaHo03zTfCnrbzZ/0bfCqXt7aXoXRh2SjzKHez4/ZX+0KYzzk/sr/aFancS/Nt8Ka1vKf9m3wqPv7aXoXRi7JS5mSzT5/Zm+0KYTOR+zN8RWubab5pvhTTazfNN8KsW3to+hdGPsdH1GKRP4W7fEU3+X/q7D6xWybWf5p/hTTaTk/6J/hVy27tD0Low7HR5mP/AC4P7O32hSfy/wDV2+IrX9EuM/6F/hSGznP+xf4VP33j/SujF2OjzMoPcD/d2+0KA82ebU/aFahs7j5l/hR6HcfMv8KfvvHeldGHY6XMzMz54t2+0KMz+NuftCtL0O4+Zf4UvolyP9i/wpe+8d6V0YdjpczLJlPW1b4ikKynpbuPrFa3otx8y/wo9En+Yf4U/feP9K6MTwlLmZBWfwgb6yKaVuP6uftCtj0O4+af4UeiXI/2Ln6qPfeP9K6MXY6XMj0sOLZt6FDvPB9woq1FG8akSIVJOcGiu1QqzrU1UnxZnlFReVGlafsy+8/iamqvaugt1BYA5Pj7TU3eJ++vxrBKUcz1NCWg6im94n76/GjvE/fX41HNHmOw6uU0ztddXM1y1zZp6PFvw8ZK7SsuwKWfC5PXg11O9P31+NUv0TpfoAse7AgEplCrIwIfdvyGByPWOetSjOC4kWmUIu19hM0KpDOe+jeQZCjhWKkDn1jlTwufDzq1Bq8mp6FJqGlwB5dpMUUrL6xHODtJwT09njQNB0hUhURttgYvGvpD4ViSS2N3XLNz7atWNlY6bG8doAgkcyOWkLFmPUkkkmm50/ILMxbXtitxGbj0G4MMis8KKo7wogHeOwJGAGOABycVdj7UafKV7vvWV50hVgowS0YkB69MGpJNB0eW3igMAWOEOqbJnUgMcsMg5IPiDxR+r+jekpcC3VXRldQsrBQyrtB2g4zt46UZ6YWZWuO0hPZSTXbS1dV2q0S3C/LBIGcKScc+/ikHaiOzt7L0+KRpb5ikJihZQ77goXD4YHnPOBjNaR0vTm0ldKMY9DVFQRiQjAGCOc58POoZdA0i4EffxtM0QxG0s8jsnrBsglsg5A568Us9PzCzK1x2vsLW4uIJIpmeAZxGUff64TjDccsODg1LYdpre/1AWItbmGUtImZFXAePG5eCf3gfLnrTv1a0QsXNvknI5mcgAuHOBnA9YA8VZh0vTYLsXUcSrMHkkD72+U+Nx645wPhQ50rcQsyo/aizjmlQwXHdxPJH320bGdFLMo5znAPOMcUXnaFotBt9RtrVzJeSxxW8c5CZLthS2M4HOfP3VM+g6Q9xJO0ALylyw71tuWXazBc4BI4yBmrE2m2Fzpw0+eGOS1VVURljwFxjBznIwOc1HPT5iszFHbCCyilXUZopLiOcxFIEMeCF3HPeED4HnIxV3Se0P6Yv7iCC1dbeOGKWO4LAhw4yOM5Hw8D0qROzmkRkssbiRpO8MvpUhk3bdud+7d0461ai0+zgvGu4gVmaNY2bvWO5V6ZGcEjz60OpS8mFmYS9rLiG6ltruz2tZP3d0YwTvd2AhWPPXcDnnpVv9a7Ed8rxTxyW8M0ssZUZTusbl4OCfWGMcc1dn0jTLj0rvYVY3bo8p3kEsgAUjB4IwOmKrS9mdDmi2SW+eHDHv3DOHxu3Hdls4HXPSpbyk/MLMnsdZi1G6u4IYJh6KQryMAFLFQ2BznowrlR/lCuf0Kk5s4hetcBe6ydvdEZ3/fj312NrZ2dmZmt0VDcPvl9Ync20Lnn2KPhVD9V9B2hfQ48LCIB/KN8gNvA6/vDNCnSC0iK47WWNs0xkhuO5i74LMFG2RogS6rznIweoAODUMvbTT4FYTQXEUodVEUmxScrvByWwBgeJz4Vel7PaNNJNJLbhjMJA471tvrjDkLnAJHUgA0+XRNKmnadosSllbvFlZWBVSowQcjgkcU89MdpFa17U6feTRQw96XmaMRgqPWDoXDdegAOfIg1Ru+093b9qW0tLeFoEkhRmbcDhxyd2Nox5Hk9BWlHo1uNfTVnkQtDb+jwqM5Vc5JZiTuPt9p606fRNJuL9r2aLdM7IzfyrbWKfJJXODjw4pqdO4WZTXtdYvJJCsMzzK6IkaFGMhcsBghiB8ls5Ixin6dr5utcvNLkhYSwuCFUD+TTu0bLnOM7mI48vZUqdm9EjTasBHCKD375UISV2ndlcZOMY61NFpGlw3ovY4wLgEnvO9Yscqq8knnhR18s9aTnTC0jQopO8T99fjSd4n76/GoZo8yVh1FN7xP31+NHeJ++vxozR5hYqXv8Aph9GikuyGlBBB9XworpUvAjNLiZA+W/02/E0tJj1n+m34mnBfOvC1n95L6nYgu6hMZpQopRRVN2SF4xSUoGaUCouQxMU4CgClAqDlYAApaKUCq3JgKFp1FFVSkyVg606kHSlFVuTExRTqQU6oXZBiUtFFF2A000089KaaabGhppDS0lTTZJCEUypKq3N0IvVRd7+XgPfWilGdR5Yq7FJqKuyUimlhnk4rHmuLiZ8GchfAJxj+NVHtVfbuY7ieSxrsU9m1Gu9KxmeIj5I6EkedLXPCF4h/ITvnjCq3j/90+DVLiIhZxuX98UVNn1Yq8Xcca8XxN2kxUMF0kwG081PWB3i7MvVnwG4xRTqNtCkBPbf6M++ilthiM++ivcYD8LD6HIrfEZWHV/pt+JpaQdX+m34mnAV4qv8WX1Z1oeFCUuKWlxVFyQmOadRS1FsBMUtFKBVYCgeNOFIKWoSkNIKUCkpRVbGxaWkFLUGRHAcUtFFRIhRRRQAlNIp9NPWmhoaaQ0poqSJEUhJG1eGPj5VkTsHkKRkiNflNgnPP31ev3CW5UHDuwCkHmmwwCNFJQnacAFv6R6n+Hxr1mBw6o0k2tWc2tUzyKXokrryTEvkPlH3nw+qoZNPi5yhPvJNay3EUoxyH27iNp4qu8yqQJU2Ky7gc5rfcqMmSx2nMbuhHQg/nTBNKhEVxnB4DDof8fwrSaWFgzA8A46H2fnVa6ERTYw3bwMDBHXp7qlcCBA9vINj5Ungk9D+X+PA1r2d2J054YcEeVZUaNtMch9ZDtY+fkaSKY22pKpPqyj7xx+Vc/HUFKOdGijUs7M6ClpEO5QaXFcK5uJ4PkH30UW/yD76K91s/wDCw+hx6/xGV1HL/Tb8TTgKRBy302/E06vE1397L6s60PCgqGa8traaGGeZI5J22xKxwXPkKnArn+09ncXVxaSW8TO0EcsikLkBxsZR9ZXFKhGNSooydkE5OKujWOqWIlkhFwryROqSIoLFSxwM46VLdXUNnGJJm2qXVAcZ5YgD7zXJW1hqFvcyzrBOkly9rLKygjkyszgn2A4PsqWS3ubi0uLW5hv2vDeozP65Qx98CCh6DC+XPBra8DSzLvaFSqS5HXgU7oMmuIuDq6WdxaiG+YLLcejSjvWYYxsHBHHUgtkcVdhXVH1uNria5jy0bpthdkZO7G5SQdq856jOaqeAXHOrD3r5HQLqdm2mrqRnCWrKGEj8DBOBUtreW17D3trOkyZxlGzg+Vc69ndH/J7BaLDKtwI4QUCHcpDqTx7Kt6Ak1i1zbXMMzTy3jlrgpxKMbg58BwMccZFUTw1PdylF6ptfsSU3mSZsi5g3yxiQF4QGkUclQeRx9VOgmjuYEmiJKSLuUlSOPceawZJ5bXXtUX0a7PpUMawyRwsy5Ct/SAwOSKy44NYaKOZzf97FFZYG5wCdx7zI8eOuaccFGavmtw/n/wCidR8jr5LyCG7gtXYiW43d2uOu0ZNOuLyC0MInYr30oiTjOWPQfdXHPb6rJqqPHFeG7iN4DK+7uwWB7raTwBjHT66DbXcthBJKNQnRL2F3i7mVXjCod5BJJOfYevTrVnu6lp3yG9fI7miuImbWoLVwkOous1lcpbgbiyHvCY93OQwXz58OtT3Vvqnd6hc5vmxexjYsjgtb+oW2DPsPTnrVT2dFPxoW9fI7GqQ1fTjeNZ+mRekISGjLc5Az+FZPZfUhI91ZObln9ImePviWKRghQCSc+OMew1Xt9EnudU1Oed5UhjvDNFF3YAkbuwA27GT1PAqCwcIVJwqu1loNzbScToLHVLHUtxsrlJwgBJQ5xmrJrnOxXfxaWlrcNeh4o1Hd3Nv3ax9eFOBn766Q8isuKpRpVXCPBFkG2rjaa3AJp1Nf5JqiPFFhluve3AlL5HTYwyMVO1wIo1BXfzz/AI+us3visjKf6JINWDKSVOB62CK9zHWKOUy4l1bK42xHJAHqr58Yps3cR97m2VliA5BzwfyHNV/SVUbjGCw6HAqRL2AEt3R3PyW2dadiNiCWeDfsjt1K7sc8cHIz9woea1Zk3JucgYwuf8c1Y9OtMgyQBmOCW2j/AB506K4tZbru1hADAbSFHXJH8OKdxlJ7b+eOR1ZFJHuJ/OsvWV9HntCOMsR+FdIsPeXc0n9EARj3jJP4/dXN9pnB1W0tl5KAufrOP4VVUd4MlHijobNt0Cn2VPioLFcWyD2VYrzEn3mdNcCWD5B99FEPyD76K93s/wDCw+hyK/xGV0zl/pt+Jp4FIn9L6bfiadXhcQ/vZfVnWh4UFFFKBVBIMedLS0tRbGkFHsooqtu47BSgUgp1JsTEpwpKWo3AKcOlNp9RIsKgu7O2vrcwXUKyxEglWHFT0U1Jp3QrENraW9lAkFtCkMSDCogwBU3hiikocnJ3YrWFooopDGUEZFK1JTRI5vVozbXfeYOyT7jTILhWXu2YDnKsfA/lW5qFmt3AyMPCuTnSWzlMco6HhvA16nZ2KjUgqcnqjFXptPMjWErI21uCKmSVT1AqgkjCJBgSrt6E9DnwP+OopUuoQcbXB+l/dXVaZmNdJVPgKeJR0jVd56HHSsgX6YwiMT/zGpkvhGrNOVRVGS2eKjZgbAmhtLZmdgscYJZj95rirWR9Z12W9ZcKzeqPJR0pNU1WbWpBaWoYWwPJ6Fz+Vb+iaYLWEErya5+LrxhCyNFKm2zViXZGF9lPoorz19bm4li+SffRRF8n66K9/s78JT+hx6/xGQJ/S+k34mnUqxuN2V6sT19ppwjbyrx1fB4h1ZNU5cX5M6cakMq1Q0Clp2xvKlCnyql4PE/py6MlvKfqXUTGKKXafKjafKq3g8V+nLoyW9p+pdRKKXafKgKaXYsV+nLo/wChb2n6l1ClowaMGo9hxX6Uuj/oW9p+pdQFLRiil2HFfpS6P+g3sPUhRVdzdrI5Ubhn1RxjGPjnNWRxRkVOnhMVB33Mn/xZCU4P8xQhudQk2Zt1XO0tlSMKevj1/KmiXVGCqI1DKo35XgsevOecDnitHNGRWjdYjyw7/wAWQvD1fyUi+oNIoEaKm8ZI67dw8z5ZpqNqaxMSqM/AGcY6nJ/AfVV/NGRSVLFL/wAd/wCLC8PV/JSR9R27XjjyF6g5JOPzqW2a6ZnNwioMDaFII8c/wqxmjNQlQxUk1uGv+LGpQ9X8iNSU4802s6wOL/Sl0f8ARYqsPUgPSqN7p8V3GQy5q9SYqyGExkHeNOXRg6lN+aORuNIu7Vibdzt8jVCSW9iY7rcE+ea7woGGCKhks43HKCurSrY+KtKnL/F/0UShSfCS6nDC5vmG2O2VfAZJNOTSb/UHBuXZgOg6AfVXaLYRKchBUywhei4qdStjWrKlLowjCkvzLqY+m6JHaqDtGa11QKMAU/YfKl2mubLD4ybvKnLozQp0lwkuowim1JsbypDGT4Uux4n9OXRhvafqQ6L5P10UsYKrg+dFe5wEZQwsIyVnY5VZp1G0f//Z"/>
          <p:cNvSpPr>
            <a:spLocks noChangeAspect="1" noChangeArrowheads="1"/>
          </p:cNvSpPr>
          <p:nvPr/>
        </p:nvSpPr>
        <p:spPr bwMode="auto">
          <a:xfrm>
            <a:off x="1524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data:image/jpeg;base64,/9j/4AAQSkZJRgABAQAAAQABAAD/2wBDAAoHBwgHBgoICAgLCgoLDhgQDg0NDh0VFhEYIx8lJCIfIiEmKzcvJik0KSEiMEExNDk7Pj4+JS5ESUM8SDc9Pjv/2wBDAQoLCw4NDhwQEBw7KCIoOzs7Ozs7Ozs7Ozs7Ozs7Ozs7Ozs7Ozs7Ozs7Ozs7Ozs7Ozs7Ozs7Ozs7Ozs7Ozs7Ozv/wAARCAFPAQQDASIAAhEBAxEB/8QAGwAAAQUBAQAAAAAAAAAAAAAAAAECAwQFBgf/xABOEAACAQMDAQQFCAUHCgYDAQABAgMABBEFEiExBhNBURQiYXGRMlNygZKhsdEVFjRSwSMkQlRz4fAHJTM1Q0RVYpOyFyaDotLxNnSCwv/EABsBAAIDAQEBAAAAAAAAAAAAAAABAgMEBQYH/8QAOREAAgECAwUFBQgCAgMAAAAAAAECAxEEEiEFEzFRkRQiMkFSBhUzYXEWIzRCU4Gh0ZKxgvBEouH/2gAMAwEAAhEDEQA/AOzidjuyxPrt1PtNSbj5mok43fTb8TTxXzmvWqb2XefF+Z24xjlWg8MfM0uT50ynVndar6n1JqMeQuT50ZPnSUVW69VPxPqPLHkLk+dLmm0oodar6n1E4R5C5oBooFR39X1PqxZY8haKKKTr1fU+rFljyHUUDpVWQ3gd9i7hn1MbcYx7ec5+6p051Zu2e37shJRXkWuD0pazopdSYJvjUbmUk4Awv9L6+ePdTQ+qtsAQAhQHJC4zkZx9X3/VWjd1v1f/AGIXjyNKgjI/KqJbUS6bYwqbxuztzjcPb5Z+sU0HUxExKqz5AA9X2nP4D6qFGr+r/LHePIswTtYXGZl76BzzuG4r7R7PZW9HHbSxrIiRsrDIIUYIrmMag6bXiHyeSSvLY9/nT9MvbzTZGFzERbMfk5BKnxIx4V2sBjZU1u6s019TPUgnrFHTdxD80n2RR3EPzSfZFLHIksaujBlYZBB4NPrvqV9SixH3EPzSfZFHcQ/NJ9kVky9pbeDXG024j9HRY9xmlcDPIA48F6+scdPaK2QQQCDkHpT1FoM7iH5pPsijuIfmk+yKkrF7T2l9e6cIba79Ftjk3joCZTEBkqmPE9ProTfMDRt3sbyLvbYwTR5K748MMg4PI9oNVNV015kE1oxSVB8gHCuPL3+2uE/yf60LG2tbdpbfT9PllkZmumw9zIxwFTJ4C4UEnqeK9OqNWGZOLegRfmcvb3PeAhsq6nDKeoNTgnzNXNW0k3P86tcLcKOR4SDy9/trKt7jflWBV1OGU8EGvJYyhXw8r5nb6nRpShNcNSyWPnSZbPU0mcmg9KxKtV9T6luWPIkTpyc80UkXyfror3uz23hYN8jkVtKjIE/pfSb8TTgcGmp/S+k34mnV4Sv8WX1Z1oeFDqUU0GnVQ0TFooFFVtDCiiiooB1FIDkUtREKKKBRSYhRTqaOtOqImJS0UUCCiiigApjoGGCM5p9FO4Fe1u5NKlwcvasfWXxQ+YroY5EljWSNgyMMgjoawpFDrtIqK0u5NKlwctbMfWUdU9or0ezdpZfuqr08jNVo/miaeq20Nz3aq8C3ikyQLKAQ5CkcjqQN31Vl6TqNxpzy2t4r9xDJsaZlVAhwThUUfJAxyfeBin6wJLSRNatG9IjUElGG89MjbhSQOufxAzVmzubPX7eO+hRFvIVJRHkyFPIBOw4Zcg46+yvUp3RiNkEFQQcgjIPnRWFpepyRXk9lqd5vm77ZGXjEYc9cKBxyMYBJJwT0o1rVNR03ULZ+7j9BYneVBZ2wM45wBk8Dr4kkAGlZjuZ3aTsXDqV+2oJMlunorQuQvMQAblR0OdxBB9hBBFQ9kO2sWovDYziQmdpPRSsR2pGgGFd/FsckjgZFdhbTrc26TKCFcZGawtQ7FaZqWrG/upbgx90IzapJsjIBzg45xnkjOCeakpXVpCOhzWVq2kG5/nNrhblR08JB5H2+2udk7bzTa2ltotok9hbqwJOQ12VwGWDwJUHPtwfZXbI29A2CMgHBGCKpq0VUjlmtGSjKzujlLe43ZVgVcHDA9QanzmtDV9IN1/OrXC3Kjp4SDyPt9tY9vcb8o4KupwynqDXksXg5UJfI6FOqpl2L5P10URfJ+uivY7N/CU/oc2v8RkCf0vpN+Jp1cNddpdci1i8tYWtu6juHRMxknG49eajvO1mt2V/6K4hYgAkiLzGR415utsmvKpKSa4/98jfCusq0Z3tOBriH7T6pGmWkhz9AVraZd6zdQCa5kSEOPVQRjPvNKnsPE1HaLX/f2FPFwpq8kdFS1mIt83+9/wDsFWEtr1ut4f8ApirZezeM5rqVLaNJ+TLdFRpp923++n/pip00i5Yftzf9Naqfs7jF5rqSWPp8mNBpaLjTZLW2kuJdQcLGMnEa8+yobXvfR1M5BkI5xXOxuzauDSdRrXkXUsRGq7JEwpaxNY1x7Gdbe2RHkxly3RfIceNZ/wCs2o/N2/2T+dX0NhY7EU1UhHR/OxCeMpQllbOsHWnVyP6z6j83b/ZP50v60ah83b/ZP51d9mto+ldUV9uo8zraK5P9aNR+bt/sn86P1o1H5u3+yfzpfZraPpXVC7bR5nWUVyX60aj83b/ZP50frRqPzdv9k/nR9mto+ldUHbaPM62iuS/WjUfm7f7J/Oj9aNR+at/sn86Ps1tH0rqg7bR5nVmmOodcEVy36z6j81b/AGT+dH6z6j81b/ZP5017N7RX5V1RLt1HmdLa3cmlyFTl7Vz6yjqntFQalohtYTqOiNI+4DdGkjEuCyknOcnOBnnPHUj1Tz7do9QYYMVv9k/nU2kdrbrTrsJdRobJz64jByntHNd/AYHaFGOWtHT6mWrXoyd4s6GWax7TafHCJkgv1Pqo5G/KnkdORlSehGQMjjFR2GoTTC40bVnK3L5WJriNdrckDA43Dpyep8s4qe+tDBZ/pHs93EZl5klADZQkZxkHGOT4gc+qSahMtn2g0iK3nuYo9UkhKosmEZnA67euMg8jkc4wc1ssIjt11DsvNbxSyR3VtcMEKxptJcgKAoLdehxznDEnJArqgQwyCD4Vg6ZrEsEp0/VyFlRgiz5AVySAowOhPgOpwfLJpytedlpZXWQ3NnK+5RI4BBAywz0ycOx4A6nJPFDV2BH2l0Kew0+e50XvohNcJJcJDgtCnIkeEH5LkHnB599Y2i9o9ShuIWe7nls2WQadZ3RAuLteu+RznaowQCcZ93Neg2N7DqFml1bsWikztJ46HH8K5vtR2ZNxHPPp0KrNqLxw3859Zktxw2wMcDwz9dNS8mDR1MUqTRh0ZWB/dYEVmavpHpX86tsLcqOng48j7fbXK9mNc07Tu5tI75dO0mN2FobkoHvQScsRgEKDjDeODn2d/wAEe+qK1KM4uMuBKMmtUczYymWFtylXRyrKeoNFaeoIq3OQACygnHif8CiteGpqnRjBeRXN3k2eXdxv7TXiHq18/wCNJ2ihVe1V0gOUgWPr9BfzrQFr3Pa+Vd+7vLgydOmT0+6qethpO1erRHAkLKyDPygAOB9XP1UpxtoyyEr8B2gad+kLp7mYZgiOACOHb8hXWopz0rL7NOiaLF3Z5VmLD/mzW3y8m4jr5V0sNGMaasc6u3Oeo+JenFXYVqvGnNXYkq2UiMYk8a4q3GvFQRrS3d2tjZyXDDdsHC5xuJ4A+s4FZ5SsrsvijM1af0m9W0UgxwEPJz1fwH1Dn6x5VTvr1LCyknb+iMKP3j4CnwIyR7pCGkclnbzJ5Nc3rt76VfC3RsxW/X2t/d0+NeKhB7X2jb8i/wBL+zpyaw1D5szGZ5HeWQ7pJDuY+ZpMGnYoxX0eMFFJLgjiN3ExRjFOxRgVKwhMeyjHspaKdhCY9lGPZS0UWATHsowPKloosMZtoxT8UmKVguNwaRlyMEU/FBFFguaHZ7tDLoM3czbpLGQ+so5MZ8x/EV1V7Y/yseuaVNGFWPcwGdrrjqcZJGAMKPLjrmuEKBhjFafZ/tBNoVx3Mu6SxkPrL1MZ8x/GudicLfvw4minVtozqh3HavTI54jJZXkYOA2N0ecZGPEHHX2e8U/S5rgwPa61sVe8WKHviB3hAHQHlj7c8kZwKjvLJluE1vSCJMxEbIgo7zJXH9E8cc+IwMY5zYure31yKGKf+bX6xd53Jfc0akj5QBGRkD3499cl8jWU7+4u9AuYDEY4tLXCkHBxkgu7E8lvlezGSSTgV0ME8V1Cs0MiyRsMhhXPw3MEc76NeJcSwSymM3F7cANI+M4RfIcYxjqCB1NdDb28NpAkEEaxxoMKqjAFJjRynanszPO93qOn3EMJmszb3KyW5lIjGTmMDo3s8eOlM7Ndpbxbyx0jUrI24u4ibEbgZBGijmUZyCcEg49ldlVGDR7G21W51SOH+d3IVZJGJJwBgAZ6D3U82lmFiLUf2hfofxNFGo/tC/Q/iaK00/CiqXE4YFJu2RMciyAPtOPAgkEfUal7V6TFfXlxPEyxXETBhInyuAOD/Cq+lqp7WTY4HpMmffvNZWqWcUnbjUbphyk0e0+3A/Khq7GnZGqdMv8ATJO+ilRt21WIGNx6ZKng/Vir8erXMAxd2LA52gxkHcevArIBhhjt7eS33NGFDOOMgLyKra6YWtBJZ99buAc4lbnpz19/xqyMJwV0ytzhJ2aOsTtFpsePSZHtf7ZSPvrVtdTsbhQ0N3C4IyMN1ryy8tHEUEck0spZI2be2ck7/wC6tc3WowWt6I73u1tGSOGPukYYzhuoPvpqc/MMsUejXNwy6fPJbyLvVG2sMEA4rCK3suqPFdahJdLbNkjaqrkgFeAOoBPxFZSahcjT4pHuIgWExkXuwMhR6vTHUj762NLhkitFaYlpn9aQk5yf8cfVXJ2xi3RwziuMtP7NGGpqdRPkO1O9FjYSTZG/GEB8WPSuPUEDLEljySfE1rdoLrvr1LYH1IRub6R/u/GszFbPZzA7jC71rWev7eRRjqueplXBCUYpaXFelsYbjcUopcUY5oEJRTsUuKYDKKdilxQGoyjFPxTSKAG4oxTsUlKw7iYpKdRiiwCYprKGGDT6MUhmh2f1+bQp+6lLSWLn1k8UPmP4iul1TT3lMes6J3LvtLnAyJG6hsD5R6/K6ezrXEFcjBrT0DXptDn7qXdJZSH1kHJQ+a/lXOxWFzd+HE0U6ttGdFdPH2o09TZtFDeRONyySDcB4fJzkE4I6jjI5AqfRtTvIrpNK1NXE4RikhXO/B8efLHPIPGSDkVS1rSFlT9NaUe9B/lSqOeSSOV8sgHIGCfPAIqe5hsO2OmyKndpeQ7wFZuVb1gpOOdueQeDjyziuQ1zNR0tLWBpmr3FtINP1h0FwGCJIWUF8nAyBwMgZHOSM8cVvVBqxJGbqX7Qv0B+Joo1L9oX6A/E0Vsp+FFUuJw2iR/+a7kAf7zKfi5rldSlaTtPeXcEhIe5LqCxx18gfKusMU1tqtxdadELnEztIGYqFO45HSufvtIlt37w2/ds/OZJgB9WBWN4ynKWWL1NSw88qZGJ5FZCZmZgerncTxjxqK+JuUCuxxjHHFWhYpsMqrIqKMscg/48PjS3FnDFGG77cTnADZ6AfnUu0pq1yPZpXvYoSW/fCPeWO0AcezOPxrSis4pBLvy3fEM/PU1BCYVkUsGZQcdcZrRuzaQ24ezgnY4Jdy49Qj/lA5qaqxTWjZW6M+BbsrWKe5t4VThSXOfAD8ziuollWC3eVzhUUsfcKwuyyPLbyXcqMrt6gz5D+8/dVvX5ylisSnmZgpPs6n8vrrz2Nbxu0I0I8NF/Zppfc0XNnP72md5pB68rFj9davZ7S4tX1I2szui92WymM8Y8/fWcBgYFdB2K/wDyA/2DfiK+hzSp0rR0sjix70tTY/ULT/61c/Ffypf1C0/+tXPxX8q6iuZv+3Njp+oz2T2d27wNtZkVcE4zxz7a58atV8GXuMFxG/qFYf1q5+K/lWJ2m7P22hw27wSyyGZyp344wM+ArW/8RNP/AKhffZX/AOVY/aLtHba/HbRwW88RhcsTKAM8Y8CavpyrZlmvYjJQtoWez3Zi01jTTdTTzI3eFcIRjjHmK1f1D0/+tXPxX8ql7Ef6hP8Abt/Cty8uVs7Oa6dSywxtIwXqQBniqp1ZqTSZKMI2Oe/USw/rVz8V/Kj9Q7D+tXPxX8qiX/KHpzDPoF8P/wCF/wDlS/8AiFpw/wByvfsL/wDKnmr/ADFaBgdpNHg0W8gggkkkEqFiXxxg48KyMVrdoNag16+gnghmiWKMqRKACTn2E0+x7M6hqVmt1bmHYxIG5yDwceXsrZCpaCc2VON3oY3FHHlV3UdLvNKkVLuLZv8AkMCCG+uqmPZVykmrorasMI5pNtPxQeKdwGYpMVe1PTzpk8UTTRymWPeCnh7DVPApJqSugaY3FIVyMGn7RQQMUwL2g69LoU/dy7pLJz6ydSh8x/EV1J0KC7v7fUtOvZIrd372VYnJWQ8ngHIALHJAxk8nmuGK561o6Fr0uhT93JuksnPrIOSh8x+Vc3FYTN34cTRSq20kdnr+lyanYFLcRi4HyGf8Oh4zg46HHNWdMivYbJUv51mnySWUdBngZ8cDjOBmp4J4rmBJ4ZFkjcZVlPBFS1xXfgbUZmpftC/QH4mijUv2hfoD8TRWun4UVS4nGpqj2F7eK1wjwmZw0BUK68nnPkc8VgXt5PdXTSShuThM9B7P7qv63KsusTLHxsJyfNqpSPH3YUhc8dT41ztzSzyklZs6MMySM+5abvO6TLbSNw3dPGqrWjtn+VcktuHPIHlXRaFaz6jNJCUXLjc0jDAC5xn8axu1vZ7U9DvFvLO+hvLXvAkgj4aJjzhlz7auhFttLyHKSja/mLEpiz6RxuICMBz9daVnMIziTKhATn/H+PxMMcTTWIlMseQAfX4Gc+Psq1bXVnqk9kbRShKqkgI8Qfy8atj3YuUlwKqtktDrNOi7mxjU8MRlveeTWRrUhl1MJniFBx7Tz/AVvgbR7q5eR2mup5W6tI2PcDgfcBXG9nqbrY6VaXkm/wB2QxzyUlBeZHit/sWP8/n+wb8RWFit/sYP8/f+i34ivdVvhs5EPEjvq8u13A7Tal/aj/tFeo1EbaBmLNDGSepKjJrm0qm7lc0TjmVjyfigYPSvWPRbf5iL7Ari+3CLFqVikaKoaNydoxnkVtp4jPK1iqVKyubHYn/UTf27fwrT1sf5iv8A/wDWk/7TWb2LGNDb+3b+FdARWGek2XR8J5JDE7RrhGPHlT+4f5tvsmvWMUYrQsW+RXujyVlKkggg+Rrp4NPfUuxFvbJdJbMZyd7sQOHPFZnakk9qbpc8BI/+2lvbu1k7Fw6f3ym5E+4x+IG4nNW1JOcItEY6SZZ7QiRItL7P7nmuEZWadwQDn1QAT16/cKtNpOnRakulHRLuWM4DX2WADEdePCqOo6nb3Om6XeCdDqNk43xHqwB6/cD9Zqxe3NvqN36bb9qZLGKQDfbs5BQgeAzVLzJJE9G7lW20WGS21mwMe+/siWhk3EblxkDHTw++qj2trb9kBfzR7rq6m2QHJG0Drx08DT9F1KOz7RG6kuHkt5HaN5pCcsngT8BSdoruzubi1s9OffZ2UWFIPBYnn8B99WLPmt+5DS1y3e9nrM9pNOsbWLuY7iDvJSpJJxnPWrSaVY6jPc2MeiXViY1bubty2HIPiD51DqGuWsXafTb6CQTxQW/dy7OcZzn86bcvbiaa5XtjKLdiWSESNvGf6OM/wqu89NSfdKU1jby9kItRgh23EM/d3BDHkZx0+tau63o+n2uiNJartvLPuvSTuJzuH9+fqqDsxe2UUN3Z6nKI7ecK/rk4LA/x/hUmm6tZXet6w2pSKlnfAqCTgEKcL9ZHNTk6ienkRWUpa/Z2unDT7WGPFy0HeXDbievT7w3wrLZQwxir2s3ialr11dxENFkRxkdCqjGfjk1Ux7K10r5Fcqlx0Lmha5NoVxsfc9k59dOpT2j+Neh288VzAk0MgkjcZVh0NeXsobgir+h65NoVxscNJZucug6r7V/KsGLwmfvw4l9KrbRnZ6l+0L9AfiaKjup4rkxTQyLJG8YKsp4IyaKxQVopF74nBXNsJNTuvAtPJyQeOT5CqZsN91DG5SRWkUeoCMDP1VtIu3UrwSRksJXZVyRuBJ/x0o7p5u7bcMLyhHOBWWlFOTubakmkrGBq9rqGkXc8MF2IBIpjxJjAUYYNuzwMfjWVH2mtLzR54riR2u2CBcrkHbj1ifE4yOaze1faBtV168nVjtZ9g5wMLwOPqzWLCCzcEfUa104uzi/MonU1UkbVzqkj6dsgBKucMSOfqHnXeaBozaXLaRXK4nMZlI8AcY/AiuO7OWE92s19BbtLHYlXJGMBucE+fSvTmufT9U9KaIxkwKQpxkZJz/2ism0KkKWHqQjxt/sdPNOcZMmuJe5tpJD/AEFLfAVzNupSFFY5OOT7a3tUP+bZ/auPjxWOo4qr2Yp2p1J82kQ2i++kJit3sd/r7/0W/EViYrc7Hj/Pv/ot+Ir09b4bOfDxI7vwrgdX7Qa5Drl7b298I4YpAqL3SnAwD1Irvq801gf+ZNS/tR/2isVCKlLUuqOyH/rH2i/4kP8AoJ+VVbq7vtSmjlv7gTNECEOwLgHr0FNAwadit0YRTukUuTOz7G/6kP8AbN/CtTV5JItHvJInKSJA7Kw6ghTg1mdjuNFb+2b+FauowPdabc28eN8sLouemSCBXNn42aFwPOE1TXGQH9MXPTzH5Uv6S1z/AIxc/EflWvH2Q1RUCkwcD98/lTj2S1Pzg+2fyrbmolNpnPv38szT3U7zyvgF36nHSrtrod9fWxubeAPGCRncAeKk1PSLnShEbkxnvSQuxien1Vr6Pf8A6O7PwTE+ob4Rv9FuP45+qnOplheAoxu9Tmbe3e7njigXfJIcKPM1Jf6Tcac8a3kSo0gJUbgc491bOnWqad2h1KZuIdPR5Rx0DDIHwJ+FVO0Ez3FvoE07lmksw8h8yQhJpKs3NJcB5NDI2gDGKAoA4FdFZWGl6nN6NFpmoQblJjunJ2kj7qp6ZZWEui3t9qDSILVxkoeSPLHmen11PfxtwFkZkBV64pvdoTnaK2L620+bs8mr6fFLBiURvHI2Tz/9iodctILBNLaAMDdQGSQk55wv501WixODM0qOmKQqMdM1r6zZ2Wm65aW2JBbyQJLJhstyxBx8KtxaZY6nb3IttNvbGaKIvHJOTtcjw8qW/jZMMjuZLaY8einVTIndCQJs8c5xVTFbFw+//J2pHG67XPxrJA4FTpzcr35ikrDcYpGUNT6KtIG52dXZp7rngSnA8uBRT9C/Yn/tD+Aorj1viM2Q8KOVe526hd73UNHdSkr09XvDg+/8xWtpl5bvuSSVBnkEsPhXI6xDu1u+IHW4k/7jUEenzSAEIdvmat93Jd7Pa5l96tvIoXt8yLtX2e0uxtZLyyd3leb5G8EAHJOBXKRxy7tqqwJ9nQV3B0lXA2bgR8rdTrjRYxFmInd7TSo4VU0lKd2Sli5yu1CxW7KXklrZXkCSmNXKB1JwGAzj+Nd7pl0t4xmDBiI0UkY6jNcFaWCGfbMMV13ZmKO3FzHH8ncD91cjbeEUKU6qlfh/s24HFuq4wcbWuaernGnSe0qP/cKywPOtTVsHT3+kp/8AcKzsVZ7N/hZfX+gx/wAVfQbitfsxcQWusd5cTJEndMNzsFHUedZWKelq1yGCx79oy2SBgfXXoZpOLTMMeJ6F+nNJ/wCJ2n/XX864LU5I59dv5YnWSN5QVdTkH1R0NVGtYo3aOSEI6HDKRyDUsUSjKptXAJ5IHT31TTpKDvcslLNoGKMU8Rt6OZ8DuwwTOfE5x+Bp8lvNFGJJIyqHHrdRyMj3Zq/MuZXZnSdl9SsbTSTHc3kEL96x2ySBTjjzrZ/Tmk/8TtP+uv51540MMhy6KT7aBbW+PkL8Kyyw93e5ap2Vj0P9N6T/AMTtP+uv50fpzSf+J2n/AF1/OvPPRbf5tfhThYxMM90u3cFLHgAnpzUezrmPefI3O199aXpsRa3MM+1n3d24bHA64qhNPD+qDWnfIJzdBhHn1scc4qgsUUbHaqg5xxSkJnJAz51dGksqjchmd7m1rmrWlz2exDInpt6scc6qfWAXJOR8R9dV7q8sfSezxkdJY7a3CzKpzsOF6j3j7qoXFt6LOYpVUSADIBBx7OPGogiA5AGaUaUfJjzM6aK+ig7Qtd3XaKF7WUnuLdJfVAx/SHQfX41hi4gj7LatbGZO8lnUxru5cbhyPOqr2YhXe8QXLlCD13AZP3EU0onHqjjpRGivJg5l1riAdi5bQyoJ2ulYR59YjK84q3qC6dqun6ZcSanBa+hRd3Mkh9bGBnA6k+r99Y5RSclRkU1oI2OSoJ86m6XmmRUzfudS01+2ljdd/HLapaBd4OQrZbGfdkfGp9NvUs9QvP0l2ihujOjGKNZfUQZ+API499c0IkAwFApncRjogqG4+Y85de4h/USKz71PSPSVbu8+tjPXFUgOKd3a5ztGaXFXwjkuQbuMxRinYoxVlxG3ofFk/wDaH8BRS6L+xv8A2h/AUVya3xGaoeFGNa6XaXetXkkv8qFnf1fDOTXR/ouzltzEsCKCMAquCK8w1yftRFqGpR2czW0Hpj92E4Jy3XcPPcOtacPZTVoIEl1LWtTlaT+rB3A+vdXncbhsXXrbx1bW4LkbqFKlCFox4mhfWk1pLJHIEO09c4yKoBt3VuavWOjSxRur6lPeKGIDSgg8HGOeasrpDowPo5fPtxXqcNLNSW84nFxMJQqWhqjFa3EiSS7sBMY9pP8Ag1qdmMpPcRtkEhTz49aJLWcW4Vo0UCQkBeceHJ8ehqTTEkj1IM2cMhXn6qz7VW8wE0LB9zFxNTU/9XzHyGfhVBRkVp3Cd7bSx/voR91ZVu3eQI5GCyg4rlezc/upx+dzq4+PfTH4qa3uktIrlniSUvFtWN1yrHcDg/Co8VZsraO4M3eByIoy4WMgE8jjn316edsupz4rUWS/tUS+xPI5uO92q6nqQNh6Y4PH1Vav76FL+7geQyMskwX1D/JAoQF+1zxVFbORsYCgModQzchS+wZ9uTUjaa0DEGWELt3GTf6o9bbjPnnis2WHMsuxL28juLQwpKzbpo3SLYQIlCEEZ99SrqIW9gACLAqR962w7nZVIwfYCabJYlZ7oRMpSCUrg5zgEDPTHjTn06RBIe8gYpvyqvk5X5Q94yKkt3biLUbb3ZktbWJiDMZAJd4OWJkB3DHHTjmpJrxFvHzcu0kTy4cIyhQXGE454AbpxyKa+nyo+x2jXCsWJJAXbgnPuBFD2Qt4iWljD+kCEpz1IznNRtC/EepJJqEUl0gjleOEPM+VQjkk7M8Zxz4dKYNRR+9BmcIbi3lxsOGCqA/38/VT/wBHuEZeO9LxqnOAQwPPIz4VBHD30rRI6HYCWY8KABknp4U8sH5hdi+nQ+jBQzDHBi7s8t3u7fn6PHnUWpXfpckbxMdySSnO3GFLZT7qmkt44rGeV3VpI5ERArcEMM56c8fxpXtF9HtNiyGW5wAxYBFJbGPOhKCdw1JZNUt2vbiZpW2NKWKmMkypswF9nPPPnWdLcySywlXIWGGNQAMYYKN33irR0+TqZIQm0N3m/wBXltuM+eQaGsHDbC0aFd/eMz+r6rhPLzNNZIviJ3HtqkJvpWMzSRSzyO4KH5BjAA58iPuqpd3a3NvBHCFVRtOzDbkwuCPLBPPFSyWE6RyOygd2WBXPJ2nBI8MZpz6ZNE7B3iUIjMzM2ANpAPwJFCVOLvcLtlHFGKuiwklkKxmNRhAA78szJuAHHkDUb2jx2puC8eFVGZQ3rKG+Tke2r1Ui/MhlZWxRirktrGsFrtDh7gA947qIwSxGPPw60iadO9w9tlBMiglMnOSM46YzikqkWGVlTFJiryaXM+wLLBufbhS/OWG5R7yM/CqigMuakpxfBisxmKXbUm0CjHlzTuFjV0gYtG+mfwFFLpP7K30z+Aorl1vGzTDwo4vtf6TaX11NFue2aNXuEAztxI3rezw+Fb+l68mraDJbWc5DqACwJDY9h55qLsrr1lNrmq9n9UjjYPeTiCRh8oFzlD/D4eVV7zQdJ7FXh1e2U3NnPMIjHyO5yGOR4HBXHuNUVaTlPTzL6VXJD6G8LaSFIw8pL7BubzOKVY5JN2ZigQZLE8Yziq8/aKzCCVjEQ/K4mU/hSR9pdNMcmZQrFcABwecjite8pqNrnNVOrmcrcSdImdMiVMqWIDePJqnOs6tDK0aBY5Rkr5EEfxFOGp2xijO2QiTLKABz6x/Klmvu/tZYo1lb+TbaCBjOOPvqus4VKcoX4otipxkpWLhFY8IKtJEwwUcj6vD7sVrQSiaBJBkblB5qhcR93qLgDAlQMPaRwf4V5rYFXd4qVN+a/wBHUxqzU1JCeFLvdY5UTbiVNjZ8j/8AVG0+NIOte44nKHLc3KW6QRiLCKqhih3YD7wM58xSie4Od6xSKQQUZTg5ffnr+9TadUN3HkF2PkvLuVW3CIs5bLbTxuYMR18xTe9uN7tuTdIZSSFPWQAN4+wUeOKfio7uPId2Es1xNI8j7d0sbI59b1t2MnBOAePCni4uRK0gERYyiXJB4O3bxz5U0CnAUZI8h3YneTsmxkiMfqDZg9FzjnOf6Rpe+n7+S4OwvKCrqR6pBGCPhTsGkIpKEeQXZDI00oZH2BGZGwo6bRtUD6qc1xNugPdQlrcju3KncMNu8/OlIppHnUsqtawrsWCYxhUncd0igBRDuzht3mOcn/7qKW5ubmSVtqKkjOQuOQGkD9feBTj5UlG6je4ZmJNc3U6ukpUhnZwQWG0scnABwRnzzSXE89yZiwQGdCshBY5yQSeTxyB0oPWg+ynu48hXYq3V0kgcd36rIw4PVUKD7iaWW5B070UfyksgjV3MQXCp05yc+XQcU0A0oTzodOI7sTv5Mwk29u7QgBHZCTgEkA846mpUv75XEjd08gZW3MpyWC7cnB5OKjOBwOfdRgmjdx80GZhHc3UbpJmPchjI4/cUqv3Go41KptxzUm2kJA9tSUVHgK7Y3b5mlAwaQt5CmksfGpCNjS/2Z/pn8BRSaR+yt9M/gKK5dbxs0x4HlGs6XjtLqFxFcyRubuR8DoDuNbmr9pLzWtDh02aEMbdi5mPJYYwNwwORnr41Hqk1nHrV4JIBP/OJNw3lSDuNM9JsCjLFpyqXUqSXY8H666NqWVNR1MDnO71K2jao2ihk7gTp4I56HzrV/XOQxMo05APMOBg/CqkbDYB6NBxxuaME/GlMMciNvWMKBk4QCqalOg9cupZCrUWl9CU9sTkOdMjZwMbpH3fw4psnbSZsGOySPacgK+BjyPFV9D0q31HWhZT3DQRFM+ryScZwM+/7q3tU/wAnVzCok06ZLmPHyZPVb4jg/dVcqOHi0pRLo1arV0y92a1NdR03cV2FHZSuc45yOfcat6ivqxTrn1HwceIPH5H6qyND0TUdBn/nSRi3uQMFZAxVwOhHx+Fbk0YmheNs4YEHFeOxSWE2jvIcL3OpS++oZXxIAT5A+6lCbzhevl0qtayuYgGOXQ7W944qYuDk7cnHFe6TvHNHzOR9QwQSDjIx40oVjswCd7bV9p4/MU2Oe4UKFGdnTL9OFH/+fvqQzyGS2Z1bMDbuXyDwowOOPk/fUc0+Q7IaoJDdML1ORjrj+NOBK4DcZ86Z3sqQiNY2IBz8sYPIPQDrxSx3U6tkoTwvJk54A9nQ46UXlyCyJgQakXmqsUkz7BISQmcEnPgBj7vvq0mKkr21AfjimMKlA4qNzSAjNRsfCnOcdKjJqQCeykJpcE0oAB8/dUrkRoBPSnbQOtKenJAppZR060gHE4HAwPM0mOfW5ppcnypvXqaLAPZlB4ppk8hTPqowfKmAEknk0lLijHtoASijjzozTA19J/ZW+mfwFFGk/srfTP4CiuXW8bNMeB5vqqj9O35P9Zk/7jRGnqF/khepP4UmpXVtD2jvkmjklY3L7Y0O0sdx4zyfuq0bqxDAvayhuQpWYEIfYCtanUaRhcNbsIUkkcImU8Sc9Mefl7qS7kWcpEC+GO3LeXiTSvfQwQiGNHTecu7nn7qitwtzesz5Eca7QM+fH8fup0o5nmYSdtEU1umg1j0qFsFZMoR4c8V61pGrx3FjDck4hmGCPFW8R7vzFeOsCXLe3NdZ2Mv4Yb8wzsQZEIgyTgPxx9eMVpxdK8E+RCjVtO3M9A1awF3YSd2qmRRvjP8AzDkVgQzCWJXGcMM89a29PvJUbu7j1Ym/0YYesvPIJ88/w86yLyAWepzQZOyQ97HnyJ5Hx/EV5Da1DNTVRcUdzC1O9Z+ZnTDub4nHqzDP/wDQ/u/Cn5GakvIDLbnb8tTuT3iq8TiSNXGcEZ5rqbFxO9w+R8Y6ft5GbGU8lS64Mk+unqxA61FR08a7ZjuThx4jHuo4PkfdUOT50u4+VKw7kvSpUaqwdqXefI0mhmgrjuzzUDvzVb0hx6u1jnxxRvJ8DSURj+tGAOv31GXbypu41KwiUuPfSGRj7KjzxSUWFcf1pMgU2imK47IpN3spKKQXFzSZPnRRTC4YpMUtFAXExS4FFFMLmvpH7K30z+Aoo0n9lb6Z/AUVyq3xGaoeFHmGtzxR69qEcJAla5k3yN4eseBUcRt4lIurl5AMEBRjP1gZ+41FrJl/WfUWRcoLqXcSP+Y0xr6F5RGA38nyQvn4ValcyPRmiZ7lEObh/wCUBVo/AqfCnWk3dxTREABkOGxycA4H31Db3ETb5GiMu3O3cCoI/wAe2tBBLDpTSywxIlyMR7AATyCSM5OBgjPiT762wioxSSKG3e7ZlbKdHM9tMrxsVdSGUjwIqXbiq94Cqqw45xW6orxMy46HeXHaeXU7OOSzhKtIqi4kcYSOTpnPtHHtGKrWsdwbiWa5ubiS6twdysMIF43DzB8efIeBrF7F38S6qNOu5CtveeocfvHw9memRz0ruJbPuw9tEmLq0AYbflTREnDDzYc+85B4auFXhGzg1ozp0pN2mQqAyhgcg+VUGiFvdtHzsl9Zff4j+PxqbTZ0Z3tjgFQHTGcMh6EZ8Oo9mOeatXdt30JC4Dr6yE+BryGFry2fjLS4cH9OZ2KsVXo3XEqBM0oiP7vxp8MokjDDKt0ZfI+Ip+fIV75Suro41iMReePqpdig4p+CTTgtIZGE54FSLDnrUioKmReaTY7DVt12HioXhAPTFX1Hq1E65qKkNooFMdQKaUU9eKtsoPWomTzqaYrEBiHn91IYj5A+6pcY6UhJ8RTuIhMePA0m0VYyKNoI8DRcCvspNntqwUHkRTe68jTuKxDtNJtNTGNh4U0qR1GKLhYjwfKkxUuKMYp3CxFRUmPZRtHlRcVjT0n9lb6Z/AUUuljFs30z+Aorl1vGzVDwo4LU+zeqzarfT28UZElxIyZbzY1Xj7IakqBTbxk9SxYZJ8TXpCW07BiImILsQQPaad6Jc/MP8K85Pa+MhNpQWnyZqWCpSV7s8+HZK6C4Nqp/9Spv1e1HAHcrhRgev0Fd36Hc+MT/AAo9Dn+Zc/VVi9oMevyLoyHu6hzfU4Qdn9RH+xX7dNn7NajNaPH3C78god44I/uNd76LcfMv8KQ2lz8y/wAKJe0G0GrZF0Yls2gvNnmg7I62rh0SNWU5BEnSu8kvr2Sys52t2GpW4G8gjZIP6QJ8j194FXvRLn5h/hR6HcfMv8KontjGz4wXRl0MFRhwZj3SSfpEXNnasqNliGIG1j1xz0bqR5jNaQOQDjFT+h3HzL/ClFlcfNP8K5mKrVsS1KUNV8jXSpwp6JmXNbSR3BlhXcrj1k6YPmKB34/3ZvtCtX0Sfp3L/ClFpP8ANN8K2UdrY6hTVOMbpc0ymeFoylmuZY7/APq7fEU8d9/Vm+IrU9Fn+af4U4Ws3zTfCpvbu0PQujI9jo8zNBn8bZ/iKkV5x/urfaFaHo03zTfCnrbzZ/0bfCqXt7aXoXRh2SjzKHez4/ZX+0KYzzk/sr/aFancS/Nt8Ka1vKf9m3wqPv7aXoXRi7JS5mSzT5/Zm+0KYTOR+zN8RWubab5pvhTTazfNN8KsW3to+hdGPsdH1GKRP4W7fEU3+X/q7D6xWybWf5p/hTTaTk/6J/hVy27tD0Low7HR5mP/AC4P7O32hSfy/wDV2+IrX9EuM/6F/hSGznP+xf4VP33j/SujF2OjzMoPcD/d2+0KA82ebU/aFahs7j5l/hR6HcfMv8KfvvHeldGHY6XMzMz54t2+0KMz+NuftCtL0O4+Zf4UvolyP9i/wpe+8d6V0YdjpczLJlPW1b4ikKynpbuPrFa3otx8y/wo9En+Yf4U/feP9K6MTwlLmZBWfwgb6yKaVuP6uftCtj0O4+af4UeiXI/2Ln6qPfeP9K6MXY6XMj0sOLZt6FDvPB9woq1FG8akSIVJOcGiu1QqzrU1UnxZnlFReVGlafsy+8/iamqvaugt1BYA5Pj7TU3eJ++vxrBKUcz1NCWg6im94n76/GjvE/fX41HNHmOw6uU0ztddXM1y1zZp6PFvw8ZK7SsuwKWfC5PXg11O9P31+NUv0TpfoAse7AgEplCrIwIfdvyGByPWOetSjOC4kWmUIu19hM0KpDOe+jeQZCjhWKkDn1jlTwufDzq1Bq8mp6FJqGlwB5dpMUUrL6xHODtJwT09njQNB0hUhURttgYvGvpD4ViSS2N3XLNz7atWNlY6bG8doAgkcyOWkLFmPUkkkmm50/ILMxbXtitxGbj0G4MMis8KKo7wogHeOwJGAGOABycVdj7UafKV7vvWV50hVgowS0YkB69MGpJNB0eW3igMAWOEOqbJnUgMcsMg5IPiDxR+r+jekpcC3VXRldQsrBQyrtB2g4zt46UZ6YWZWuO0hPZSTXbS1dV2q0S3C/LBIGcKScc+/ikHaiOzt7L0+KRpb5ikJihZQ77goXD4YHnPOBjNaR0vTm0ldKMY9DVFQRiQjAGCOc58POoZdA0i4EffxtM0QxG0s8jsnrBsglsg5A568Us9PzCzK1x2vsLW4uIJIpmeAZxGUff64TjDccsODg1LYdpre/1AWItbmGUtImZFXAePG5eCf3gfLnrTv1a0QsXNvknI5mcgAuHOBnA9YA8VZh0vTYLsXUcSrMHkkD72+U+Nx645wPhQ50rcQsyo/aizjmlQwXHdxPJH320bGdFLMo5znAPOMcUXnaFotBt9RtrVzJeSxxW8c5CZLthS2M4HOfP3VM+g6Q9xJO0ALylyw71tuWXazBc4BI4yBmrE2m2Fzpw0+eGOS1VVURljwFxjBznIwOc1HPT5iszFHbCCyilXUZopLiOcxFIEMeCF3HPeED4HnIxV3Se0P6Yv7iCC1dbeOGKWO4LAhw4yOM5Hw8D0qROzmkRkssbiRpO8MvpUhk3bdud+7d0461ai0+zgvGu4gVmaNY2bvWO5V6ZGcEjz60OpS8mFmYS9rLiG6ltruz2tZP3d0YwTvd2AhWPPXcDnnpVv9a7Ed8rxTxyW8M0ssZUZTusbl4OCfWGMcc1dn0jTLj0rvYVY3bo8p3kEsgAUjB4IwOmKrS9mdDmi2SW+eHDHv3DOHxu3Hdls4HXPSpbyk/MLMnsdZi1G6u4IYJh6KQryMAFLFQ2BznowrlR/lCuf0Kk5s4hetcBe6ydvdEZ3/fj312NrZ2dmZmt0VDcPvl9Ync20Lnn2KPhVD9V9B2hfQ48LCIB/KN8gNvA6/vDNCnSC0iK47WWNs0xkhuO5i74LMFG2RogS6rznIweoAODUMvbTT4FYTQXEUodVEUmxScrvByWwBgeJz4Vel7PaNNJNJLbhjMJA471tvrjDkLnAJHUgA0+XRNKmnadosSllbvFlZWBVSowQcjgkcU89MdpFa17U6feTRQw96XmaMRgqPWDoXDdegAOfIg1Ru+093b9qW0tLeFoEkhRmbcDhxyd2Nox5Hk9BWlHo1uNfTVnkQtDb+jwqM5Vc5JZiTuPt9p606fRNJuL9r2aLdM7IzfyrbWKfJJXODjw4pqdO4WZTXtdYvJJCsMzzK6IkaFGMhcsBghiB8ls5Ixin6dr5utcvNLkhYSwuCFUD+TTu0bLnOM7mI48vZUqdm9EjTasBHCKD375UISV2ndlcZOMY61NFpGlw3ovY4wLgEnvO9Yscqq8knnhR18s9aTnTC0jQopO8T99fjSd4n76/GoZo8yVh1FN7xP31+NHeJ++vxozR5hYqXv8Aph9GikuyGlBBB9XworpUvAjNLiZA+W/02/E0tJj1n+m34mnBfOvC1n95L6nYgu6hMZpQopRRVN2SF4xSUoGaUCouQxMU4CgClAqDlYAApaKUCq3JgKFp1FFVSkyVg606kHSlFVuTExRTqQU6oXZBiUtFFF2A000089KaaabGhppDS0lTTZJCEUypKq3N0IvVRd7+XgPfWilGdR5Yq7FJqKuyUimlhnk4rHmuLiZ8GchfAJxj+NVHtVfbuY7ieSxrsU9m1Gu9KxmeIj5I6EkedLXPCF4h/ITvnjCq3j/90+DVLiIhZxuX98UVNn1Yq8Xcca8XxN2kxUMF0kwG081PWB3i7MvVnwG4xRTqNtCkBPbf6M++ilthiM++ivcYD8LD6HIrfEZWHV/pt+JpaQdX+m34mnAV4qv8WX1Z1oeFCUuKWlxVFyQmOadRS1FsBMUtFKBVYCgeNOFIKWoSkNIKUCkpRVbGxaWkFLUGRHAcUtFFRIhRRRQAlNIp9NPWmhoaaQ0poqSJEUhJG1eGPj5VkTsHkKRkiNflNgnPP31ev3CW5UHDuwCkHmmwwCNFJQnacAFv6R6n+Hxr1mBw6o0k2tWc2tUzyKXokrryTEvkPlH3nw+qoZNPi5yhPvJNay3EUoxyH27iNp4qu8yqQJU2Ky7gc5rfcqMmSx2nMbuhHQg/nTBNKhEVxnB4DDof8fwrSaWFgzA8A46H2fnVa6ERTYw3bwMDBHXp7qlcCBA9vINj5Ungk9D+X+PA1r2d2J054YcEeVZUaNtMch9ZDtY+fkaSKY22pKpPqyj7xx+Vc/HUFKOdGijUs7M6ClpEO5QaXFcK5uJ4PkH30UW/yD76K91s/wDCw+hx6/xGV1HL/Tb8TTgKRBy302/E06vE1397L6s60PCgqGa8traaGGeZI5J22xKxwXPkKnArn+09ncXVxaSW8TO0EcsikLkBxsZR9ZXFKhGNSooydkE5OKujWOqWIlkhFwryROqSIoLFSxwM46VLdXUNnGJJm2qXVAcZ5YgD7zXJW1hqFvcyzrBOkly9rLKygjkyszgn2A4PsqWS3ubi0uLW5hv2vDeozP65Qx98CCh6DC+XPBra8DSzLvaFSqS5HXgU7oMmuIuDq6WdxaiG+YLLcejSjvWYYxsHBHHUgtkcVdhXVH1uNria5jy0bpthdkZO7G5SQdq856jOaqeAXHOrD3r5HQLqdm2mrqRnCWrKGEj8DBOBUtreW17D3trOkyZxlGzg+Vc69ndH/J7BaLDKtwI4QUCHcpDqTx7Kt6Ak1i1zbXMMzTy3jlrgpxKMbg58BwMccZFUTw1PdylF6ptfsSU3mSZsi5g3yxiQF4QGkUclQeRx9VOgmjuYEmiJKSLuUlSOPceawZJ5bXXtUX0a7PpUMawyRwsy5Ct/SAwOSKy44NYaKOZzf97FFZYG5wCdx7zI8eOuaccFGavmtw/n/wCidR8jr5LyCG7gtXYiW43d2uOu0ZNOuLyC0MInYr30oiTjOWPQfdXHPb6rJqqPHFeG7iN4DK+7uwWB7raTwBjHT66DbXcthBJKNQnRL2F3i7mVXjCod5BJJOfYevTrVnu6lp3yG9fI7miuImbWoLVwkOous1lcpbgbiyHvCY93OQwXz58OtT3Vvqnd6hc5vmxexjYsjgtb+oW2DPsPTnrVT2dFPxoW9fI7GqQ1fTjeNZ+mRekISGjLc5Az+FZPZfUhI91ZObln9ImePviWKRghQCSc+OMew1Xt9EnudU1Oed5UhjvDNFF3YAkbuwA27GT1PAqCwcIVJwqu1loNzbScToLHVLHUtxsrlJwgBJQ5xmrJrnOxXfxaWlrcNeh4o1Hd3Nv3ax9eFOBn766Q8isuKpRpVXCPBFkG2rjaa3AJp1Nf5JqiPFFhluve3AlL5HTYwyMVO1wIo1BXfzz/AI+us3visjKf6JINWDKSVOB62CK9zHWKOUy4l1bK42xHJAHqr58Yps3cR97m2VliA5BzwfyHNV/SVUbjGCw6HAqRL2AEt3R3PyW2dadiNiCWeDfsjt1K7sc8cHIz9woea1Zk3JucgYwuf8c1Y9OtMgyQBmOCW2j/AB506K4tZbru1hADAbSFHXJH8OKdxlJ7b+eOR1ZFJHuJ/OsvWV9HntCOMsR+FdIsPeXc0n9EARj3jJP4/dXN9pnB1W0tl5KAufrOP4VVUd4MlHijobNt0Cn2VPioLFcWyD2VYrzEn3mdNcCWD5B99FEPyD76K93s/wDCw+hyK/xGV0zl/pt+Jp4FIn9L6bfiadXhcQ/vZfVnWh4UFFFKBVBIMedLS0tRbGkFHsooqtu47BSgUgp1JsTEpwpKWo3AKcOlNp9RIsKgu7O2vrcwXUKyxEglWHFT0U1Jp3QrENraW9lAkFtCkMSDCogwBU3hiikocnJ3YrWFooopDGUEZFK1JTRI5vVozbXfeYOyT7jTILhWXu2YDnKsfA/lW5qFmt3AyMPCuTnSWzlMco6HhvA16nZ2KjUgqcnqjFXptPMjWErI21uCKmSVT1AqgkjCJBgSrt6E9DnwP+OopUuoQcbXB+l/dXVaZmNdJVPgKeJR0jVd56HHSsgX6YwiMT/zGpkvhGrNOVRVGS2eKjZgbAmhtLZmdgscYJZj95rirWR9Z12W9ZcKzeqPJR0pNU1WbWpBaWoYWwPJ6Fz+Vb+iaYLWEErya5+LrxhCyNFKm2zViXZGF9lPoorz19bm4li+SffRRF8n66K9/s78JT+hx6/xGQJ/S+k34mnUqxuN2V6sT19ppwjbyrx1fB4h1ZNU5cX5M6cakMq1Q0Clp2xvKlCnyql4PE/py6MlvKfqXUTGKKXafKjafKq3g8V+nLoyW9p+pdRKKXafKgKaXYsV+nLo/wChb2n6l1ClowaMGo9hxX6Uuj/oW9p+pdQFLRiil2HFfpS6P+g3sPUhRVdzdrI5Ubhn1RxjGPjnNWRxRkVOnhMVB33Mn/xZCU4P8xQhudQk2Zt1XO0tlSMKevj1/KmiXVGCqI1DKo35XgsevOecDnitHNGRWjdYjyw7/wAWQvD1fyUi+oNIoEaKm8ZI67dw8z5ZpqNqaxMSqM/AGcY6nJ/AfVV/NGRSVLFL/wAd/wCLC8PV/JSR9R27XjjyF6g5JOPzqW2a6ZnNwioMDaFII8c/wqxmjNQlQxUk1uGv+LGpQ9X8iNSU4802s6wOL/Sl0f8ARYqsPUgPSqN7p8V3GQy5q9SYqyGExkHeNOXRg6lN+aORuNIu7Vibdzt8jVCSW9iY7rcE+ea7woGGCKhks43HKCurSrY+KtKnL/F/0UShSfCS6nDC5vmG2O2VfAZJNOTSb/UHBuXZgOg6AfVXaLYRKchBUywhei4qdStjWrKlLowjCkvzLqY+m6JHaqDtGa11QKMAU/YfKl2mubLD4ybvKnLozQp0lwkuowim1JsbypDGT4Uux4n9OXRhvafqQ6L5P10UsYKrg+dFe5wEZQwsIyVnY5VZp1G0f//Z"/>
          <p:cNvSpPr>
            <a:spLocks noChangeAspect="1" noChangeArrowheads="1"/>
          </p:cNvSpPr>
          <p:nvPr/>
        </p:nvSpPr>
        <p:spPr bwMode="auto">
          <a:xfrm>
            <a:off x="1524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1" y="1600200"/>
            <a:ext cx="3544455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516917" y="6217366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$160.00 (2014)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67600" y="6225727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$65.00 (2009)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47470"/>
            <a:ext cx="3505200" cy="4524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144628"/>
            <a:ext cx="8229600" cy="705785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3. </a:t>
            </a:r>
            <a:r>
              <a:rPr lang="en-US" sz="3600" b="1" dirty="0"/>
              <a:t>NCEES</a:t>
            </a:r>
            <a:r>
              <a:rPr lang="en-US" b="1" dirty="0"/>
              <a:t> FE PRACTICE EXAM</a:t>
            </a:r>
            <a:endParaRPr lang="en-US" sz="6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1922" name="AutoShape 2" descr="data:image/jpeg;base64,/9j/4AAQSkZJRgABAQAAAQABAAD/2wBDAAoHBwgHBgoICAgLCgoLDhgQDg0NDh0VFhEYIx8lJCIfIiEmKzcvJik0KSEiMEExNDk7Pj4+JS5ESUM8SDc9Pjv/2wBDAQoLCw4NDhwQEBw7KCIoOzs7Ozs7Ozs7Ozs7Ozs7Ozs7Ozs7Ozs7Ozs7Ozs7Ozs7Ozs7Ozs7Ozs7Ozs7Ozs7Ozv/wAARCAFPAQQDASIAAhEBAxEB/8QAGwAAAQUBAQAAAAAAAAAAAAAAAAECAwQFBgf/xABOEAACAQMDAQQFCAUHCgYDAQABAgMABBEFEiExBhNBURQiYXGRMlNygZKhsdEVFjRSwSMkQlRz4fAHJTM1Q0RVYpOyFyaDotLxNnSCwv/EABsBAAIDAQEBAAAAAAAAAAAAAAABAgMEBQYH/8QAOREAAgECAwUFBQgCAgMAAAAAAAECAxEEEiEFEzFRkRQiMkFSBhUzYXEWIzRCU4Gh0ZKxgvBEouH/2gAMAwEAAhEDEQA/AOzidjuyxPrt1PtNSbj5mok43fTb8TTxXzmvWqb2XefF+Z24xjlWg8MfM0uT50ynVndar6n1JqMeQuT50ZPnSUVW69VPxPqPLHkLk+dLmm0oodar6n1E4R5C5oBooFR39X1PqxZY8haKKKTr1fU+rFljyHUUDpVWQ3gd9i7hn1MbcYx7ec5+6p051Zu2e37shJRXkWuD0pazopdSYJvjUbmUk4Awv9L6+ePdTQ+qtsAQAhQHJC4zkZx9X3/VWjd1v1f/AGIXjyNKgjI/KqJbUS6bYwqbxuztzjcPb5Z+sU0HUxExKqz5AA9X2nP4D6qFGr+r/LHePIswTtYXGZl76BzzuG4r7R7PZW9HHbSxrIiRsrDIIUYIrmMag6bXiHyeSSvLY9/nT9MvbzTZGFzERbMfk5BKnxIx4V2sBjZU1u6s019TPUgnrFHTdxD80n2RR3EPzSfZFLHIksaujBlYZBB4NPrvqV9SixH3EPzSfZFHcQ/NJ9kVky9pbeDXG024j9HRY9xmlcDPIA48F6+scdPaK2QQQCDkHpT1FoM7iH5pPsijuIfmk+yKkrF7T2l9e6cIba79Ftjk3joCZTEBkqmPE9ProTfMDRt3sbyLvbYwTR5K748MMg4PI9oNVNV015kE1oxSVB8gHCuPL3+2uE/yf60LG2tbdpbfT9PllkZmumw9zIxwFTJ4C4UEnqeK9OqNWGZOLegRfmcvb3PeAhsq6nDKeoNTgnzNXNW0k3P86tcLcKOR4SDy9/trKt7jflWBV1OGU8EGvJYyhXw8r5nb6nRpShNcNSyWPnSZbPU0mcmg9KxKtV9T6luWPIkTpyc80UkXyfror3uz23hYN8jkVtKjIE/pfSb8TTgcGmp/S+k34mnV4Sv8WX1Z1oeFDqUU0GnVQ0TFooFFVtDCiiiooB1FIDkUtREKKKBRSYhRTqaOtOqImJS0UUCCiiigApjoGGCM5p9FO4Fe1u5NKlwcvasfWXxQ+YroY5EljWSNgyMMgjoawpFDrtIqK0u5NKlwctbMfWUdU9or0ezdpZfuqr08jNVo/miaeq20Nz3aq8C3ikyQLKAQ5CkcjqQN31Vl6TqNxpzy2t4r9xDJsaZlVAhwThUUfJAxyfeBin6wJLSRNatG9IjUElGG89MjbhSQOufxAzVmzubPX7eO+hRFvIVJRHkyFPIBOw4Zcg46+yvUp3RiNkEFQQcgjIPnRWFpepyRXk9lqd5vm77ZGXjEYc9cKBxyMYBJJwT0o1rVNR03ULZ+7j9BYneVBZ2wM45wBk8Dr4kkAGlZjuZ3aTsXDqV+2oJMlunorQuQvMQAblR0OdxBB9hBBFQ9kO2sWovDYziQmdpPRSsR2pGgGFd/FsckjgZFdhbTrc26TKCFcZGawtQ7FaZqWrG/upbgx90IzapJsjIBzg45xnkjOCeakpXVpCOhzWVq2kG5/nNrhblR08JB5H2+2udk7bzTa2ltotok9hbqwJOQ12VwGWDwJUHPtwfZXbI29A2CMgHBGCKpq0VUjlmtGSjKzujlLe43ZVgVcHDA9QanzmtDV9IN1/OrXC3Kjp4SDyPt9tY9vcb8o4KupwynqDXksXg5UJfI6FOqpl2L5P10URfJ+uivY7N/CU/oc2v8RkCf0vpN+Jp1cNddpdci1i8tYWtu6juHRMxknG49eajvO1mt2V/6K4hYgAkiLzGR415utsmvKpKSa4/98jfCusq0Z3tOBriH7T6pGmWkhz9AVraZd6zdQCa5kSEOPVQRjPvNKnsPE1HaLX/f2FPFwpq8kdFS1mIt83+9/wDsFWEtr1ut4f8ApirZezeM5rqVLaNJ+TLdFRpp923++n/pip00i5Yftzf9Naqfs7jF5rqSWPp8mNBpaLjTZLW2kuJdQcLGMnEa8+yobXvfR1M5BkI5xXOxuzauDSdRrXkXUsRGq7JEwpaxNY1x7Gdbe2RHkxly3RfIceNZ/wCs2o/N2/2T+dX0NhY7EU1UhHR/OxCeMpQllbOsHWnVyP6z6j83b/ZP50v60ah83b/ZP51d9mto+ldUV9uo8zraK5P9aNR+bt/sn86P1o1H5u3+yfzpfZraPpXVC7bR5nWUVyX60aj83b/ZP50frRqPzdv9k/nR9mto+ldUHbaPM62iuS/WjUfm7f7J/Oj9aNR+at/sn86Ps1tH0rqg7bR5nVmmOodcEVy36z6j81b/AGT+dH6z6j81b/ZP5017N7RX5V1RLt1HmdLa3cmlyFTl7Vz6yjqntFQalohtYTqOiNI+4DdGkjEuCyknOcnOBnnPHUj1Tz7do9QYYMVv9k/nU2kdrbrTrsJdRobJz64jByntHNd/AYHaFGOWtHT6mWrXoyd4s6GWax7TafHCJkgv1Pqo5G/KnkdORlSehGQMjjFR2GoTTC40bVnK3L5WJriNdrckDA43Dpyep8s4qe+tDBZ/pHs93EZl5klADZQkZxkHGOT4gc+qSahMtn2g0iK3nuYo9UkhKosmEZnA67euMg8jkc4wc1ssIjt11DsvNbxSyR3VtcMEKxptJcgKAoLdehxznDEnJArqgQwyCD4Vg6ZrEsEp0/VyFlRgiz5AVySAowOhPgOpwfLJpytedlpZXWQ3NnK+5RI4BBAywz0ycOx4A6nJPFDV2BH2l0Kew0+e50XvohNcJJcJDgtCnIkeEH5LkHnB599Y2i9o9ShuIWe7nls2WQadZ3RAuLteu+RznaowQCcZ93Neg2N7DqFml1bsWikztJ46HH8K5vtR2ZNxHPPp0KrNqLxw3859Zktxw2wMcDwz9dNS8mDR1MUqTRh0ZWB/dYEVmavpHpX86tsLcqOng48j7fbXK9mNc07Tu5tI75dO0mN2FobkoHvQScsRgEKDjDeODn2d/wAEe+qK1KM4uMuBKMmtUczYymWFtylXRyrKeoNFaeoIq3OQACygnHif8CiteGpqnRjBeRXN3k2eXdxv7TXiHq18/wCNJ2ihVe1V0gOUgWPr9BfzrQFr3Pa+Vd+7vLgydOmT0+6qethpO1erRHAkLKyDPygAOB9XP1UpxtoyyEr8B2gad+kLp7mYZgiOACOHb8hXWopz0rL7NOiaLF3Z5VmLD/mzW3y8m4jr5V0sNGMaasc6u3Oeo+JenFXYVqvGnNXYkq2UiMYk8a4q3GvFQRrS3d2tjZyXDDdsHC5xuJ4A+s4FZ5SsrsvijM1af0m9W0UgxwEPJz1fwH1Dn6x5VTvr1LCyknb+iMKP3j4CnwIyR7pCGkclnbzJ5Nc3rt76VfC3RsxW/X2t/d0+NeKhB7X2jb8i/wBL+zpyaw1D5szGZ5HeWQ7pJDuY+ZpMGnYoxX0eMFFJLgjiN3ExRjFOxRgVKwhMeyjHspaKdhCY9lGPZS0UWATHsowPKloosMZtoxT8UmKVguNwaRlyMEU/FBFFguaHZ7tDLoM3czbpLGQ+so5MZ8x/EV1V7Y/yseuaVNGFWPcwGdrrjqcZJGAMKPLjrmuEKBhjFafZ/tBNoVx3Mu6SxkPrL1MZ8x/GudicLfvw4minVtozqh3HavTI54jJZXkYOA2N0ecZGPEHHX2e8U/S5rgwPa61sVe8WKHviB3hAHQHlj7c8kZwKjvLJluE1vSCJMxEbIgo7zJXH9E8cc+IwMY5zYure31yKGKf+bX6xd53Jfc0akj5QBGRkD3499cl8jWU7+4u9AuYDEY4tLXCkHBxkgu7E8lvlezGSSTgV0ME8V1Cs0MiyRsMhhXPw3MEc76NeJcSwSymM3F7cANI+M4RfIcYxjqCB1NdDb28NpAkEEaxxoMKqjAFJjRynanszPO93qOn3EMJmszb3KyW5lIjGTmMDo3s8eOlM7Ndpbxbyx0jUrI24u4ibEbgZBGijmUZyCcEg49ldlVGDR7G21W51SOH+d3IVZJGJJwBgAZ6D3U82lmFiLUf2hfofxNFGo/tC/Q/iaK00/CiqXE4YFJu2RMciyAPtOPAgkEfUal7V6TFfXlxPEyxXETBhInyuAOD/Cq+lqp7WTY4HpMmffvNZWqWcUnbjUbphyk0e0+3A/Khq7GnZGqdMv8ATJO+ilRt21WIGNx6ZKng/Vir8erXMAxd2LA52gxkHcevArIBhhjt7eS33NGFDOOMgLyKra6YWtBJZ99buAc4lbnpz19/xqyMJwV0ytzhJ2aOsTtFpsePSZHtf7ZSPvrVtdTsbhQ0N3C4IyMN1ryy8tHEUEck0spZI2be2ck7/wC6tc3WowWt6I73u1tGSOGPukYYzhuoPvpqc/MMsUejXNwy6fPJbyLvVG2sMEA4rCK3suqPFdahJdLbNkjaqrkgFeAOoBPxFZSahcjT4pHuIgWExkXuwMhR6vTHUj762NLhkitFaYlpn9aQk5yf8cfVXJ2xi3RwziuMtP7NGGpqdRPkO1O9FjYSTZG/GEB8WPSuPUEDLEljySfE1rdoLrvr1LYH1IRub6R/u/GszFbPZzA7jC71rWev7eRRjqueplXBCUYpaXFelsYbjcUopcUY5oEJRTsUuKYDKKdilxQGoyjFPxTSKAG4oxTsUlKw7iYpKdRiiwCYprKGGDT6MUhmh2f1+bQp+6lLSWLn1k8UPmP4iul1TT3lMes6J3LvtLnAyJG6hsD5R6/K6ezrXEFcjBrT0DXptDn7qXdJZSH1kHJQ+a/lXOxWFzd+HE0U6ttGdFdPH2o09TZtFDeRONyySDcB4fJzkE4I6jjI5AqfRtTvIrpNK1NXE4RikhXO/B8efLHPIPGSDkVS1rSFlT9NaUe9B/lSqOeSSOV8sgHIGCfPAIqe5hsO2OmyKndpeQ7wFZuVb1gpOOdueQeDjyziuQ1zNR0tLWBpmr3FtINP1h0FwGCJIWUF8nAyBwMgZHOSM8cVvVBqxJGbqX7Qv0B+Joo1L9oX6A/E0Vsp+FFUuJw2iR/+a7kAf7zKfi5rldSlaTtPeXcEhIe5LqCxx18gfKusMU1tqtxdadELnEztIGYqFO45HSufvtIlt37w2/ds/OZJgB9WBWN4ynKWWL1NSw88qZGJ5FZCZmZgerncTxjxqK+JuUCuxxjHHFWhYpsMqrIqKMscg/48PjS3FnDFGG77cTnADZ6AfnUu0pq1yPZpXvYoSW/fCPeWO0AcezOPxrSis4pBLvy3fEM/PU1BCYVkUsGZQcdcZrRuzaQ24ezgnY4Jdy49Qj/lA5qaqxTWjZW6M+BbsrWKe5t4VThSXOfAD8ziuollWC3eVzhUUsfcKwuyyPLbyXcqMrt6gz5D+8/dVvX5ylisSnmZgpPs6n8vrrz2Nbxu0I0I8NF/Zppfc0XNnP72md5pB68rFj9davZ7S4tX1I2szui92WymM8Y8/fWcBgYFdB2K/wDyA/2DfiK+hzSp0rR0sjix70tTY/ULT/61c/Ffypf1C0/+tXPxX8q6iuZv+3Njp+oz2T2d27wNtZkVcE4zxz7a58atV8GXuMFxG/qFYf1q5+K/lWJ2m7P22hw27wSyyGZyp344wM+ArW/8RNP/AKhffZX/AOVY/aLtHba/HbRwW88RhcsTKAM8Y8CavpyrZlmvYjJQtoWez3Zi01jTTdTTzI3eFcIRjjHmK1f1D0/+tXPxX8ql7Ef6hP8Abt/Cty8uVs7Oa6dSywxtIwXqQBniqp1ZqTSZKMI2Oe/USw/rVz8V/Kj9Q7D+tXPxX8qiX/KHpzDPoF8P/wCF/wDlS/8AiFpw/wByvfsL/wDKnmr/ADFaBgdpNHg0W8gggkkkEqFiXxxg48KyMVrdoNag16+gnghmiWKMqRKACTn2E0+x7M6hqVmt1bmHYxIG5yDwceXsrZCpaCc2VON3oY3FHHlV3UdLvNKkVLuLZv8AkMCCG+uqmPZVykmrorasMI5pNtPxQeKdwGYpMVe1PTzpk8UTTRymWPeCnh7DVPApJqSugaY3FIVyMGn7RQQMUwL2g69LoU/dy7pLJz6ydSh8x/EV1J0KC7v7fUtOvZIrd372VYnJWQ8ngHIALHJAxk8nmuGK561o6Fr0uhT93JuksnPrIOSh8x+Vc3FYTN34cTRSq20kdnr+lyanYFLcRi4HyGf8Oh4zg46HHNWdMivYbJUv51mnySWUdBngZ8cDjOBmp4J4rmBJ4ZFkjcZVlPBFS1xXfgbUZmpftC/QH4mijUv2hfoD8TRWun4UVS4nGpqj2F7eK1wjwmZw0BUK68nnPkc8VgXt5PdXTSShuThM9B7P7qv63KsusTLHxsJyfNqpSPH3YUhc8dT41ztzSzyklZs6MMySM+5abvO6TLbSNw3dPGqrWjtn+VcktuHPIHlXRaFaz6jNJCUXLjc0jDAC5xn8axu1vZ7U9DvFvLO+hvLXvAkgj4aJjzhlz7auhFttLyHKSja/mLEpiz6RxuICMBz9daVnMIziTKhATn/H+PxMMcTTWIlMseQAfX4Gc+Psq1bXVnqk9kbRShKqkgI8Qfy8atj3YuUlwKqtktDrNOi7mxjU8MRlveeTWRrUhl1MJniFBx7Tz/AVvgbR7q5eR2mup5W6tI2PcDgfcBXG9nqbrY6VaXkm/wB2QxzyUlBeZHit/sWP8/n+wb8RWFit/sYP8/f+i34ivdVvhs5EPEjvq8u13A7Tal/aj/tFeo1EbaBmLNDGSepKjJrm0qm7lc0TjmVjyfigYPSvWPRbf5iL7Ari+3CLFqVikaKoaNydoxnkVtp4jPK1iqVKyubHYn/UTf27fwrT1sf5iv8A/wDWk/7TWb2LGNDb+3b+FdARWGek2XR8J5JDE7RrhGPHlT+4f5tvsmvWMUYrQsW+RXujyVlKkggg+Rrp4NPfUuxFvbJdJbMZyd7sQOHPFZnakk9qbpc8BI/+2lvbu1k7Fw6f3ym5E+4x+IG4nNW1JOcItEY6SZZ7QiRItL7P7nmuEZWadwQDn1QAT16/cKtNpOnRakulHRLuWM4DX2WADEdePCqOo6nb3Om6XeCdDqNk43xHqwB6/cD9Zqxe3NvqN36bb9qZLGKQDfbs5BQgeAzVLzJJE9G7lW20WGS21mwMe+/siWhk3EblxkDHTw++qj2trb9kBfzR7rq6m2QHJG0Drx08DT9F1KOz7RG6kuHkt5HaN5pCcsngT8BSdoruzubi1s9OffZ2UWFIPBYnn8B99WLPmt+5DS1y3e9nrM9pNOsbWLuY7iDvJSpJJxnPWrSaVY6jPc2MeiXViY1bubty2HIPiD51DqGuWsXafTb6CQTxQW/dy7OcZzn86bcvbiaa5XtjKLdiWSESNvGf6OM/wqu89NSfdKU1jby9kItRgh23EM/d3BDHkZx0+tau63o+n2uiNJartvLPuvSTuJzuH9+fqqDsxe2UUN3Z6nKI7ecK/rk4LA/x/hUmm6tZXet6w2pSKlnfAqCTgEKcL9ZHNTk6ienkRWUpa/Z2unDT7WGPFy0HeXDbievT7w3wrLZQwxir2s3ialr11dxENFkRxkdCqjGfjk1Ux7K10r5Fcqlx0Lmha5NoVxsfc9k59dOpT2j+Neh288VzAk0MgkjcZVh0NeXsobgir+h65NoVxscNJZucug6r7V/KsGLwmfvw4l9KrbRnZ6l+0L9AfiaKjup4rkxTQyLJG8YKsp4IyaKxQVopF74nBXNsJNTuvAtPJyQeOT5CqZsN91DG5SRWkUeoCMDP1VtIu3UrwSRksJXZVyRuBJ/x0o7p5u7bcMLyhHOBWWlFOTubakmkrGBq9rqGkXc8MF2IBIpjxJjAUYYNuzwMfjWVH2mtLzR54riR2u2CBcrkHbj1ifE4yOaze1faBtV168nVjtZ9g5wMLwOPqzWLCCzcEfUa104uzi/MonU1UkbVzqkj6dsgBKucMSOfqHnXeaBozaXLaRXK4nMZlI8AcY/AiuO7OWE92s19BbtLHYlXJGMBucE+fSvTmufT9U9KaIxkwKQpxkZJz/2ism0KkKWHqQjxt/sdPNOcZMmuJe5tpJD/AEFLfAVzNupSFFY5OOT7a3tUP+bZ/auPjxWOo4qr2Yp2p1J82kQ2i++kJit3sd/r7/0W/EViYrc7Hj/Pv/ot+Ir09b4bOfDxI7vwrgdX7Qa5Drl7b298I4YpAqL3SnAwD1Irvq801gf+ZNS/tR/2isVCKlLUuqOyH/rH2i/4kP8AoJ+VVbq7vtSmjlv7gTNECEOwLgHr0FNAwadit0YRTukUuTOz7G/6kP8AbN/CtTV5JItHvJInKSJA7Kw6ghTg1mdjuNFb+2b+FauowPdabc28eN8sLouemSCBXNn42aFwPOE1TXGQH9MXPTzH5Uv6S1z/AIxc/EflWvH2Q1RUCkwcD98/lTj2S1Pzg+2fyrbmolNpnPv38szT3U7zyvgF36nHSrtrod9fWxubeAPGCRncAeKk1PSLnShEbkxnvSQuxien1Vr6Pf8A6O7PwTE+ob4Rv9FuP45+qnOplheAoxu9Tmbe3e7njigXfJIcKPM1Jf6Tcac8a3kSo0gJUbgc491bOnWqad2h1KZuIdPR5Rx0DDIHwJ+FVO0Ez3FvoE07lmksw8h8yQhJpKs3NJcB5NDI2gDGKAoA4FdFZWGl6nN6NFpmoQblJjunJ2kj7qp6ZZWEui3t9qDSILVxkoeSPLHmen11PfxtwFkZkBV64pvdoTnaK2L620+bs8mr6fFLBiURvHI2Tz/9iodctILBNLaAMDdQGSQk55wv501WixODM0qOmKQqMdM1r6zZ2Wm65aW2JBbyQJLJhstyxBx8KtxaZY6nb3IttNvbGaKIvHJOTtcjw8qW/jZMMjuZLaY8einVTIndCQJs8c5xVTFbFw+//J2pHG67XPxrJA4FTpzcr35ikrDcYpGUNT6KtIG52dXZp7rngSnA8uBRT9C/Yn/tD+Aorj1viM2Q8KOVe526hd73UNHdSkr09XvDg+/8xWtpl5bvuSSVBnkEsPhXI6xDu1u+IHW4k/7jUEenzSAEIdvmat93Jd7Pa5l96tvIoXt8yLtX2e0uxtZLyyd3leb5G8EAHJOBXKRxy7tqqwJ9nQV3B0lXA2bgR8rdTrjRYxFmInd7TSo4VU0lKd2Sli5yu1CxW7KXklrZXkCSmNXKB1JwGAzj+Nd7pl0t4xmDBiI0UkY6jNcFaWCGfbMMV13ZmKO3FzHH8ncD91cjbeEUKU6qlfh/s24HFuq4wcbWuaernGnSe0qP/cKywPOtTVsHT3+kp/8AcKzsVZ7N/hZfX+gx/wAVfQbitfsxcQWusd5cTJEndMNzsFHUedZWKelq1yGCx79oy2SBgfXXoZpOLTMMeJ6F+nNJ/wCJ2n/XX864LU5I59dv5YnWSN5QVdTkH1R0NVGtYo3aOSEI6HDKRyDUsUSjKptXAJ5IHT31TTpKDvcslLNoGKMU8Rt6OZ8DuwwTOfE5x+Bp8lvNFGJJIyqHHrdRyMj3Zq/MuZXZnSdl9SsbTSTHc3kEL96x2ySBTjjzrZ/Tmk/8TtP+uv51540MMhy6KT7aBbW+PkL8Kyyw93e5ap2Vj0P9N6T/AMTtP+uv50fpzSf+J2n/AF1/OvPPRbf5tfhThYxMM90u3cFLHgAnpzUezrmPefI3O199aXpsRa3MM+1n3d24bHA64qhNPD+qDWnfIJzdBhHn1scc4qgsUUbHaqg5xxSkJnJAz51dGksqjchmd7m1rmrWlz2exDInpt6scc6qfWAXJOR8R9dV7q8sfSezxkdJY7a3CzKpzsOF6j3j7qoXFt6LOYpVUSADIBBx7OPGogiA5AGaUaUfJjzM6aK+ig7Qtd3XaKF7WUnuLdJfVAx/SHQfX41hi4gj7LatbGZO8lnUxru5cbhyPOqr2YhXe8QXLlCD13AZP3EU0onHqjjpRGivJg5l1riAdi5bQyoJ2ulYR59YjK84q3qC6dqun6ZcSanBa+hRd3Mkh9bGBnA6k+r99Y5RSclRkU1oI2OSoJ86m6XmmRUzfudS01+2ljdd/HLapaBd4OQrZbGfdkfGp9NvUs9QvP0l2ihujOjGKNZfUQZ+API499c0IkAwFApncRjogqG4+Y85de4h/USKz71PSPSVbu8+tjPXFUgOKd3a5ztGaXFXwjkuQbuMxRinYoxVlxG3ofFk/wDaH8BRS6L+xv8A2h/AUVya3xGaoeFGNa6XaXetXkkv8qFnf1fDOTXR/ouzltzEsCKCMAquCK8w1yftRFqGpR2czW0Hpj92E4Jy3XcPPcOtacPZTVoIEl1LWtTlaT+rB3A+vdXncbhsXXrbx1bW4LkbqFKlCFox4mhfWk1pLJHIEO09c4yKoBt3VuavWOjSxRur6lPeKGIDSgg8HGOeasrpDowPo5fPtxXqcNLNSW84nFxMJQqWhqjFa3EiSS7sBMY9pP8Ag1qdmMpPcRtkEhTz49aJLWcW4Vo0UCQkBeceHJ8ehqTTEkj1IM2cMhXn6qz7VW8wE0LB9zFxNTU/9XzHyGfhVBRkVp3Cd7bSx/voR91ZVu3eQI5GCyg4rlezc/upx+dzq4+PfTH4qa3uktIrlniSUvFtWN1yrHcDg/Co8VZsraO4M3eByIoy4WMgE8jjn316edsupz4rUWS/tUS+xPI5uO92q6nqQNh6Y4PH1Vav76FL+7geQyMskwX1D/JAoQF+1zxVFbORsYCgModQzchS+wZ9uTUjaa0DEGWELt3GTf6o9bbjPnnis2WHMsuxL28juLQwpKzbpo3SLYQIlCEEZ99SrqIW9gACLAqR962w7nZVIwfYCabJYlZ7oRMpSCUrg5zgEDPTHjTn06RBIe8gYpvyqvk5X5Q94yKkt3biLUbb3ZktbWJiDMZAJd4OWJkB3DHHTjmpJrxFvHzcu0kTy4cIyhQXGE454AbpxyKa+nyo+x2jXCsWJJAXbgnPuBFD2Qt4iWljD+kCEpz1IznNRtC/EepJJqEUl0gjleOEPM+VQjkk7M8Zxz4dKYNRR+9BmcIbi3lxsOGCqA/38/VT/wBHuEZeO9LxqnOAQwPPIz4VBHD30rRI6HYCWY8KABknp4U8sH5hdi+nQ+jBQzDHBi7s8t3u7fn6PHnUWpXfpckbxMdySSnO3GFLZT7qmkt44rGeV3VpI5ERArcEMM56c8fxpXtF9HtNiyGW5wAxYBFJbGPOhKCdw1JZNUt2vbiZpW2NKWKmMkypswF9nPPPnWdLcySywlXIWGGNQAMYYKN33irR0+TqZIQm0N3m/wBXltuM+eQaGsHDbC0aFd/eMz+r6rhPLzNNZIviJ3HtqkJvpWMzSRSzyO4KH5BjAA58iPuqpd3a3NvBHCFVRtOzDbkwuCPLBPPFSyWE6RyOygd2WBXPJ2nBI8MZpz6ZNE7B3iUIjMzM2ANpAPwJFCVOLvcLtlHFGKuiwklkKxmNRhAA78szJuAHHkDUb2jx2puC8eFVGZQ3rKG+Tke2r1Ui/MhlZWxRirktrGsFrtDh7gA947qIwSxGPPw60iadO9w9tlBMiglMnOSM46YzikqkWGVlTFJiryaXM+wLLBufbhS/OWG5R7yM/CqigMuakpxfBisxmKXbUm0CjHlzTuFjV0gYtG+mfwFFLpP7K30z+Aorl1vGzTDwo4vtf6TaX11NFue2aNXuEAztxI3rezw+Fb+l68mraDJbWc5DqACwJDY9h55qLsrr1lNrmq9n9UjjYPeTiCRh8oFzlD/D4eVV7zQdJ7FXh1e2U3NnPMIjHyO5yGOR4HBXHuNUVaTlPTzL6VXJD6G8LaSFIw8pL7BubzOKVY5JN2ZigQZLE8Yziq8/aKzCCVjEQ/K4mU/hSR9pdNMcmZQrFcABwecjite8pqNrnNVOrmcrcSdImdMiVMqWIDePJqnOs6tDK0aBY5Rkr5EEfxFOGp2xijO2QiTLKABz6x/Klmvu/tZYo1lb+TbaCBjOOPvqus4VKcoX4otipxkpWLhFY8IKtJEwwUcj6vD7sVrQSiaBJBkblB5qhcR93qLgDAlQMPaRwf4V5rYFXd4qVN+a/wBHUxqzU1JCeFLvdY5UTbiVNjZ8j/8AVG0+NIOte44nKHLc3KW6QRiLCKqhih3YD7wM58xSie4Od6xSKQQUZTg5ffnr+9TadUN3HkF2PkvLuVW3CIs5bLbTxuYMR18xTe9uN7tuTdIZSSFPWQAN4+wUeOKfio7uPId2Es1xNI8j7d0sbI59b1t2MnBOAePCni4uRK0gERYyiXJB4O3bxz5U0CnAUZI8h3YneTsmxkiMfqDZg9FzjnOf6Rpe+n7+S4OwvKCrqR6pBGCPhTsGkIpKEeQXZDI00oZH2BGZGwo6bRtUD6qc1xNugPdQlrcju3KncMNu8/OlIppHnUsqtawrsWCYxhUncd0igBRDuzht3mOcn/7qKW5ubmSVtqKkjOQuOQGkD9feBTj5UlG6je4ZmJNc3U6ukpUhnZwQWG0scnABwRnzzSXE89yZiwQGdCshBY5yQSeTxyB0oPWg+ynu48hXYq3V0kgcd36rIw4PVUKD7iaWW5B070UfyksgjV3MQXCp05yc+XQcU0A0oTzodOI7sTv5Mwk29u7QgBHZCTgEkA846mpUv75XEjd08gZW3MpyWC7cnB5OKjOBwOfdRgmjdx80GZhHc3UbpJmPchjI4/cUqv3Go41KptxzUm2kJA9tSUVHgK7Y3b5mlAwaQt5CmksfGpCNjS/2Z/pn8BRSaR+yt9M/gKK5dbxs0x4HlGs6XjtLqFxFcyRubuR8DoDuNbmr9pLzWtDh02aEMbdi5mPJYYwNwwORnr41Hqk1nHrV4JIBP/OJNw3lSDuNM9JsCjLFpyqXUqSXY8H666NqWVNR1MDnO71K2jao2ihk7gTp4I56HzrV/XOQxMo05APMOBg/CqkbDYB6NBxxuaME/GlMMciNvWMKBk4QCqalOg9cupZCrUWl9CU9sTkOdMjZwMbpH3fw4psnbSZsGOySPacgK+BjyPFV9D0q31HWhZT3DQRFM+ryScZwM+/7q3tU/wAnVzCok06ZLmPHyZPVb4jg/dVcqOHi0pRLo1arV0y92a1NdR03cV2FHZSuc45yOfcat6ivqxTrn1HwceIPH5H6qyND0TUdBn/nSRi3uQMFZAxVwOhHx+Fbk0YmheNs4YEHFeOxSWE2jvIcL3OpS++oZXxIAT5A+6lCbzhevl0qtayuYgGOXQ7W944qYuDk7cnHFe6TvHNHzOR9QwQSDjIx40oVjswCd7bV9p4/MU2Oe4UKFGdnTL9OFH/+fvqQzyGS2Z1bMDbuXyDwowOOPk/fUc0+Q7IaoJDdML1ORjrj+NOBK4DcZ86Z3sqQiNY2IBz8sYPIPQDrxSx3U6tkoTwvJk54A9nQ46UXlyCyJgQakXmqsUkz7BISQmcEnPgBj7vvq0mKkr21AfjimMKlA4qNzSAjNRsfCnOcdKjJqQCeykJpcE0oAB8/dUrkRoBPSnbQOtKenJAppZR060gHE4HAwPM0mOfW5ppcnypvXqaLAPZlB4ppk8hTPqowfKmAEknk0lLijHtoASijjzozTA19J/ZW+mfwFFGk/srfTP4CiuXW8bNMeB5vqqj9O35P9Zk/7jRGnqF/khepP4UmpXVtD2jvkmjklY3L7Y0O0sdx4zyfuq0bqxDAvayhuQpWYEIfYCtanUaRhcNbsIUkkcImU8Sc9Mefl7qS7kWcpEC+GO3LeXiTSvfQwQiGNHTecu7nn7qitwtzesz5Eca7QM+fH8fup0o5nmYSdtEU1umg1j0qFsFZMoR4c8V61pGrx3FjDck4hmGCPFW8R7vzFeOsCXLe3NdZ2Mv4Yb8wzsQZEIgyTgPxx9eMVpxdK8E+RCjVtO3M9A1awF3YSd2qmRRvjP8AzDkVgQzCWJXGcMM89a29PvJUbu7j1Ym/0YYesvPIJ88/w86yLyAWepzQZOyQ97HnyJ5Hx/EV5Da1DNTVRcUdzC1O9Z+ZnTDub4nHqzDP/wDQ/u/Cn5GakvIDLbnb8tTuT3iq8TiSNXGcEZ5rqbFxO9w+R8Y6ft5GbGU8lS64Mk+unqxA61FR08a7ZjuThx4jHuo4PkfdUOT50u4+VKw7kvSpUaqwdqXefI0mhmgrjuzzUDvzVb0hx6u1jnxxRvJ8DSURj+tGAOv31GXbypu41KwiUuPfSGRj7KjzxSUWFcf1pMgU2imK47IpN3spKKQXFzSZPnRRTC4YpMUtFAXExS4FFFMLmvpH7K30z+Aoo0n9lb6Z/AUVyq3xGaoeFHmGtzxR69qEcJAla5k3yN4eseBUcRt4lIurl5AMEBRjP1gZ+41FrJl/WfUWRcoLqXcSP+Y0xr6F5RGA38nyQvn4ValcyPRmiZ7lEObh/wCUBVo/AqfCnWk3dxTREABkOGxycA4H31Db3ETb5GiMu3O3cCoI/wAe2tBBLDpTSywxIlyMR7AATyCSM5OBgjPiT762wioxSSKG3e7ZlbKdHM9tMrxsVdSGUjwIqXbiq94Cqqw45xW6orxMy46HeXHaeXU7OOSzhKtIqi4kcYSOTpnPtHHtGKrWsdwbiWa5ubiS6twdysMIF43DzB8efIeBrF7F38S6qNOu5CtveeocfvHw9memRz0ruJbPuw9tEmLq0AYbflTREnDDzYc+85B4auFXhGzg1ozp0pN2mQqAyhgcg+VUGiFvdtHzsl9Zff4j+PxqbTZ0Z3tjgFQHTGcMh6EZ8Oo9mOeatXdt30JC4Dr6yE+BryGFry2fjLS4cH9OZ2KsVXo3XEqBM0oiP7vxp8MokjDDKt0ZfI+Ip+fIV75Suro41iMReePqpdig4p+CTTgtIZGE54FSLDnrUioKmReaTY7DVt12HioXhAPTFX1Hq1E65qKkNooFMdQKaUU9eKtsoPWomTzqaYrEBiHn91IYj5A+6pcY6UhJ8RTuIhMePA0m0VYyKNoI8DRcCvspNntqwUHkRTe68jTuKxDtNJtNTGNh4U0qR1GKLhYjwfKkxUuKMYp3CxFRUmPZRtHlRcVjT0n9lb6Z/AUUuljFs30z+Aorl1vGzVDwo4LU+zeqzarfT28UZElxIyZbzY1Xj7IakqBTbxk9SxYZJ8TXpCW07BiImILsQQPaad6Jc/MP8K85Pa+MhNpQWnyZqWCpSV7s8+HZK6C4Nqp/9Spv1e1HAHcrhRgev0Fd36Hc+MT/AAo9Dn+Zc/VVi9oMevyLoyHu6hzfU4Qdn9RH+xX7dNn7NajNaPH3C78god44I/uNd76LcfMv8KQ2lz8y/wAKJe0G0GrZF0Yls2gvNnmg7I62rh0SNWU5BEnSu8kvr2Sys52t2GpW4G8gjZIP6QJ8j194FXvRLn5h/hR6HcfMv8KontjGz4wXRl0MFRhwZj3SSfpEXNnasqNliGIG1j1xz0bqR5jNaQOQDjFT+h3HzL/ClFlcfNP8K5mKrVsS1KUNV8jXSpwp6JmXNbSR3BlhXcrj1k6YPmKB34/3ZvtCtX0Sfp3L/ClFpP8ANN8K2UdrY6hTVOMbpc0ymeFoylmuZY7/APq7fEU8d9/Vm+IrU9Fn+af4U4Ws3zTfCpvbu0PQujI9jo8zNBn8bZ/iKkV5x/urfaFaHo03zTfCnrbzZ/0bfCqXt7aXoXRh2SjzKHez4/ZX+0KYzzk/sr/aFancS/Nt8Ka1vKf9m3wqPv7aXoXRi7JS5mSzT5/Zm+0KYTOR+zN8RWubab5pvhTTazfNN8KsW3to+hdGPsdH1GKRP4W7fEU3+X/q7D6xWybWf5p/hTTaTk/6J/hVy27tD0Low7HR5mP/AC4P7O32hSfy/wDV2+IrX9EuM/6F/hSGznP+xf4VP33j/SujF2OjzMoPcD/d2+0KA82ebU/aFahs7j5l/hR6HcfMv8KfvvHeldGHY6XMzMz54t2+0KMz+NuftCtL0O4+Zf4UvolyP9i/wpe+8d6V0YdjpczLJlPW1b4ikKynpbuPrFa3otx8y/wo9En+Yf4U/feP9K6MTwlLmZBWfwgb6yKaVuP6uftCtj0O4+af4UeiXI/2Ln6qPfeP9K6MXY6XMj0sOLZt6FDvPB9woq1FG8akSIVJOcGiu1QqzrU1UnxZnlFReVGlafsy+8/iamqvaugt1BYA5Pj7TU3eJ++vxrBKUcz1NCWg6im94n76/GjvE/fX41HNHmOw6uU0ztddXM1y1zZp6PFvw8ZK7SsuwKWfC5PXg11O9P31+NUv0TpfoAse7AgEplCrIwIfdvyGByPWOetSjOC4kWmUIu19hM0KpDOe+jeQZCjhWKkDn1jlTwufDzq1Bq8mp6FJqGlwB5dpMUUrL6xHODtJwT09njQNB0hUhURttgYvGvpD4ViSS2N3XLNz7atWNlY6bG8doAgkcyOWkLFmPUkkkmm50/ILMxbXtitxGbj0G4MMis8KKo7wogHeOwJGAGOABycVdj7UafKV7vvWV50hVgowS0YkB69MGpJNB0eW3igMAWOEOqbJnUgMcsMg5IPiDxR+r+jekpcC3VXRldQsrBQyrtB2g4zt46UZ6YWZWuO0hPZSTXbS1dV2q0S3C/LBIGcKScc+/ikHaiOzt7L0+KRpb5ikJihZQ77goXD4YHnPOBjNaR0vTm0ldKMY9DVFQRiQjAGCOc58POoZdA0i4EffxtM0QxG0s8jsnrBsglsg5A568Us9PzCzK1x2vsLW4uIJIpmeAZxGUff64TjDccsODg1LYdpre/1AWItbmGUtImZFXAePG5eCf3gfLnrTv1a0QsXNvknI5mcgAuHOBnA9YA8VZh0vTYLsXUcSrMHkkD72+U+Nx645wPhQ50rcQsyo/aizjmlQwXHdxPJH320bGdFLMo5znAPOMcUXnaFotBt9RtrVzJeSxxW8c5CZLthS2M4HOfP3VM+g6Q9xJO0ALylyw71tuWXazBc4BI4yBmrE2m2Fzpw0+eGOS1VVURljwFxjBznIwOc1HPT5iszFHbCCyilXUZopLiOcxFIEMeCF3HPeED4HnIxV3Se0P6Yv7iCC1dbeOGKWO4LAhw4yOM5Hw8D0qROzmkRkssbiRpO8MvpUhk3bdud+7d0461ai0+zgvGu4gVmaNY2bvWO5V6ZGcEjz60OpS8mFmYS9rLiG6ltruz2tZP3d0YwTvd2AhWPPXcDnnpVv9a7Ed8rxTxyW8M0ssZUZTusbl4OCfWGMcc1dn0jTLj0rvYVY3bo8p3kEsgAUjB4IwOmKrS9mdDmi2SW+eHDHv3DOHxu3Hdls4HXPSpbyk/MLMnsdZi1G6u4IYJh6KQryMAFLFQ2BznowrlR/lCuf0Kk5s4hetcBe6ydvdEZ3/fj312NrZ2dmZmt0VDcPvl9Ync20Lnn2KPhVD9V9B2hfQ48LCIB/KN8gNvA6/vDNCnSC0iK47WWNs0xkhuO5i74LMFG2RogS6rznIweoAODUMvbTT4FYTQXEUodVEUmxScrvByWwBgeJz4Vel7PaNNJNJLbhjMJA471tvrjDkLnAJHUgA0+XRNKmnadosSllbvFlZWBVSowQcjgkcU89MdpFa17U6feTRQw96XmaMRgqPWDoXDdegAOfIg1Ru+093b9qW0tLeFoEkhRmbcDhxyd2Nox5Hk9BWlHo1uNfTVnkQtDb+jwqM5Vc5JZiTuPt9p606fRNJuL9r2aLdM7IzfyrbWKfJJXODjw4pqdO4WZTXtdYvJJCsMzzK6IkaFGMhcsBghiB8ls5Ixin6dr5utcvNLkhYSwuCFUD+TTu0bLnOM7mI48vZUqdm9EjTasBHCKD375UISV2ndlcZOMY61NFpGlw3ovY4wLgEnvO9Yscqq8knnhR18s9aTnTC0jQopO8T99fjSd4n76/GoZo8yVh1FN7xP31+NHeJ++vxozR5hYqXv8Aph9GikuyGlBBB9XworpUvAjNLiZA+W/02/E0tJj1n+m34mnBfOvC1n95L6nYgu6hMZpQopRRVN2SF4xSUoGaUCouQxMU4CgClAqDlYAApaKUCq3JgKFp1FFVSkyVg606kHSlFVuTExRTqQU6oXZBiUtFFF2A000089KaaabGhppDS0lTTZJCEUypKq3N0IvVRd7+XgPfWilGdR5Yq7FJqKuyUimlhnk4rHmuLiZ8GchfAJxj+NVHtVfbuY7ieSxrsU9m1Gu9KxmeIj5I6EkedLXPCF4h/ITvnjCq3j/90+DVLiIhZxuX98UVNn1Yq8Xcca8XxN2kxUMF0kwG081PWB3i7MvVnwG4xRTqNtCkBPbf6M++ilthiM++ivcYD8LD6HIrfEZWHV/pt+JpaQdX+m34mnAV4qv8WX1Z1oeFCUuKWlxVFyQmOadRS1FsBMUtFKBVYCgeNOFIKWoSkNIKUCkpRVbGxaWkFLUGRHAcUtFFRIhRRRQAlNIp9NPWmhoaaQ0poqSJEUhJG1eGPj5VkTsHkKRkiNflNgnPP31ev3CW5UHDuwCkHmmwwCNFJQnacAFv6R6n+Hxr1mBw6o0k2tWc2tUzyKXokrryTEvkPlH3nw+qoZNPi5yhPvJNay3EUoxyH27iNp4qu8yqQJU2Ky7gc5rfcqMmSx2nMbuhHQg/nTBNKhEVxnB4DDof8fwrSaWFgzA8A46H2fnVa6ERTYw3bwMDBHXp7qlcCBA9vINj5Ungk9D+X+PA1r2d2J054YcEeVZUaNtMch9ZDtY+fkaSKY22pKpPqyj7xx+Vc/HUFKOdGijUs7M6ClpEO5QaXFcK5uJ4PkH30UW/yD76K91s/wDCw+hx6/xGV1HL/Tb8TTgKRBy302/E06vE1397L6s60PCgqGa8traaGGeZI5J22xKxwXPkKnArn+09ncXVxaSW8TO0EcsikLkBxsZR9ZXFKhGNSooydkE5OKujWOqWIlkhFwryROqSIoLFSxwM46VLdXUNnGJJm2qXVAcZ5YgD7zXJW1hqFvcyzrBOkly9rLKygjkyszgn2A4PsqWS3ubi0uLW5hv2vDeozP65Qx98CCh6DC+XPBra8DSzLvaFSqS5HXgU7oMmuIuDq6WdxaiG+YLLcejSjvWYYxsHBHHUgtkcVdhXVH1uNria5jy0bpthdkZO7G5SQdq856jOaqeAXHOrD3r5HQLqdm2mrqRnCWrKGEj8DBOBUtreW17D3trOkyZxlGzg+Vc69ndH/J7BaLDKtwI4QUCHcpDqTx7Kt6Ak1i1zbXMMzTy3jlrgpxKMbg58BwMccZFUTw1PdylF6ptfsSU3mSZsi5g3yxiQF4QGkUclQeRx9VOgmjuYEmiJKSLuUlSOPceawZJ5bXXtUX0a7PpUMawyRwsy5Ct/SAwOSKy44NYaKOZzf97FFZYG5wCdx7zI8eOuaccFGavmtw/n/wCidR8jr5LyCG7gtXYiW43d2uOu0ZNOuLyC0MInYr30oiTjOWPQfdXHPb6rJqqPHFeG7iN4DK+7uwWB7raTwBjHT66DbXcthBJKNQnRL2F3i7mVXjCod5BJJOfYevTrVnu6lp3yG9fI7miuImbWoLVwkOous1lcpbgbiyHvCY93OQwXz58OtT3Vvqnd6hc5vmxexjYsjgtb+oW2DPsPTnrVT2dFPxoW9fI7GqQ1fTjeNZ+mRekISGjLc5Az+FZPZfUhI91ZObln9ImePviWKRghQCSc+OMew1Xt9EnudU1Oed5UhjvDNFF3YAkbuwA27GT1PAqCwcIVJwqu1loNzbScToLHVLHUtxsrlJwgBJQ5xmrJrnOxXfxaWlrcNeh4o1Hd3Nv3ax9eFOBn766Q8isuKpRpVXCPBFkG2rjaa3AJp1Nf5JqiPFFhluve3AlL5HTYwyMVO1wIo1BXfzz/AI+us3visjKf6JINWDKSVOB62CK9zHWKOUy4l1bK42xHJAHqr58Yps3cR97m2VliA5BzwfyHNV/SVUbjGCw6HAqRL2AEt3R3PyW2dadiNiCWeDfsjt1K7sc8cHIz9woea1Zk3JucgYwuf8c1Y9OtMgyQBmOCW2j/AB506K4tZbru1hADAbSFHXJH8OKdxlJ7b+eOR1ZFJHuJ/OsvWV9HntCOMsR+FdIsPeXc0n9EARj3jJP4/dXN9pnB1W0tl5KAufrOP4VVUd4MlHijobNt0Cn2VPioLFcWyD2VYrzEn3mdNcCWD5B99FEPyD76K93s/wDCw+hyK/xGV0zl/pt+Jp4FIn9L6bfiadXhcQ/vZfVnWh4UFFFKBVBIMedLS0tRbGkFHsooqtu47BSgUgp1JsTEpwpKWo3AKcOlNp9RIsKgu7O2vrcwXUKyxEglWHFT0U1Jp3QrENraW9lAkFtCkMSDCogwBU3hiikocnJ3YrWFooopDGUEZFK1JTRI5vVozbXfeYOyT7jTILhWXu2YDnKsfA/lW5qFmt3AyMPCuTnSWzlMco6HhvA16nZ2KjUgqcnqjFXptPMjWErI21uCKmSVT1AqgkjCJBgSrt6E9DnwP+OopUuoQcbXB+l/dXVaZmNdJVPgKeJR0jVd56HHSsgX6YwiMT/zGpkvhGrNOVRVGS2eKjZgbAmhtLZmdgscYJZj95rirWR9Z12W9ZcKzeqPJR0pNU1WbWpBaWoYWwPJ6Fz+Vb+iaYLWEErya5+LrxhCyNFKm2zViXZGF9lPoorz19bm4li+SffRRF8n66K9/s78JT+hx6/xGQJ/S+k34mnUqxuN2V6sT19ppwjbyrx1fB4h1ZNU5cX5M6cakMq1Q0Clp2xvKlCnyql4PE/py6MlvKfqXUTGKKXafKjafKq3g8V+nLoyW9p+pdRKKXafKgKaXYsV+nLo/wChb2n6l1ClowaMGo9hxX6Uuj/oW9p+pdQFLRiil2HFfpS6P+g3sPUhRVdzdrI5Ubhn1RxjGPjnNWRxRkVOnhMVB33Mn/xZCU4P8xQhudQk2Zt1XO0tlSMKevj1/KmiXVGCqI1DKo35XgsevOecDnitHNGRWjdYjyw7/wAWQvD1fyUi+oNIoEaKm8ZI67dw8z5ZpqNqaxMSqM/AGcY6nJ/AfVV/NGRSVLFL/wAd/wCLC8PV/JSR9R27XjjyF6g5JOPzqW2a6ZnNwioMDaFII8c/wqxmjNQlQxUk1uGv+LGpQ9X8iNSU4802s6wOL/Sl0f8ARYqsPUgPSqN7p8V3GQy5q9SYqyGExkHeNOXRg6lN+aORuNIu7Vibdzt8jVCSW9iY7rcE+ea7woGGCKhks43HKCurSrY+KtKnL/F/0UShSfCS6nDC5vmG2O2VfAZJNOTSb/UHBuXZgOg6AfVXaLYRKchBUywhei4qdStjWrKlLowjCkvzLqY+m6JHaqDtGa11QKMAU/YfKl2mubLD4ybvKnLozQp0lwkuowim1JsbypDGT4Uux4n9OXRhvafqQ6L5P10UsYKrg+dFe5wEZQwsIyVnY5VZp1G0f//Z"/>
          <p:cNvSpPr>
            <a:spLocks noChangeAspect="1" noChangeArrowheads="1"/>
          </p:cNvSpPr>
          <p:nvPr/>
        </p:nvSpPr>
        <p:spPr bwMode="auto">
          <a:xfrm>
            <a:off x="1524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data:image/jpeg;base64,/9j/4AAQSkZJRgABAQAAAQABAAD/2wBDAAoHBwgHBgoICAgLCgoLDhgQDg0NDh0VFhEYIx8lJCIfIiEmKzcvJik0KSEiMEExNDk7Pj4+JS5ESUM8SDc9Pjv/2wBDAQoLCw4NDhwQEBw7KCIoOzs7Ozs7Ozs7Ozs7Ozs7Ozs7Ozs7Ozs7Ozs7Ozs7Ozs7Ozs7Ozs7Ozs7Ozs7Ozs7Ozv/wAARCAFPAQQDASIAAhEBAxEB/8QAGwAAAQUBAQAAAAAAAAAAAAAAAAECAwQFBgf/xABOEAACAQMDAQQFCAUHCgYDAQABAgMABBEFEiExBhNBURQiYXGRMlNygZKhsdEVFjRSwSMkQlRz4fAHJTM1Q0RVYpOyFyaDotLxNnSCwv/EABsBAAIDAQEBAAAAAAAAAAAAAAABAgMEBQYH/8QAOREAAgECAwUFBQgCAgMAAAAAAAECAxEEEiEFEzFRkRQiMkFSBhUzYXEWIzRCU4Gh0ZKxgvBEouH/2gAMAwEAAhEDEQA/AOzidjuyxPrt1PtNSbj5mok43fTb8TTxXzmvWqb2XefF+Z24xjlWg8MfM0uT50ynVndar6n1JqMeQuT50ZPnSUVW69VPxPqPLHkLk+dLmm0oodar6n1E4R5C5oBooFR39X1PqxZY8haKKKTr1fU+rFljyHUUDpVWQ3gd9i7hn1MbcYx7ec5+6p051Zu2e37shJRXkWuD0pazopdSYJvjUbmUk4Awv9L6+ePdTQ+qtsAQAhQHJC4zkZx9X3/VWjd1v1f/AGIXjyNKgjI/KqJbUS6bYwqbxuztzjcPb5Z+sU0HUxExKqz5AA9X2nP4D6qFGr+r/LHePIswTtYXGZl76BzzuG4r7R7PZW9HHbSxrIiRsrDIIUYIrmMag6bXiHyeSSvLY9/nT9MvbzTZGFzERbMfk5BKnxIx4V2sBjZU1u6s019TPUgnrFHTdxD80n2RR3EPzSfZFLHIksaujBlYZBB4NPrvqV9SixH3EPzSfZFHcQ/NJ9kVky9pbeDXG024j9HRY9xmlcDPIA48F6+scdPaK2QQQCDkHpT1FoM7iH5pPsijuIfmk+yKkrF7T2l9e6cIba79Ftjk3joCZTEBkqmPE9ProTfMDRt3sbyLvbYwTR5K748MMg4PI9oNVNV015kE1oxSVB8gHCuPL3+2uE/yf60LG2tbdpbfT9PllkZmumw9zIxwFTJ4C4UEnqeK9OqNWGZOLegRfmcvb3PeAhsq6nDKeoNTgnzNXNW0k3P86tcLcKOR4SDy9/trKt7jflWBV1OGU8EGvJYyhXw8r5nb6nRpShNcNSyWPnSZbPU0mcmg9KxKtV9T6luWPIkTpyc80UkXyfror3uz23hYN8jkVtKjIE/pfSb8TTgcGmp/S+k34mnV4Sv8WX1Z1oeFDqUU0GnVQ0TFooFFVtDCiiiooB1FIDkUtREKKKBRSYhRTqaOtOqImJS0UUCCiiigApjoGGCM5p9FO4Fe1u5NKlwcvasfWXxQ+YroY5EljWSNgyMMgjoawpFDrtIqK0u5NKlwctbMfWUdU9or0ezdpZfuqr08jNVo/miaeq20Nz3aq8C3ikyQLKAQ5CkcjqQN31Vl6TqNxpzy2t4r9xDJsaZlVAhwThUUfJAxyfeBin6wJLSRNatG9IjUElGG89MjbhSQOufxAzVmzubPX7eO+hRFvIVJRHkyFPIBOw4Zcg46+yvUp3RiNkEFQQcgjIPnRWFpepyRXk9lqd5vm77ZGXjEYc9cKBxyMYBJJwT0o1rVNR03ULZ+7j9BYneVBZ2wM45wBk8Dr4kkAGlZjuZ3aTsXDqV+2oJMlunorQuQvMQAblR0OdxBB9hBBFQ9kO2sWovDYziQmdpPRSsR2pGgGFd/FsckjgZFdhbTrc26TKCFcZGawtQ7FaZqWrG/upbgx90IzapJsjIBzg45xnkjOCeakpXVpCOhzWVq2kG5/nNrhblR08JB5H2+2udk7bzTa2ltotok9hbqwJOQ12VwGWDwJUHPtwfZXbI29A2CMgHBGCKpq0VUjlmtGSjKzujlLe43ZVgVcHDA9QanzmtDV9IN1/OrXC3Kjp4SDyPt9tY9vcb8o4KupwynqDXksXg5UJfI6FOqpl2L5P10URfJ+uivY7N/CU/oc2v8RkCf0vpN+Jp1cNddpdci1i8tYWtu6juHRMxknG49eajvO1mt2V/6K4hYgAkiLzGR415utsmvKpKSa4/98jfCusq0Z3tOBriH7T6pGmWkhz9AVraZd6zdQCa5kSEOPVQRjPvNKnsPE1HaLX/f2FPFwpq8kdFS1mIt83+9/wDsFWEtr1ut4f8ApirZezeM5rqVLaNJ+TLdFRpp923++n/pip00i5Yftzf9Naqfs7jF5rqSWPp8mNBpaLjTZLW2kuJdQcLGMnEa8+yobXvfR1M5BkI5xXOxuzauDSdRrXkXUsRGq7JEwpaxNY1x7Gdbe2RHkxly3RfIceNZ/wCs2o/N2/2T+dX0NhY7EU1UhHR/OxCeMpQllbOsHWnVyP6z6j83b/ZP50v60ah83b/ZP51d9mto+ldUV9uo8zraK5P9aNR+bt/sn86P1o1H5u3+yfzpfZraPpXVC7bR5nWUVyX60aj83b/ZP50frRqPzdv9k/nR9mto+ldUHbaPM62iuS/WjUfm7f7J/Oj9aNR+at/sn86Ps1tH0rqg7bR5nVmmOodcEVy36z6j81b/AGT+dH6z6j81b/ZP5017N7RX5V1RLt1HmdLa3cmlyFTl7Vz6yjqntFQalohtYTqOiNI+4DdGkjEuCyknOcnOBnnPHUj1Tz7do9QYYMVv9k/nU2kdrbrTrsJdRobJz64jByntHNd/AYHaFGOWtHT6mWrXoyd4s6GWax7TafHCJkgv1Pqo5G/KnkdORlSehGQMjjFR2GoTTC40bVnK3L5WJriNdrckDA43Dpyep8s4qe+tDBZ/pHs93EZl5klADZQkZxkHGOT4gc+qSahMtn2g0iK3nuYo9UkhKosmEZnA67euMg8jkc4wc1ssIjt11DsvNbxSyR3VtcMEKxptJcgKAoLdehxznDEnJArqgQwyCD4Vg6ZrEsEp0/VyFlRgiz5AVySAowOhPgOpwfLJpytedlpZXWQ3NnK+5RI4BBAywz0ycOx4A6nJPFDV2BH2l0Kew0+e50XvohNcJJcJDgtCnIkeEH5LkHnB599Y2i9o9ShuIWe7nls2WQadZ3RAuLteu+RznaowQCcZ93Neg2N7DqFml1bsWikztJ46HH8K5vtR2ZNxHPPp0KrNqLxw3859Zktxw2wMcDwz9dNS8mDR1MUqTRh0ZWB/dYEVmavpHpX86tsLcqOng48j7fbXK9mNc07Tu5tI75dO0mN2FobkoHvQScsRgEKDjDeODn2d/wAEe+qK1KM4uMuBKMmtUczYymWFtylXRyrKeoNFaeoIq3OQACygnHif8CiteGpqnRjBeRXN3k2eXdxv7TXiHq18/wCNJ2ihVe1V0gOUgWPr9BfzrQFr3Pa+Vd+7vLgydOmT0+6qethpO1erRHAkLKyDPygAOB9XP1UpxtoyyEr8B2gad+kLp7mYZgiOACOHb8hXWopz0rL7NOiaLF3Z5VmLD/mzW3y8m4jr5V0sNGMaasc6u3Oeo+JenFXYVqvGnNXYkq2UiMYk8a4q3GvFQRrS3d2tjZyXDDdsHC5xuJ4A+s4FZ5SsrsvijM1af0m9W0UgxwEPJz1fwH1Dn6x5VTvr1LCyknb+iMKP3j4CnwIyR7pCGkclnbzJ5Nc3rt76VfC3RsxW/X2t/d0+NeKhB7X2jb8i/wBL+zpyaw1D5szGZ5HeWQ7pJDuY+ZpMGnYoxX0eMFFJLgjiN3ExRjFOxRgVKwhMeyjHspaKdhCY9lGPZS0UWATHsowPKloosMZtoxT8UmKVguNwaRlyMEU/FBFFguaHZ7tDLoM3czbpLGQ+so5MZ8x/EV1V7Y/yseuaVNGFWPcwGdrrjqcZJGAMKPLjrmuEKBhjFafZ/tBNoVx3Mu6SxkPrL1MZ8x/GudicLfvw4minVtozqh3HavTI54jJZXkYOA2N0ecZGPEHHX2e8U/S5rgwPa61sVe8WKHviB3hAHQHlj7c8kZwKjvLJluE1vSCJMxEbIgo7zJXH9E8cc+IwMY5zYure31yKGKf+bX6xd53Jfc0akj5QBGRkD3499cl8jWU7+4u9AuYDEY4tLXCkHBxkgu7E8lvlezGSSTgV0ME8V1Cs0MiyRsMhhXPw3MEc76NeJcSwSymM3F7cANI+M4RfIcYxjqCB1NdDb28NpAkEEaxxoMKqjAFJjRynanszPO93qOn3EMJmszb3KyW5lIjGTmMDo3s8eOlM7Ndpbxbyx0jUrI24u4ibEbgZBGijmUZyCcEg49ldlVGDR7G21W51SOH+d3IVZJGJJwBgAZ6D3U82lmFiLUf2hfofxNFGo/tC/Q/iaK00/CiqXE4YFJu2RMciyAPtOPAgkEfUal7V6TFfXlxPEyxXETBhInyuAOD/Cq+lqp7WTY4HpMmffvNZWqWcUnbjUbphyk0e0+3A/Khq7GnZGqdMv8ATJO+ilRt21WIGNx6ZKng/Vir8erXMAxd2LA52gxkHcevArIBhhjt7eS33NGFDOOMgLyKra6YWtBJZ99buAc4lbnpz19/xqyMJwV0ytzhJ2aOsTtFpsePSZHtf7ZSPvrVtdTsbhQ0N3C4IyMN1ryy8tHEUEck0spZI2be2ck7/wC6tc3WowWt6I73u1tGSOGPukYYzhuoPvpqc/MMsUejXNwy6fPJbyLvVG2sMEA4rCK3suqPFdahJdLbNkjaqrkgFeAOoBPxFZSahcjT4pHuIgWExkXuwMhR6vTHUj762NLhkitFaYlpn9aQk5yf8cfVXJ2xi3RwziuMtP7NGGpqdRPkO1O9FjYSTZG/GEB8WPSuPUEDLEljySfE1rdoLrvr1LYH1IRub6R/u/GszFbPZzA7jC71rWev7eRRjqueplXBCUYpaXFelsYbjcUopcUY5oEJRTsUuKYDKKdilxQGoyjFPxTSKAG4oxTsUlKw7iYpKdRiiwCYprKGGDT6MUhmh2f1+bQp+6lLSWLn1k8UPmP4iul1TT3lMes6J3LvtLnAyJG6hsD5R6/K6ezrXEFcjBrT0DXptDn7qXdJZSH1kHJQ+a/lXOxWFzd+HE0U6ttGdFdPH2o09TZtFDeRONyySDcB4fJzkE4I6jjI5AqfRtTvIrpNK1NXE4RikhXO/B8efLHPIPGSDkVS1rSFlT9NaUe9B/lSqOeSSOV8sgHIGCfPAIqe5hsO2OmyKndpeQ7wFZuVb1gpOOdueQeDjyziuQ1zNR0tLWBpmr3FtINP1h0FwGCJIWUF8nAyBwMgZHOSM8cVvVBqxJGbqX7Qv0B+Joo1L9oX6A/E0Vsp+FFUuJw2iR/+a7kAf7zKfi5rldSlaTtPeXcEhIe5LqCxx18gfKusMU1tqtxdadELnEztIGYqFO45HSufvtIlt37w2/ds/OZJgB9WBWN4ynKWWL1NSw88qZGJ5FZCZmZgerncTxjxqK+JuUCuxxjHHFWhYpsMqrIqKMscg/48PjS3FnDFGG77cTnADZ6AfnUu0pq1yPZpXvYoSW/fCPeWO0AcezOPxrSis4pBLvy3fEM/PU1BCYVkUsGZQcdcZrRuzaQ24ezgnY4Jdy49Qj/lA5qaqxTWjZW6M+BbsrWKe5t4VThSXOfAD8ziuollWC3eVzhUUsfcKwuyyPLbyXcqMrt6gz5D+8/dVvX5ylisSnmZgpPs6n8vrrz2Nbxu0I0I8NF/Zppfc0XNnP72md5pB68rFj9davZ7S4tX1I2szui92WymM8Y8/fWcBgYFdB2K/wDyA/2DfiK+hzSp0rR0sjix70tTY/ULT/61c/Ffypf1C0/+tXPxX8q6iuZv+3Njp+oz2T2d27wNtZkVcE4zxz7a58atV8GXuMFxG/qFYf1q5+K/lWJ2m7P22hw27wSyyGZyp344wM+ArW/8RNP/AKhffZX/AOVY/aLtHba/HbRwW88RhcsTKAM8Y8CavpyrZlmvYjJQtoWez3Zi01jTTdTTzI3eFcIRjjHmK1f1D0/+tXPxX8ql7Ef6hP8Abt/Cty8uVs7Oa6dSywxtIwXqQBniqp1ZqTSZKMI2Oe/USw/rVz8V/Kj9Q7D+tXPxX8qiX/KHpzDPoF8P/wCF/wDlS/8AiFpw/wByvfsL/wDKnmr/ADFaBgdpNHg0W8gggkkkEqFiXxxg48KyMVrdoNag16+gnghmiWKMqRKACTn2E0+x7M6hqVmt1bmHYxIG5yDwceXsrZCpaCc2VON3oY3FHHlV3UdLvNKkVLuLZv8AkMCCG+uqmPZVykmrorasMI5pNtPxQeKdwGYpMVe1PTzpk8UTTRymWPeCnh7DVPApJqSugaY3FIVyMGn7RQQMUwL2g69LoU/dy7pLJz6ydSh8x/EV1J0KC7v7fUtOvZIrd372VYnJWQ8ngHIALHJAxk8nmuGK561o6Fr0uhT93JuksnPrIOSh8x+Vc3FYTN34cTRSq20kdnr+lyanYFLcRi4HyGf8Oh4zg46HHNWdMivYbJUv51mnySWUdBngZ8cDjOBmp4J4rmBJ4ZFkjcZVlPBFS1xXfgbUZmpftC/QH4mijUv2hfoD8TRWun4UVS4nGpqj2F7eK1wjwmZw0BUK68nnPkc8VgXt5PdXTSShuThM9B7P7qv63KsusTLHxsJyfNqpSPH3YUhc8dT41ztzSzyklZs6MMySM+5abvO6TLbSNw3dPGqrWjtn+VcktuHPIHlXRaFaz6jNJCUXLjc0jDAC5xn8axu1vZ7U9DvFvLO+hvLXvAkgj4aJjzhlz7auhFttLyHKSja/mLEpiz6RxuICMBz9daVnMIziTKhATn/H+PxMMcTTWIlMseQAfX4Gc+Psq1bXVnqk9kbRShKqkgI8Qfy8atj3YuUlwKqtktDrNOi7mxjU8MRlveeTWRrUhl1MJniFBx7Tz/AVvgbR7q5eR2mup5W6tI2PcDgfcBXG9nqbrY6VaXkm/wB2QxzyUlBeZHit/sWP8/n+wb8RWFit/sYP8/f+i34ivdVvhs5EPEjvq8u13A7Tal/aj/tFeo1EbaBmLNDGSepKjJrm0qm7lc0TjmVjyfigYPSvWPRbf5iL7Ari+3CLFqVikaKoaNydoxnkVtp4jPK1iqVKyubHYn/UTf27fwrT1sf5iv8A/wDWk/7TWb2LGNDb+3b+FdARWGek2XR8J5JDE7RrhGPHlT+4f5tvsmvWMUYrQsW+RXujyVlKkggg+Rrp4NPfUuxFvbJdJbMZyd7sQOHPFZnakk9qbpc8BI/+2lvbu1k7Fw6f3ym5E+4x+IG4nNW1JOcItEY6SZZ7QiRItL7P7nmuEZWadwQDn1QAT16/cKtNpOnRakulHRLuWM4DX2WADEdePCqOo6nb3Om6XeCdDqNk43xHqwB6/cD9Zqxe3NvqN36bb9qZLGKQDfbs5BQgeAzVLzJJE9G7lW20WGS21mwMe+/siWhk3EblxkDHTw++qj2trb9kBfzR7rq6m2QHJG0Drx08DT9F1KOz7RG6kuHkt5HaN5pCcsngT8BSdoruzubi1s9OffZ2UWFIPBYnn8B99WLPmt+5DS1y3e9nrM9pNOsbWLuY7iDvJSpJJxnPWrSaVY6jPc2MeiXViY1bubty2HIPiD51DqGuWsXafTb6CQTxQW/dy7OcZzn86bcvbiaa5XtjKLdiWSESNvGf6OM/wqu89NSfdKU1jby9kItRgh23EM/d3BDHkZx0+tau63o+n2uiNJartvLPuvSTuJzuH9+fqqDsxe2UUN3Z6nKI7ecK/rk4LA/x/hUmm6tZXet6w2pSKlnfAqCTgEKcL9ZHNTk6ienkRWUpa/Z2unDT7WGPFy0HeXDbievT7w3wrLZQwxir2s3ialr11dxENFkRxkdCqjGfjk1Ux7K10r5Fcqlx0Lmha5NoVxsfc9k59dOpT2j+Neh288VzAk0MgkjcZVh0NeXsobgir+h65NoVxscNJZucug6r7V/KsGLwmfvw4l9KrbRnZ6l+0L9AfiaKjup4rkxTQyLJG8YKsp4IyaKxQVopF74nBXNsJNTuvAtPJyQeOT5CqZsN91DG5SRWkUeoCMDP1VtIu3UrwSRksJXZVyRuBJ/x0o7p5u7bcMLyhHOBWWlFOTubakmkrGBq9rqGkXc8MF2IBIpjxJjAUYYNuzwMfjWVH2mtLzR54riR2u2CBcrkHbj1ifE4yOaze1faBtV168nVjtZ9g5wMLwOPqzWLCCzcEfUa104uzi/MonU1UkbVzqkj6dsgBKucMSOfqHnXeaBozaXLaRXK4nMZlI8AcY/AiuO7OWE92s19BbtLHYlXJGMBucE+fSvTmufT9U9KaIxkwKQpxkZJz/2ism0KkKWHqQjxt/sdPNOcZMmuJe5tpJD/AEFLfAVzNupSFFY5OOT7a3tUP+bZ/auPjxWOo4qr2Yp2p1J82kQ2i++kJit3sd/r7/0W/EViYrc7Hj/Pv/ot+Ir09b4bOfDxI7vwrgdX7Qa5Drl7b298I4YpAqL3SnAwD1Irvq801gf+ZNS/tR/2isVCKlLUuqOyH/rH2i/4kP8AoJ+VVbq7vtSmjlv7gTNECEOwLgHr0FNAwadit0YRTukUuTOz7G/6kP8AbN/CtTV5JItHvJInKSJA7Kw6ghTg1mdjuNFb+2b+FauowPdabc28eN8sLouemSCBXNn42aFwPOE1TXGQH9MXPTzH5Uv6S1z/AIxc/EflWvH2Q1RUCkwcD98/lTj2S1Pzg+2fyrbmolNpnPv38szT3U7zyvgF36nHSrtrod9fWxubeAPGCRncAeKk1PSLnShEbkxnvSQuxien1Vr6Pf8A6O7PwTE+ob4Rv9FuP45+qnOplheAoxu9Tmbe3e7njigXfJIcKPM1Jf6Tcac8a3kSo0gJUbgc491bOnWqad2h1KZuIdPR5Rx0DDIHwJ+FVO0Ez3FvoE07lmksw8h8yQhJpKs3NJcB5NDI2gDGKAoA4FdFZWGl6nN6NFpmoQblJjunJ2kj7qp6ZZWEui3t9qDSILVxkoeSPLHmen11PfxtwFkZkBV64pvdoTnaK2L620+bs8mr6fFLBiURvHI2Tz/9iodctILBNLaAMDdQGSQk55wv501WixODM0qOmKQqMdM1r6zZ2Wm65aW2JBbyQJLJhstyxBx8KtxaZY6nb3IttNvbGaKIvHJOTtcjw8qW/jZMMjuZLaY8einVTIndCQJs8c5xVTFbFw+//J2pHG67XPxrJA4FTpzcr35ikrDcYpGUNT6KtIG52dXZp7rngSnA8uBRT9C/Yn/tD+Aorj1viM2Q8KOVe526hd73UNHdSkr09XvDg+/8xWtpl5bvuSSVBnkEsPhXI6xDu1u+IHW4k/7jUEenzSAEIdvmat93Jd7Pa5l96tvIoXt8yLtX2e0uxtZLyyd3leb5G8EAHJOBXKRxy7tqqwJ9nQV3B0lXA2bgR8rdTrjRYxFmInd7TSo4VU0lKd2Sli5yu1CxW7KXklrZXkCSmNXKB1JwGAzj+Nd7pl0t4xmDBiI0UkY6jNcFaWCGfbMMV13ZmKO3FzHH8ncD91cjbeEUKU6qlfh/s24HFuq4wcbWuaernGnSe0qP/cKywPOtTVsHT3+kp/8AcKzsVZ7N/hZfX+gx/wAVfQbitfsxcQWusd5cTJEndMNzsFHUedZWKelq1yGCx79oy2SBgfXXoZpOLTMMeJ6F+nNJ/wCJ2n/XX864LU5I59dv5YnWSN5QVdTkH1R0NVGtYo3aOSEI6HDKRyDUsUSjKptXAJ5IHT31TTpKDvcslLNoGKMU8Rt6OZ8DuwwTOfE5x+Bp8lvNFGJJIyqHHrdRyMj3Zq/MuZXZnSdl9SsbTSTHc3kEL96x2ySBTjjzrZ/Tmk/8TtP+uv51540MMhy6KT7aBbW+PkL8Kyyw93e5ap2Vj0P9N6T/AMTtP+uv50fpzSf+J2n/AF1/OvPPRbf5tfhThYxMM90u3cFLHgAnpzUezrmPefI3O199aXpsRa3MM+1n3d24bHA64qhNPD+qDWnfIJzdBhHn1scc4qgsUUbHaqg5xxSkJnJAz51dGksqjchmd7m1rmrWlz2exDInpt6scc6qfWAXJOR8R9dV7q8sfSezxkdJY7a3CzKpzsOF6j3j7qoXFt6LOYpVUSADIBBx7OPGogiA5AGaUaUfJjzM6aK+ig7Qtd3XaKF7WUnuLdJfVAx/SHQfX41hi4gj7LatbGZO8lnUxru5cbhyPOqr2YhXe8QXLlCD13AZP3EU0onHqjjpRGivJg5l1riAdi5bQyoJ2ulYR59YjK84q3qC6dqun6ZcSanBa+hRd3Mkh9bGBnA6k+r99Y5RSclRkU1oI2OSoJ86m6XmmRUzfudS01+2ljdd/HLapaBd4OQrZbGfdkfGp9NvUs9QvP0l2ihujOjGKNZfUQZ+API499c0IkAwFApncRjogqG4+Y85de4h/USKz71PSPSVbu8+tjPXFUgOKd3a5ztGaXFXwjkuQbuMxRinYoxVlxG3ofFk/wDaH8BRS6L+xv8A2h/AUVya3xGaoeFGNa6XaXetXkkv8qFnf1fDOTXR/ouzltzEsCKCMAquCK8w1yftRFqGpR2czW0Hpj92E4Jy3XcPPcOtacPZTVoIEl1LWtTlaT+rB3A+vdXncbhsXXrbx1bW4LkbqFKlCFox4mhfWk1pLJHIEO09c4yKoBt3VuavWOjSxRur6lPeKGIDSgg8HGOeasrpDowPo5fPtxXqcNLNSW84nFxMJQqWhqjFa3EiSS7sBMY9pP8Ag1qdmMpPcRtkEhTz49aJLWcW4Vo0UCQkBeceHJ8ehqTTEkj1IM2cMhXn6qz7VW8wE0LB9zFxNTU/9XzHyGfhVBRkVp3Cd7bSx/voR91ZVu3eQI5GCyg4rlezc/upx+dzq4+PfTH4qa3uktIrlniSUvFtWN1yrHcDg/Co8VZsraO4M3eByIoy4WMgE8jjn316edsupz4rUWS/tUS+xPI5uO92q6nqQNh6Y4PH1Vav76FL+7geQyMskwX1D/JAoQF+1zxVFbORsYCgModQzchS+wZ9uTUjaa0DEGWELt3GTf6o9bbjPnnis2WHMsuxL28juLQwpKzbpo3SLYQIlCEEZ99SrqIW9gACLAqR962w7nZVIwfYCabJYlZ7oRMpSCUrg5zgEDPTHjTn06RBIe8gYpvyqvk5X5Q94yKkt3biLUbb3ZktbWJiDMZAJd4OWJkB3DHHTjmpJrxFvHzcu0kTy4cIyhQXGE454AbpxyKa+nyo+x2jXCsWJJAXbgnPuBFD2Qt4iWljD+kCEpz1IznNRtC/EepJJqEUl0gjleOEPM+VQjkk7M8Zxz4dKYNRR+9BmcIbi3lxsOGCqA/38/VT/wBHuEZeO9LxqnOAQwPPIz4VBHD30rRI6HYCWY8KABknp4U8sH5hdi+nQ+jBQzDHBi7s8t3u7fn6PHnUWpXfpckbxMdySSnO3GFLZT7qmkt44rGeV3VpI5ERArcEMM56c8fxpXtF9HtNiyGW5wAxYBFJbGPOhKCdw1JZNUt2vbiZpW2NKWKmMkypswF9nPPPnWdLcySywlXIWGGNQAMYYKN33irR0+TqZIQm0N3m/wBXltuM+eQaGsHDbC0aFd/eMz+r6rhPLzNNZIviJ3HtqkJvpWMzSRSzyO4KH5BjAA58iPuqpd3a3NvBHCFVRtOzDbkwuCPLBPPFSyWE6RyOygd2WBXPJ2nBI8MZpz6ZNE7B3iUIjMzM2ANpAPwJFCVOLvcLtlHFGKuiwklkKxmNRhAA78szJuAHHkDUb2jx2puC8eFVGZQ3rKG+Tke2r1Ui/MhlZWxRirktrGsFrtDh7gA947qIwSxGPPw60iadO9w9tlBMiglMnOSM46YzikqkWGVlTFJiryaXM+wLLBufbhS/OWG5R7yM/CqigMuakpxfBisxmKXbUm0CjHlzTuFjV0gYtG+mfwFFLpP7K30z+Aorl1vGzTDwo4vtf6TaX11NFue2aNXuEAztxI3rezw+Fb+l68mraDJbWc5DqACwJDY9h55qLsrr1lNrmq9n9UjjYPeTiCRh8oFzlD/D4eVV7zQdJ7FXh1e2U3NnPMIjHyO5yGOR4HBXHuNUVaTlPTzL6VXJD6G8LaSFIw8pL7BubzOKVY5JN2ZigQZLE8Yziq8/aKzCCVjEQ/K4mU/hSR9pdNMcmZQrFcABwecjite8pqNrnNVOrmcrcSdImdMiVMqWIDePJqnOs6tDK0aBY5Rkr5EEfxFOGp2xijO2QiTLKABz6x/Klmvu/tZYo1lb+TbaCBjOOPvqus4VKcoX4otipxkpWLhFY8IKtJEwwUcj6vD7sVrQSiaBJBkblB5qhcR93qLgDAlQMPaRwf4V5rYFXd4qVN+a/wBHUxqzU1JCeFLvdY5UTbiVNjZ8j/8AVG0+NIOte44nKHLc3KW6QRiLCKqhih3YD7wM58xSie4Od6xSKQQUZTg5ffnr+9TadUN3HkF2PkvLuVW3CIs5bLbTxuYMR18xTe9uN7tuTdIZSSFPWQAN4+wUeOKfio7uPId2Es1xNI8j7d0sbI59b1t2MnBOAePCni4uRK0gERYyiXJB4O3bxz5U0CnAUZI8h3YneTsmxkiMfqDZg9FzjnOf6Rpe+n7+S4OwvKCrqR6pBGCPhTsGkIpKEeQXZDI00oZH2BGZGwo6bRtUD6qc1xNugPdQlrcju3KncMNu8/OlIppHnUsqtawrsWCYxhUncd0igBRDuzht3mOcn/7qKW5ubmSVtqKkjOQuOQGkD9feBTj5UlG6je4ZmJNc3U6ukpUhnZwQWG0scnABwRnzzSXE89yZiwQGdCshBY5yQSeTxyB0oPWg+ynu48hXYq3V0kgcd36rIw4PVUKD7iaWW5B070UfyksgjV3MQXCp05yc+XQcU0A0oTzodOI7sTv5Mwk29u7QgBHZCTgEkA846mpUv75XEjd08gZW3MpyWC7cnB5OKjOBwOfdRgmjdx80GZhHc3UbpJmPchjI4/cUqv3Go41KptxzUm2kJA9tSUVHgK7Y3b5mlAwaQt5CmksfGpCNjS/2Z/pn8BRSaR+yt9M/gKK5dbxs0x4HlGs6XjtLqFxFcyRubuR8DoDuNbmr9pLzWtDh02aEMbdi5mPJYYwNwwORnr41Hqk1nHrV4JIBP/OJNw3lSDuNM9JsCjLFpyqXUqSXY8H666NqWVNR1MDnO71K2jao2ihk7gTp4I56HzrV/XOQxMo05APMOBg/CqkbDYB6NBxxuaME/GlMMciNvWMKBk4QCqalOg9cupZCrUWl9CU9sTkOdMjZwMbpH3fw4psnbSZsGOySPacgK+BjyPFV9D0q31HWhZT3DQRFM+ryScZwM+/7q3tU/wAnVzCok06ZLmPHyZPVb4jg/dVcqOHi0pRLo1arV0y92a1NdR03cV2FHZSuc45yOfcat6ivqxTrn1HwceIPH5H6qyND0TUdBn/nSRi3uQMFZAxVwOhHx+Fbk0YmheNs4YEHFeOxSWE2jvIcL3OpS++oZXxIAT5A+6lCbzhevl0qtayuYgGOXQ7W944qYuDk7cnHFe6TvHNHzOR9QwQSDjIx40oVjswCd7bV9p4/MU2Oe4UKFGdnTL9OFH/+fvqQzyGS2Z1bMDbuXyDwowOOPk/fUc0+Q7IaoJDdML1ORjrj+NOBK4DcZ86Z3sqQiNY2IBz8sYPIPQDrxSx3U6tkoTwvJk54A9nQ46UXlyCyJgQakXmqsUkz7BISQmcEnPgBj7vvq0mKkr21AfjimMKlA4qNzSAjNRsfCnOcdKjJqQCeykJpcE0oAB8/dUrkRoBPSnbQOtKenJAppZR060gHE4HAwPM0mOfW5ppcnypvXqaLAPZlB4ppk8hTPqowfKmAEknk0lLijHtoASijjzozTA19J/ZW+mfwFFGk/srfTP4CiuXW8bNMeB5vqqj9O35P9Zk/7jRGnqF/khepP4UmpXVtD2jvkmjklY3L7Y0O0sdx4zyfuq0bqxDAvayhuQpWYEIfYCtanUaRhcNbsIUkkcImU8Sc9Mefl7qS7kWcpEC+GO3LeXiTSvfQwQiGNHTecu7nn7qitwtzesz5Eca7QM+fH8fup0o5nmYSdtEU1umg1j0qFsFZMoR4c8V61pGrx3FjDck4hmGCPFW8R7vzFeOsCXLe3NdZ2Mv4Yb8wzsQZEIgyTgPxx9eMVpxdK8E+RCjVtO3M9A1awF3YSd2qmRRvjP8AzDkVgQzCWJXGcMM89a29PvJUbu7j1Ym/0YYesvPIJ88/w86yLyAWepzQZOyQ97HnyJ5Hx/EV5Da1DNTVRcUdzC1O9Z+ZnTDub4nHqzDP/wDQ/u/Cn5GakvIDLbnb8tTuT3iq8TiSNXGcEZ5rqbFxO9w+R8Y6ft5GbGU8lS64Mk+unqxA61FR08a7ZjuThx4jHuo4PkfdUOT50u4+VKw7kvSpUaqwdqXefI0mhmgrjuzzUDvzVb0hx6u1jnxxRvJ8DSURj+tGAOv31GXbypu41KwiUuPfSGRj7KjzxSUWFcf1pMgU2imK47IpN3spKKQXFzSZPnRRTC4YpMUtFAXExS4FFFMLmvpH7K30z+Aoo0n9lb6Z/AUVyq3xGaoeFHmGtzxR69qEcJAla5k3yN4eseBUcRt4lIurl5AMEBRjP1gZ+41FrJl/WfUWRcoLqXcSP+Y0xr6F5RGA38nyQvn4ValcyPRmiZ7lEObh/wCUBVo/AqfCnWk3dxTREABkOGxycA4H31Db3ETb5GiMu3O3cCoI/wAe2tBBLDpTSywxIlyMR7AATyCSM5OBgjPiT762wioxSSKG3e7ZlbKdHM9tMrxsVdSGUjwIqXbiq94Cqqw45xW6orxMy46HeXHaeXU7OOSzhKtIqi4kcYSOTpnPtHHtGKrWsdwbiWa5ubiS6twdysMIF43DzB8efIeBrF7F38S6qNOu5CtveeocfvHw9memRz0ruJbPuw9tEmLq0AYbflTREnDDzYc+85B4auFXhGzg1ozp0pN2mQqAyhgcg+VUGiFvdtHzsl9Zff4j+PxqbTZ0Z3tjgFQHTGcMh6EZ8Oo9mOeatXdt30JC4Dr6yE+BryGFry2fjLS4cH9OZ2KsVXo3XEqBM0oiP7vxp8MokjDDKt0ZfI+Ip+fIV75Suro41iMReePqpdig4p+CTTgtIZGE54FSLDnrUioKmReaTY7DVt12HioXhAPTFX1Hq1E65qKkNooFMdQKaUU9eKtsoPWomTzqaYrEBiHn91IYj5A+6pcY6UhJ8RTuIhMePA0m0VYyKNoI8DRcCvspNntqwUHkRTe68jTuKxDtNJtNTGNh4U0qR1GKLhYjwfKkxUuKMYp3CxFRUmPZRtHlRcVjT0n9lb6Z/AUUuljFs30z+Aorl1vGzVDwo4LU+zeqzarfT28UZElxIyZbzY1Xj7IakqBTbxk9SxYZJ8TXpCW07BiImILsQQPaad6Jc/MP8K85Pa+MhNpQWnyZqWCpSV7s8+HZK6C4Nqp/9Spv1e1HAHcrhRgev0Fd36Hc+MT/AAo9Dn+Zc/VVi9oMevyLoyHu6hzfU4Qdn9RH+xX7dNn7NajNaPH3C78god44I/uNd76LcfMv8KQ2lz8y/wAKJe0G0GrZF0Yls2gvNnmg7I62rh0SNWU5BEnSu8kvr2Sys52t2GpW4G8gjZIP6QJ8j194FXvRLn5h/hR6HcfMv8KontjGz4wXRl0MFRhwZj3SSfpEXNnasqNliGIG1j1xz0bqR5jNaQOQDjFT+h3HzL/ClFlcfNP8K5mKrVsS1KUNV8jXSpwp6JmXNbSR3BlhXcrj1k6YPmKB34/3ZvtCtX0Sfp3L/ClFpP8ANN8K2UdrY6hTVOMbpc0ymeFoylmuZY7/APq7fEU8d9/Vm+IrU9Fn+af4U4Ws3zTfCpvbu0PQujI9jo8zNBn8bZ/iKkV5x/urfaFaHo03zTfCnrbzZ/0bfCqXt7aXoXRh2SjzKHez4/ZX+0KYzzk/sr/aFancS/Nt8Ka1vKf9m3wqPv7aXoXRi7JS5mSzT5/Zm+0KYTOR+zN8RWubab5pvhTTazfNN8KsW3to+hdGPsdH1GKRP4W7fEU3+X/q7D6xWybWf5p/hTTaTk/6J/hVy27tD0Low7HR5mP/AC4P7O32hSfy/wDV2+IrX9EuM/6F/hSGznP+xf4VP33j/SujF2OjzMoPcD/d2+0KA82ebU/aFahs7j5l/hR6HcfMv8KfvvHeldGHY6XMzMz54t2+0KMz+NuftCtL0O4+Zf4UvolyP9i/wpe+8d6V0YdjpczLJlPW1b4ikKynpbuPrFa3otx8y/wo9En+Yf4U/feP9K6MTwlLmZBWfwgb6yKaVuP6uftCtj0O4+af4UeiXI/2Ln6qPfeP9K6MXY6XMj0sOLZt6FDvPB9woq1FG8akSIVJOcGiu1QqzrU1UnxZnlFReVGlafsy+8/iamqvaugt1BYA5Pj7TU3eJ++vxrBKUcz1NCWg6im94n76/GjvE/fX41HNHmOw6uU0ztddXM1y1zZp6PFvw8ZK7SsuwKWfC5PXg11O9P31+NUv0TpfoAse7AgEplCrIwIfdvyGByPWOetSjOC4kWmUIu19hM0KpDOe+jeQZCjhWKkDn1jlTwufDzq1Bq8mp6FJqGlwB5dpMUUrL6xHODtJwT09njQNB0hUhURttgYvGvpD4ViSS2N3XLNz7atWNlY6bG8doAgkcyOWkLFmPUkkkmm50/ILMxbXtitxGbj0G4MMis8KKo7wogHeOwJGAGOABycVdj7UafKV7vvWV50hVgowS0YkB69MGpJNB0eW3igMAWOEOqbJnUgMcsMg5IPiDxR+r+jekpcC3VXRldQsrBQyrtB2g4zt46UZ6YWZWuO0hPZSTXbS1dV2q0S3C/LBIGcKScc+/ikHaiOzt7L0+KRpb5ikJihZQ77goXD4YHnPOBjNaR0vTm0ldKMY9DVFQRiQjAGCOc58POoZdA0i4EffxtM0QxG0s8jsnrBsglsg5A568Us9PzCzK1x2vsLW4uIJIpmeAZxGUff64TjDccsODg1LYdpre/1AWItbmGUtImZFXAePG5eCf3gfLnrTv1a0QsXNvknI5mcgAuHOBnA9YA8VZh0vTYLsXUcSrMHkkD72+U+Nx645wPhQ50rcQsyo/aizjmlQwXHdxPJH320bGdFLMo5znAPOMcUXnaFotBt9RtrVzJeSxxW8c5CZLthS2M4HOfP3VM+g6Q9xJO0ALylyw71tuWXazBc4BI4yBmrE2m2Fzpw0+eGOS1VVURljwFxjBznIwOc1HPT5iszFHbCCyilXUZopLiOcxFIEMeCF3HPeED4HnIxV3Se0P6Yv7iCC1dbeOGKWO4LAhw4yOM5Hw8D0qROzmkRkssbiRpO8MvpUhk3bdud+7d0461ai0+zgvGu4gVmaNY2bvWO5V6ZGcEjz60OpS8mFmYS9rLiG6ltruz2tZP3d0YwTvd2AhWPPXcDnnpVv9a7Ed8rxTxyW8M0ssZUZTusbl4OCfWGMcc1dn0jTLj0rvYVY3bo8p3kEsgAUjB4IwOmKrS9mdDmi2SW+eHDHv3DOHxu3Hdls4HXPSpbyk/MLMnsdZi1G6u4IYJh6KQryMAFLFQ2BznowrlR/lCuf0Kk5s4hetcBe6ydvdEZ3/fj312NrZ2dmZmt0VDcPvl9Ync20Lnn2KPhVD9V9B2hfQ48LCIB/KN8gNvA6/vDNCnSC0iK47WWNs0xkhuO5i74LMFG2RogS6rznIweoAODUMvbTT4FYTQXEUodVEUmxScrvByWwBgeJz4Vel7PaNNJNJLbhjMJA471tvrjDkLnAJHUgA0+XRNKmnadosSllbvFlZWBVSowQcjgkcU89MdpFa17U6feTRQw96XmaMRgqPWDoXDdegAOfIg1Ru+093b9qW0tLeFoEkhRmbcDhxyd2Nox5Hk9BWlHo1uNfTVnkQtDb+jwqM5Vc5JZiTuPt9p606fRNJuL9r2aLdM7IzfyrbWKfJJXODjw4pqdO4WZTXtdYvJJCsMzzK6IkaFGMhcsBghiB8ls5Ixin6dr5utcvNLkhYSwuCFUD+TTu0bLnOM7mI48vZUqdm9EjTasBHCKD375UISV2ndlcZOMY61NFpGlw3ovY4wLgEnvO9Yscqq8knnhR18s9aTnTC0jQopO8T99fjSd4n76/GoZo8yVh1FN7xP31+NHeJ++vxozR5hYqXv8Aph9GikuyGlBBB9XworpUvAjNLiZA+W/02/E0tJj1n+m34mnBfOvC1n95L6nYgu6hMZpQopRRVN2SF4xSUoGaUCouQxMU4CgClAqDlYAApaKUCq3JgKFp1FFVSkyVg606kHSlFVuTExRTqQU6oXZBiUtFFF2A000089KaaabGhppDS0lTTZJCEUypKq3N0IvVRd7+XgPfWilGdR5Yq7FJqKuyUimlhnk4rHmuLiZ8GchfAJxj+NVHtVfbuY7ieSxrsU9m1Gu9KxmeIj5I6EkedLXPCF4h/ITvnjCq3j/90+DVLiIhZxuX98UVNn1Yq8Xcca8XxN2kxUMF0kwG081PWB3i7MvVnwG4xRTqNtCkBPbf6M++ilthiM++ivcYD8LD6HIrfEZWHV/pt+JpaQdX+m34mnAV4qv8WX1Z1oeFCUuKWlxVFyQmOadRS1FsBMUtFKBVYCgeNOFIKWoSkNIKUCkpRVbGxaWkFLUGRHAcUtFFRIhRRRQAlNIp9NPWmhoaaQ0poqSJEUhJG1eGPj5VkTsHkKRkiNflNgnPP31ev3CW5UHDuwCkHmmwwCNFJQnacAFv6R6n+Hxr1mBw6o0k2tWc2tUzyKXokrryTEvkPlH3nw+qoZNPi5yhPvJNay3EUoxyH27iNp4qu8yqQJU2Ky7gc5rfcqMmSx2nMbuhHQg/nTBNKhEVxnB4DDof8fwrSaWFgzA8A46H2fnVa6ERTYw3bwMDBHXp7qlcCBA9vINj5Ungk9D+X+PA1r2d2J054YcEeVZUaNtMch9ZDtY+fkaSKY22pKpPqyj7xx+Vc/HUFKOdGijUs7M6ClpEO5QaXFcK5uJ4PkH30UW/yD76K91s/wDCw+hx6/xGV1HL/Tb8TTgKRBy302/E06vE1397L6s60PCgqGa8traaGGeZI5J22xKxwXPkKnArn+09ncXVxaSW8TO0EcsikLkBxsZR9ZXFKhGNSooydkE5OKujWOqWIlkhFwryROqSIoLFSxwM46VLdXUNnGJJm2qXVAcZ5YgD7zXJW1hqFvcyzrBOkly9rLKygjkyszgn2A4PsqWS3ubi0uLW5hv2vDeozP65Qx98CCh6DC+XPBra8DSzLvaFSqS5HXgU7oMmuIuDq6WdxaiG+YLLcejSjvWYYxsHBHHUgtkcVdhXVH1uNria5jy0bpthdkZO7G5SQdq856jOaqeAXHOrD3r5HQLqdm2mrqRnCWrKGEj8DBOBUtreW17D3trOkyZxlGzg+Vc69ndH/J7BaLDKtwI4QUCHcpDqTx7Kt6Ak1i1zbXMMzTy3jlrgpxKMbg58BwMccZFUTw1PdylF6ptfsSU3mSZsi5g3yxiQF4QGkUclQeRx9VOgmjuYEmiJKSLuUlSOPceawZJ5bXXtUX0a7PpUMawyRwsy5Ct/SAwOSKy44NYaKOZzf97FFZYG5wCdx7zI8eOuaccFGavmtw/n/wCidR8jr5LyCG7gtXYiW43d2uOu0ZNOuLyC0MInYr30oiTjOWPQfdXHPb6rJqqPHFeG7iN4DK+7uwWB7raTwBjHT66DbXcthBJKNQnRL2F3i7mVXjCod5BJJOfYevTrVnu6lp3yG9fI7miuImbWoLVwkOous1lcpbgbiyHvCY93OQwXz58OtT3Vvqnd6hc5vmxexjYsjgtb+oW2DPsPTnrVT2dFPxoW9fI7GqQ1fTjeNZ+mRekISGjLc5Az+FZPZfUhI91ZObln9ImePviWKRghQCSc+OMew1Xt9EnudU1Oed5UhjvDNFF3YAkbuwA27GT1PAqCwcIVJwqu1loNzbScToLHVLHUtxsrlJwgBJQ5xmrJrnOxXfxaWlrcNeh4o1Hd3Nv3ax9eFOBn766Q8isuKpRpVXCPBFkG2rjaa3AJp1Nf5JqiPFFhluve3AlL5HTYwyMVO1wIo1BXfzz/AI+us3visjKf6JINWDKSVOB62CK9zHWKOUy4l1bK42xHJAHqr58Yps3cR97m2VliA5BzwfyHNV/SVUbjGCw6HAqRL2AEt3R3PyW2dadiNiCWeDfsjt1K7sc8cHIz9woea1Zk3JucgYwuf8c1Y9OtMgyQBmOCW2j/AB506K4tZbru1hADAbSFHXJH8OKdxlJ7b+eOR1ZFJHuJ/OsvWV9HntCOMsR+FdIsPeXc0n9EARj3jJP4/dXN9pnB1W0tl5KAufrOP4VVUd4MlHijobNt0Cn2VPioLFcWyD2VYrzEn3mdNcCWD5B99FEPyD76K93s/wDCw+hyK/xGV0zl/pt+Jp4FIn9L6bfiadXhcQ/vZfVnWh4UFFFKBVBIMedLS0tRbGkFHsooqtu47BSgUgp1JsTEpwpKWo3AKcOlNp9RIsKgu7O2vrcwXUKyxEglWHFT0U1Jp3QrENraW9lAkFtCkMSDCogwBU3hiikocnJ3YrWFooopDGUEZFK1JTRI5vVozbXfeYOyT7jTILhWXu2YDnKsfA/lW5qFmt3AyMPCuTnSWzlMco6HhvA16nZ2KjUgqcnqjFXptPMjWErI21uCKmSVT1AqgkjCJBgSrt6E9DnwP+OopUuoQcbXB+l/dXVaZmNdJVPgKeJR0jVd56HHSsgX6YwiMT/zGpkvhGrNOVRVGS2eKjZgbAmhtLZmdgscYJZj95rirWR9Z12W9ZcKzeqPJR0pNU1WbWpBaWoYWwPJ6Fz+Vb+iaYLWEErya5+LrxhCyNFKm2zViXZGF9lPoorz19bm4li+SffRRF8n66K9/s78JT+hx6/xGQJ/S+k34mnUqxuN2V6sT19ppwjbyrx1fB4h1ZNU5cX5M6cakMq1Q0Clp2xvKlCnyql4PE/py6MlvKfqXUTGKKXafKjafKq3g8V+nLoyW9p+pdRKKXafKgKaXYsV+nLo/wChb2n6l1ClowaMGo9hxX6Uuj/oW9p+pdQFLRiil2HFfpS6P+g3sPUhRVdzdrI5Ubhn1RxjGPjnNWRxRkVOnhMVB33Mn/xZCU4P8xQhudQk2Zt1XO0tlSMKevj1/KmiXVGCqI1DKo35XgsevOecDnitHNGRWjdYjyw7/wAWQvD1fyUi+oNIoEaKm8ZI67dw8z5ZpqNqaxMSqM/AGcY6nJ/AfVV/NGRSVLFL/wAd/wCLC8PV/JSR9R27XjjyF6g5JOPzqW2a6ZnNwioMDaFII8c/wqxmjNQlQxUk1uGv+LGpQ9X8iNSU4802s6wOL/Sl0f8ARYqsPUgPSqN7p8V3GQy5q9SYqyGExkHeNOXRg6lN+aORuNIu7Vibdzt8jVCSW9iY7rcE+ea7woGGCKhks43HKCurSrY+KtKnL/F/0UShSfCS6nDC5vmG2O2VfAZJNOTSb/UHBuXZgOg6AfVXaLYRKchBUywhei4qdStjWrKlLowjCkvzLqY+m6JHaqDtGa11QKMAU/YfKl2mubLD4ybvKnLozQp0lwkuowim1JsbypDGT4Uux4n9OXRhvafqQ6L5P10UsYKrg+dFe5wEZQwsIyVnY5VZp1G0f//Z"/>
          <p:cNvSpPr>
            <a:spLocks noChangeAspect="1" noChangeArrowheads="1"/>
          </p:cNvSpPr>
          <p:nvPr/>
        </p:nvSpPr>
        <p:spPr bwMode="auto">
          <a:xfrm>
            <a:off x="15240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A5C3AA-17A4-47EA-86DE-0FF69423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21" y="874906"/>
            <a:ext cx="9144000" cy="83615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Exam Prep Materials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materials available from PPI</a:t>
            </a:r>
          </a:p>
          <a:p>
            <a:r>
              <a:rPr lang="en-US" dirty="0"/>
              <a:t>Other materials from other publishers</a:t>
            </a:r>
          </a:p>
          <a:p>
            <a:r>
              <a:rPr lang="en-US" dirty="0"/>
              <a:t>Lots of old (pre-2020) stuff</a:t>
            </a:r>
          </a:p>
          <a:p>
            <a:r>
              <a:rPr lang="en-US" dirty="0"/>
              <a:t>FE review courses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The</a:t>
            </a:r>
            <a:r>
              <a:rPr lang="en-US" b="1" dirty="0"/>
              <a:t> FE Books </a:t>
            </a:r>
            <a:r>
              <a:rPr lang="en-US" b="1" u="sng" dirty="0"/>
              <a:t>You NEED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EE9B70-D5B0-4898-802C-C3370613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1742831"/>
            <a:ext cx="2514600" cy="32176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628B8-77A5-4063-A419-47E1D58D9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718628"/>
            <a:ext cx="2514600" cy="326847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E9BEA-5EA9-4948-899F-490744FB0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742831"/>
            <a:ext cx="2514600" cy="326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55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FE Exam… what is it? 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  <a:br>
              <a:rPr lang="en-US" dirty="0"/>
            </a:br>
            <a:r>
              <a:rPr lang="en-US" dirty="0"/>
              <a:t>CECE DEPARTMENT</a:t>
            </a:r>
            <a:br>
              <a:rPr lang="en-US" dirty="0"/>
            </a:br>
            <a:r>
              <a:rPr lang="en-US" dirty="0"/>
              <a:t>TEXAS TECH UNIVERSITY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1F210A-B48F-4139-932C-26B90016A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371600"/>
            <a:ext cx="82296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FCD99-6D1F-43CF-9A3C-3763DC9A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06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Mr. Miyagi’s </a:t>
            </a:r>
            <a:r>
              <a:rPr lang="en-US" u="sng" dirty="0"/>
              <a:t>rules</a:t>
            </a:r>
            <a:r>
              <a:rPr lang="en-US" dirty="0"/>
              <a:t> to pass FE Exam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333F9-B6A4-4C8E-BE38-974159E6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4BD11-0641-4F17-89F0-92CB5B7B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ACC85-2824-4F6E-878E-0D84536C8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573AC4-D697-48F2-9913-73D388E7C432}"/>
              </a:ext>
            </a:extLst>
          </p:cNvPr>
          <p:cNvSpPr/>
          <p:nvPr/>
        </p:nvSpPr>
        <p:spPr>
          <a:xfrm>
            <a:off x="1600200" y="5334000"/>
            <a:ext cx="4724400" cy="9144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Lucida Handwriting" panose="03010101010101010101" pitchFamily="66" charset="0"/>
              </a:rPr>
              <a:t>Rule No. 1- </a:t>
            </a:r>
            <a:r>
              <a:rPr lang="en-US" sz="3600" b="1" dirty="0">
                <a:solidFill>
                  <a:schemeClr val="tx1"/>
                </a:solidFill>
                <a:latin typeface="Lucida Handwriting" panose="03010101010101010101" pitchFamily="66" charset="0"/>
              </a:rPr>
              <a:t>Study</a:t>
            </a:r>
            <a:r>
              <a:rPr lang="en-US" sz="2800" dirty="0">
                <a:solidFill>
                  <a:schemeClr val="tx1"/>
                </a:solidFill>
                <a:latin typeface="Lucida Handwriting" panose="03010101010101010101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9638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6. FE Exam Performance by CE Students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  <a:br>
              <a:rPr lang="en-US" dirty="0"/>
            </a:br>
            <a:r>
              <a:rPr lang="en-US" dirty="0"/>
              <a:t>CECE DEPARTMENT</a:t>
            </a:r>
            <a:br>
              <a:rPr lang="en-US" dirty="0"/>
            </a:br>
            <a:r>
              <a:rPr lang="en-US" dirty="0"/>
              <a:t>TEXAS TECH UNIVERSITY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9FAF1-E43A-487B-9FBB-C0AB86C9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E2D80-E97A-4ACD-8ECA-1C475E0AB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81" y="-5080"/>
            <a:ext cx="8741664" cy="745175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7A00DB8-C275-4E09-A471-72D7564E3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40863" y="2743042"/>
            <a:ext cx="594872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FE Pass Rates, per NCEES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B9AE3-4198-419B-BC27-A8A77C8CF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C295E-380E-4DE2-B05F-C55C2746F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92393-66C1-481B-8208-D31C0DDBC93B}"/>
              </a:ext>
            </a:extLst>
          </p:cNvPr>
          <p:cNvSpPr/>
          <p:nvPr/>
        </p:nvSpPr>
        <p:spPr>
          <a:xfrm>
            <a:off x="2697480" y="3903822"/>
            <a:ext cx="8534400" cy="57165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0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Spring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 Exam Discussion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0894B-83CE-4FDF-BE1F-74E8198732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26019">
            <a:off x="2220138" y="-930910"/>
            <a:ext cx="8260578" cy="107004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/>
              <a:t>TTU Carnegie Comparators</a:t>
            </a:r>
            <a:br>
              <a:rPr lang="en-US" sz="3200" dirty="0"/>
            </a:br>
            <a:r>
              <a:rPr lang="en-US" sz="2400" b="1" dirty="0"/>
              <a:t>Carnegie Classification: </a:t>
            </a:r>
            <a:r>
              <a:rPr lang="en-US" sz="2400" b="1" dirty="0" err="1"/>
              <a:t>Prof+A&amp;S</a:t>
            </a:r>
            <a:r>
              <a:rPr lang="en-US" sz="2400" b="1" dirty="0"/>
              <a:t>/HGC</a:t>
            </a:r>
            <a:br>
              <a:rPr lang="en-US" sz="2800" b="1" dirty="0"/>
            </a:br>
            <a:r>
              <a:rPr lang="en-US" sz="1800" dirty="0"/>
              <a:t>Professions plus arts &amp; sciences, high graduate coexistence</a:t>
            </a:r>
            <a:br>
              <a:rPr lang="en-US" sz="2000" dirty="0"/>
            </a:br>
            <a:r>
              <a:rPr lang="en-US" sz="1000" dirty="0"/>
              <a:t>“60–79 percent of bachelor’s degree majors were in professional fields, and graduate degrees were observed in at least half of the fields corresponding to undergraduate majors.”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6049963"/>
            <a:ext cx="8077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 Narrow" pitchFamily="34" charset="0"/>
              </a:rPr>
              <a:t>Carnegie Foundation identifies 72 universities, 47 public and 25 private, for the </a:t>
            </a:r>
            <a:r>
              <a:rPr lang="en-US" sz="1050" dirty="0" err="1">
                <a:latin typeface="Arial Narrow" pitchFamily="34" charset="0"/>
              </a:rPr>
              <a:t>Prof+A&amp;S</a:t>
            </a:r>
            <a:r>
              <a:rPr lang="en-US" sz="1050" dirty="0">
                <a:latin typeface="Arial Narrow" pitchFamily="34" charset="0"/>
              </a:rPr>
              <a:t>/HGC classification. Comparators such as Texas A&amp;M University, The University of Texas at Austin, are “Bal/HGC”, “Balanced arts &amp; sciences/professions, high graduate coexistence.”  Classification is based on data from 2008 and 2010. Note: this differs from the previous NCECES comparator classification, “Carnegie Research/Doctoral Extensive”.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09800" y="1630362"/>
          <a:ext cx="3810000" cy="4389120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Institution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Location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Control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Auburn University Main Campus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Auburn University, Alabama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Boricua College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New York, New York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Private not-for-profit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California State University-Los Angeles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Los Angeles, California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latin typeface="Arial Narrow"/>
                        </a:rPr>
                        <a:t>Capella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Minneapolis, Minnesota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Private for-profit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Clemson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Clemson, South Carolina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Cooper Union for the Advancement of Science and Art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New York, New York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Private not-for-profit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Drexel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Philadelphia, Pennsylvania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Private not-for-profit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Duquesne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Pittsburgh, Pennsylvania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Private not-for-profit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East Carolina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Greenville, North Carolina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Eastern Michigan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Ypsilanti, Michigan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Emerson College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Boston, Massachusetts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Private not-for-profit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Florida Atlantic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Boca Raton, Florida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Florida Institute of Technology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Melbourne, Florida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Private not-for-profit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Florida International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Miami, Florida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Georgia Institute of Technology-Main Campus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Atlanta, Georgia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Howard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Washington, District of Columbia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Private not-for-profit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Illinois Institute of Technology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Chicago, Illinois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Private not-for-profit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Illinois State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Normal, Illinois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Indiana University-Purdue University-Indianapolis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Indianapolis, Indiana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Inter American University of Puerto Rico-Metro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San Juan, Puerto Rico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Private not-for-profit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Iowa State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Ames, Iowa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Kansas State University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Manhattan, Kansas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Kent State University Kent Campus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Kent, Ohio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Public</a:t>
                      </a:r>
                    </a:p>
                  </a:txBody>
                  <a:tcPr marL="7152" marR="7152" marT="71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72201" y="1630362"/>
          <a:ext cx="3820075" cy="4389120"/>
        </p:xfrm>
        <a:graphic>
          <a:graphicData uri="http://schemas.openxmlformats.org/drawingml/2006/table">
            <a:tbl>
              <a:tblPr/>
              <a:tblGrid>
                <a:gridCol w="1998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Institution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Location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Control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Lehigh University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Bethlehem, Pennsylvania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Long Island University-Brooklyn Campus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Brooklyn, New York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Long Island University-C W Post Campus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Brookville, New York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Marywood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University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Scranton, Pennsylvania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Mississippi College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Clinton, Mississippi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Mississippi State University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Mississippi State, Mississippi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Montana State University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Bozeman, Montana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New Jersey Institute of Technology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Newark, New Jersey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New Mexico State University-Main Campus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Las Cruces, New Mexico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Northcentral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University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Prescott Valley, Arizona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Ohio University-Main Campus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Athens, Ohio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Oklahoma State University-Main Campus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Stillwater, Oklahoma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Oregon State University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Corvallis, Oregon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Pennsylvania State University-Main Campus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Park, Pennsylvania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Polytechnic Institute of New York University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Brooklyn, New York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Pratt Institute-Main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Brooklyn, New York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Purdue University-Main Campus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West Lafayette, Indiana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Rensselaer Polytechnic Institute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Troy, New York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Rochester Institute of Technology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Rochester, New York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Saint Louis University-Main Campus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Saint Louis, Missouri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San Jose State University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San Jose, California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Silicon Valley University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San Jose, California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Southern Illinois University Carbondale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Carbondale, Illinois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6914" marR="6914" marT="69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/>
              <a:t>TTU Carnegie Comparators, cont’d</a:t>
            </a:r>
            <a:br>
              <a:rPr lang="en-US" sz="3200" dirty="0"/>
            </a:br>
            <a:r>
              <a:rPr lang="en-US" sz="2400" b="1" dirty="0"/>
              <a:t>Carnegie Classification: </a:t>
            </a:r>
            <a:r>
              <a:rPr lang="en-US" sz="2400" b="1" dirty="0" err="1"/>
              <a:t>Prof+A&amp;S</a:t>
            </a:r>
            <a:r>
              <a:rPr lang="en-US" sz="2400" b="1" dirty="0"/>
              <a:t>/HGC</a:t>
            </a:r>
            <a:br>
              <a:rPr lang="en-US" sz="2800" b="1" dirty="0"/>
            </a:br>
            <a:r>
              <a:rPr lang="en-US" sz="1800" dirty="0"/>
              <a:t>Professions plus arts &amp; sciences, high graduate coexistence</a:t>
            </a:r>
            <a:br>
              <a:rPr lang="en-US" sz="2000" dirty="0"/>
            </a:br>
            <a:r>
              <a:rPr lang="en-US" sz="1000" dirty="0"/>
              <a:t>“60–79 percent of bachelor’s degree majors were in professional fields, and graduate degrees were observed in at least half of the fields corresponding to undergraduate majors.”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6049963"/>
            <a:ext cx="8077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 Narrow" pitchFamily="34" charset="0"/>
              </a:rPr>
              <a:t>Carnegie Foundation identifies 72 universities, 47 public and 25 private, for the </a:t>
            </a:r>
            <a:r>
              <a:rPr lang="en-US" sz="1050" dirty="0" err="1">
                <a:latin typeface="Arial Narrow" pitchFamily="34" charset="0"/>
              </a:rPr>
              <a:t>Prof+A&amp;S</a:t>
            </a:r>
            <a:r>
              <a:rPr lang="en-US" sz="1050" dirty="0">
                <a:latin typeface="Arial Narrow" pitchFamily="34" charset="0"/>
              </a:rPr>
              <a:t>/HGC classification. Comparators such as Texas A&amp;M University, The University of Texas at Austin, are “Bal/HGC”, “Balanced arts &amp; sciences/professions, high graduate coexistence.”  Classification is based on data from 2008 and 2010. Note: this differs from the previous NCECES comparator classification, “Carnegie Research/Doctoral Extensive”.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0" y="1752600"/>
          <a:ext cx="3810000" cy="2567940"/>
        </p:xfrm>
        <a:graphic>
          <a:graphicData uri="http://schemas.openxmlformats.org/drawingml/2006/table">
            <a:tbl>
              <a:tblPr/>
              <a:tblGrid>
                <a:gridCol w="1614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Institution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Location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Control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Temple University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Philadelphia, Pennsylvania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Texas A &amp; M International University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Laredo, Texas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Texas Tech University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Lubbock, Texas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The University of Alabama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Tuscaloosa, Alabama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The University of Texas at El Paso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El Paso, Texas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Akron Main Campus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Akron, Ohio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Alabama in Huntsville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Huntsville, Alabama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Arkansas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Fayetteville, Arkansas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Central Florida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Orlando, Florida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Cincinnati-Main Campus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Cincinnati, Ohio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Idaho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Moscow, Idaho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Maine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Orono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, Maine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Nebraska-Lincoln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Lincoln, Nebraska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172200" y="1752600"/>
          <a:ext cx="3810000" cy="2560320"/>
        </p:xfrm>
        <a:graphic>
          <a:graphicData uri="http://schemas.openxmlformats.org/drawingml/2006/table">
            <a:tbl>
              <a:tblPr/>
              <a:tblGrid>
                <a:gridCol w="1454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Institution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Location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Control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Nevada-Las Vegas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Las Vegas, Nevada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North Dakota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Grand Forks, North Dakota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South Carolina-Columbia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Columbia, South Carolina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Southern Mississippi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Hattiesburg, Mississippi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the West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Rosemead, California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Toledo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Toledo, Ohio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University of Wyoming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Laramie, Wyoming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Utah State University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Logan, Utah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Western Illinois University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Macomb, Illinois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Western Michigan University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Kalamazoo, Michigan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Wheelock College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Boston, Massachusetts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Wichita State University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Wichita, Kansas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Public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Worcester Polytechnic Institute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Worcester, Massachusetts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Private not-for-profit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C8519-9E39-4355-A84E-083A8399A44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6799" y="1672122"/>
            <a:ext cx="11731752" cy="4517136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dirty="0"/>
              <a:t>20+ YEARS FE PASS RATE DATA</a:t>
            </a:r>
            <a:br>
              <a:rPr lang="en-US" sz="3000" dirty="0"/>
            </a:br>
            <a:r>
              <a:rPr lang="en-US" sz="3000" dirty="0"/>
              <a:t>TTU Civil Engineering Program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8153400" y="2581072"/>
            <a:ext cx="3047999" cy="360520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9379362" y="4114800"/>
            <a:ext cx="633507" cy="707886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latin typeface="Arial Narrow" pitchFamily="34" charset="0"/>
              </a:rPr>
              <a:t>2014 </a:t>
            </a:r>
          </a:p>
          <a:p>
            <a:pPr algn="ctr"/>
            <a:r>
              <a:rPr lang="en-US" sz="1000" b="1" dirty="0">
                <a:latin typeface="Arial Narrow" pitchFamily="34" charset="0"/>
              </a:rPr>
              <a:t>CBT</a:t>
            </a:r>
          </a:p>
          <a:p>
            <a:pPr algn="ctr"/>
            <a:r>
              <a:rPr lang="en-US" sz="1000" b="1" dirty="0">
                <a:latin typeface="Arial Narrow" pitchFamily="34" charset="0"/>
              </a:rPr>
              <a:t> EXAM</a:t>
            </a:r>
          </a:p>
          <a:p>
            <a:pPr algn="ctr"/>
            <a:r>
              <a:rPr lang="en-US" sz="1000" b="1" dirty="0">
                <a:latin typeface="Arial Narrow" pitchFamily="34" charset="0"/>
              </a:rPr>
              <a:t>FORMAT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011188-3881-4E19-B6C9-E6F05729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2031" y="6414416"/>
            <a:ext cx="2057400" cy="273844"/>
          </a:xfrm>
        </p:spPr>
        <p:txBody>
          <a:bodyPr/>
          <a:lstStyle/>
          <a:p>
            <a:r>
              <a:rPr lang="en-US" dirty="0"/>
              <a:t>SLIDE </a:t>
            </a:r>
            <a:fld id="{19AEC7DB-447B-42C6-A478-252DCC0D907F}" type="slidenum">
              <a:rPr lang="en-US"/>
              <a:t>46</a:t>
            </a:fld>
            <a:endParaRPr lang="en-US" dirty="0"/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5339060D-9410-42E9-941C-6ADEA97E1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1FEFFE2C-F0B1-4408-A7FA-B5A098299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r>
              <a:rPr lang="en-US" dirty="0"/>
              <a:t>FE Exam Discussion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39923E-1B9A-468C-9B2D-C300EC3F95C9}"/>
              </a:ext>
            </a:extLst>
          </p:cNvPr>
          <p:cNvSpPr/>
          <p:nvPr/>
        </p:nvSpPr>
        <p:spPr>
          <a:xfrm>
            <a:off x="11201399" y="2560598"/>
            <a:ext cx="762000" cy="3605201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57B6CF-85B9-49F7-B5C1-59131CAA4746}"/>
              </a:ext>
            </a:extLst>
          </p:cNvPr>
          <p:cNvSpPr txBox="1"/>
          <p:nvPr/>
        </p:nvSpPr>
        <p:spPr>
          <a:xfrm>
            <a:off x="11228694" y="4114800"/>
            <a:ext cx="609601" cy="692497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 Narrow" pitchFamily="34" charset="0"/>
              </a:rPr>
              <a:t>2020 CBT</a:t>
            </a:r>
          </a:p>
          <a:p>
            <a:pPr algn="ctr"/>
            <a:r>
              <a:rPr lang="en-US" sz="1000" b="1" dirty="0">
                <a:latin typeface="Arial Narrow" pitchFamily="34" charset="0"/>
              </a:rPr>
              <a:t>EXAM</a:t>
            </a:r>
          </a:p>
          <a:p>
            <a:pPr algn="ctr"/>
            <a:r>
              <a:rPr lang="en-US" sz="900" b="1" dirty="0">
                <a:latin typeface="Arial Narrow" pitchFamily="34" charset="0"/>
              </a:rPr>
              <a:t>FORMAT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7. Professional Philosophy toward the FE Exam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  <a:br>
              <a:rPr lang="en-US" dirty="0"/>
            </a:br>
            <a:r>
              <a:rPr lang="en-US" dirty="0"/>
              <a:t>CECE DEPARTMENT</a:t>
            </a:r>
            <a:br>
              <a:rPr lang="en-US" dirty="0"/>
            </a:br>
            <a:r>
              <a:rPr lang="en-US" dirty="0"/>
              <a:t>TEXAS TECH UNIVERSITY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 Exam Initiative (1999)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en-US" sz="2800" dirty="0"/>
              <a:t>The College of Engineering encourages our engineering students to graduate with their engineering degrees and become licensed professional engineers.  </a:t>
            </a:r>
            <a:r>
              <a:rPr lang="en-US" sz="2800" b="1" i="1" dirty="0">
                <a:solidFill>
                  <a:srgbClr val="C00000"/>
                </a:solidFill>
              </a:rPr>
              <a:t>We strongly encourage those students who intend to take the exam to prepare for it and take it successfully.  </a:t>
            </a:r>
            <a:r>
              <a:rPr lang="en-US" sz="2800" dirty="0"/>
              <a:t>We do not encourage students to approach the FE Exam in cavalier fashion, to make “trial runs” at the exam, or to take the exam without adequately preparing for it.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College Performance</a:t>
            </a:r>
            <a:br>
              <a:rPr lang="en-US" sz="4000" dirty="0"/>
            </a:br>
            <a:r>
              <a:rPr lang="en-US" sz="2800" dirty="0"/>
              <a:t>Comparison with Peer Universities</a:t>
            </a:r>
            <a:br>
              <a:rPr lang="en-US" sz="2800" dirty="0"/>
            </a:br>
            <a:r>
              <a:rPr lang="en-US" sz="2800" dirty="0"/>
              <a:t>Percentage of Engr. Students Taking FE Exam</a:t>
            </a:r>
          </a:p>
        </p:txBody>
      </p:sp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5334000" y="5410200"/>
            <a:ext cx="15511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Academic Year</a:t>
            </a:r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 rot="-5400000">
            <a:off x="1673256" y="3246716"/>
            <a:ext cx="2357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Percentage of Students</a:t>
            </a:r>
          </a:p>
        </p:txBody>
      </p:sp>
      <p:sp>
        <p:nvSpPr>
          <p:cNvPr id="8197" name="TextBox 8"/>
          <p:cNvSpPr txBox="1">
            <a:spLocks noChangeArrowheads="1"/>
          </p:cNvSpPr>
          <p:nvPr/>
        </p:nvSpPr>
        <p:spPr bwMode="auto">
          <a:xfrm>
            <a:off x="2369149" y="5772530"/>
            <a:ext cx="75204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Percentage = (Exam Takers/ BS Engineering Degrees Awarded) *100</a:t>
            </a:r>
          </a:p>
          <a:p>
            <a:r>
              <a:rPr lang="en-US" sz="1200" dirty="0"/>
              <a:t>No. of students taking the FE… based on NCECES data</a:t>
            </a:r>
          </a:p>
          <a:p>
            <a:r>
              <a:rPr lang="en-US" sz="1200" dirty="0"/>
              <a:t>No. of students receiving BS degrees in engineering… based </a:t>
            </a:r>
            <a:r>
              <a:rPr lang="en-US" sz="1200" dirty="0" err="1"/>
              <a:t>onTHECB</a:t>
            </a:r>
            <a:r>
              <a:rPr lang="en-US" sz="1200" dirty="0"/>
              <a:t> data (does not include engineering technology).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2657554" y="1676401"/>
          <a:ext cx="6943646" cy="411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4114801" y="2667001"/>
            <a:ext cx="7551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Avg=72%</a:t>
            </a:r>
          </a:p>
        </p:txBody>
      </p:sp>
      <p:sp>
        <p:nvSpPr>
          <p:cNvPr id="8200" name="TextBox 1"/>
          <p:cNvSpPr txBox="1">
            <a:spLocks noChangeArrowheads="1"/>
          </p:cNvSpPr>
          <p:nvPr/>
        </p:nvSpPr>
        <p:spPr bwMode="auto">
          <a:xfrm>
            <a:off x="7239000" y="41148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1200"/>
              <a:t>Avg=34%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C8074-2032-4B34-A1F7-A94A4783E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56" y="76200"/>
            <a:ext cx="8542489" cy="6324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8FA784-F2D7-4EB9-B169-49A2FC232513}"/>
              </a:ext>
            </a:extLst>
          </p:cNvPr>
          <p:cNvSpPr/>
          <p:nvPr/>
        </p:nvSpPr>
        <p:spPr>
          <a:xfrm>
            <a:off x="4038600" y="2362200"/>
            <a:ext cx="4419600" cy="22860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2506414" y="1676401"/>
          <a:ext cx="7496175" cy="457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Civil Engineering Program </a:t>
            </a:r>
            <a:br>
              <a:rPr lang="en-US" sz="4000" dirty="0"/>
            </a:br>
            <a:r>
              <a:rPr lang="en-US" sz="2400" dirty="0"/>
              <a:t>TTU Engineering Students Taking FE Exam</a:t>
            </a:r>
            <a:br>
              <a:rPr lang="en-US" sz="4000" dirty="0"/>
            </a:br>
            <a:r>
              <a:rPr lang="en-US" sz="2400" dirty="0"/>
              <a:t>CE Students Taking CIVIL PM Discipline-Specific Exam</a:t>
            </a:r>
            <a:endParaRPr lang="en-US" sz="4000" dirty="0"/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5562600" y="5791200"/>
            <a:ext cx="15511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Academic Year</a:t>
            </a: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 rot="-5400000">
            <a:off x="1828240" y="3361016"/>
            <a:ext cx="18950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Number of  TTU… </a:t>
            </a:r>
          </a:p>
        </p:txBody>
      </p:sp>
      <p:sp>
        <p:nvSpPr>
          <p:cNvPr id="12295" name="TextBox 7"/>
          <p:cNvSpPr txBox="1">
            <a:spLocks noChangeArrowheads="1"/>
          </p:cNvSpPr>
          <p:nvPr/>
        </p:nvSpPr>
        <p:spPr bwMode="auto">
          <a:xfrm>
            <a:off x="8839201" y="2055020"/>
            <a:ext cx="644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Avg</a:t>
            </a:r>
            <a:r>
              <a:rPr lang="en-US" sz="1200" dirty="0"/>
              <a:t>=62</a:t>
            </a: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8858739" y="3099991"/>
            <a:ext cx="644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Avg</a:t>
            </a:r>
            <a:r>
              <a:rPr lang="en-US" sz="1200" dirty="0"/>
              <a:t>=61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7F5618-357C-46E3-9C5B-9F938D176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C46D00-9A72-45F8-9646-7E6E698A4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914400" y="2857500"/>
            <a:ext cx="6477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IN CLASS PERFORMANCE…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BF9C8-9E81-4CAA-8C6E-06E188E16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F13CE-6C00-495A-9E06-5DAE068D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D2915-7846-4334-B5D7-BE1623C7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59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8. educational Philosophy toward the FE Exam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  <a:br>
              <a:rPr lang="en-US" dirty="0"/>
            </a:br>
            <a:r>
              <a:rPr lang="en-US" dirty="0"/>
              <a:t>CECE DEPARTMENT</a:t>
            </a:r>
            <a:br>
              <a:rPr lang="en-US" dirty="0"/>
            </a:br>
            <a:r>
              <a:rPr lang="en-US" dirty="0"/>
              <a:t>TEXAS TECH UNIVERSITY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CECE Curriculum</a:t>
            </a:r>
            <a:br>
              <a:rPr lang="en-US" dirty="0"/>
            </a:br>
            <a:r>
              <a:rPr lang="en-US" dirty="0"/>
              <a:t>attention to the FE Exam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Share the </a:t>
            </a:r>
            <a:r>
              <a:rPr lang="en-US" u="sng" dirty="0"/>
              <a:t>FE Exam Specification </a:t>
            </a:r>
            <a:r>
              <a:rPr lang="en-US" dirty="0"/>
              <a:t>with all CECE instructors, </a:t>
            </a:r>
            <a:r>
              <a:rPr lang="en-US" i="1" dirty="0"/>
              <a:t>esp.</a:t>
            </a:r>
            <a:r>
              <a:rPr lang="en-US" dirty="0"/>
              <a:t> for CECE Discipline-Specific topics to promote awareness of the topics relative to the FE Exam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CE 4200</a:t>
            </a:r>
            <a:r>
              <a:rPr lang="en-US" dirty="0"/>
              <a:t>… students enroll 1 semester </a:t>
            </a:r>
            <a:r>
              <a:rPr lang="en-US" i="1" dirty="0"/>
              <a:t>prior to</a:t>
            </a:r>
            <a:r>
              <a:rPr lang="en-US" dirty="0"/>
              <a:t> graduation; focus on FE awareness and relearning/reviewing problem subjects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CE 4000</a:t>
            </a:r>
            <a:r>
              <a:rPr lang="en-US" dirty="0">
                <a:solidFill>
                  <a:srgbClr val="FF0000"/>
                </a:solidFill>
              </a:rPr>
              <a:t>… students enroll </a:t>
            </a:r>
            <a:r>
              <a:rPr lang="en-US" u="sng" dirty="0">
                <a:solidFill>
                  <a:srgbClr val="FF0000"/>
                </a:solidFill>
              </a:rPr>
              <a:t>graduating semester</a:t>
            </a:r>
            <a:r>
              <a:rPr lang="en-US" dirty="0">
                <a:solidFill>
                  <a:srgbClr val="FF0000"/>
                </a:solidFill>
              </a:rPr>
              <a:t>; focus on FE preparation and reviewing problem subjects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FE Exam data are part of our </a:t>
            </a:r>
            <a:r>
              <a:rPr lang="en-US" u="sng" dirty="0"/>
              <a:t>ABET accreditation </a:t>
            </a:r>
            <a:r>
              <a:rPr lang="en-US" dirty="0"/>
              <a:t>report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386920" y="2852637"/>
            <a:ext cx="602130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Civil Engineering</a:t>
            </a:r>
            <a:br>
              <a:rPr lang="en-US" dirty="0"/>
            </a:br>
            <a:r>
              <a:rPr lang="en-US" dirty="0"/>
              <a:t> Curriculum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5058"/>
          <a:stretch/>
        </p:blipFill>
        <p:spPr>
          <a:xfrm>
            <a:off x="2971800" y="267455"/>
            <a:ext cx="7315200" cy="61722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EE7EE3-B050-4E6A-9FAF-0418AD8C233F}"/>
              </a:ext>
            </a:extLst>
          </p:cNvPr>
          <p:cNvSpPr txBox="1"/>
          <p:nvPr/>
        </p:nvSpPr>
        <p:spPr>
          <a:xfrm>
            <a:off x="9309371" y="5666360"/>
            <a:ext cx="544313" cy="640080"/>
          </a:xfrm>
          <a:prstGeom prst="rect">
            <a:avLst/>
          </a:prstGeom>
          <a:solidFill>
            <a:srgbClr val="FF5050">
              <a:alpha val="25000"/>
            </a:srgb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CE 4000 </a:t>
            </a:r>
          </a:p>
          <a:p>
            <a:pPr algn="ctr"/>
            <a:r>
              <a:rPr lang="en-US" sz="800" b="1" dirty="0">
                <a:solidFill>
                  <a:srgbClr val="FF0000"/>
                </a:solidFill>
              </a:rPr>
              <a:t>FE Exam </a:t>
            </a:r>
            <a:r>
              <a:rPr lang="en-US" sz="900" b="1" dirty="0">
                <a:solidFill>
                  <a:srgbClr val="FF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1064247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 4200</a:t>
            </a:r>
            <a:br>
              <a:rPr lang="en-US" dirty="0"/>
            </a:br>
            <a:r>
              <a:rPr lang="en-US" sz="3600" dirty="0"/>
              <a:t>Professional Engineering Practice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About 10 percent of the content focuses on FE Exam topics</a:t>
            </a:r>
          </a:p>
          <a:p>
            <a:r>
              <a:rPr lang="en-US" dirty="0"/>
              <a:t>Includes a half-length (Mock) FE Exam</a:t>
            </a:r>
          </a:p>
          <a:p>
            <a:r>
              <a:rPr lang="en-US" dirty="0"/>
              <a:t>Provides diagnostic information as a pathway to student preparation for the </a:t>
            </a:r>
            <a:r>
              <a:rPr lang="en-US" u="sng" dirty="0"/>
              <a:t>real FE Exam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7FD22B0-C63B-4CD7-819D-2BA798FB0841}"/>
              </a:ext>
            </a:extLst>
          </p:cNvPr>
          <p:cNvSpPr txBox="1"/>
          <p:nvPr/>
        </p:nvSpPr>
        <p:spPr>
          <a:xfrm rot="19583423">
            <a:off x="1795610" y="1990957"/>
            <a:ext cx="832792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9999"/>
                </a:solidFill>
                <a:latin typeface="Arial Narrow" panose="020B0606020202030204" pitchFamily="34" charset="0"/>
              </a:rPr>
              <a:t>DELETED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CE 4000 </a:t>
            </a:r>
            <a:r>
              <a:rPr lang="en-US" dirty="0"/>
              <a:t>(formerly, CE 4101)</a:t>
            </a:r>
            <a:br>
              <a:rPr lang="en-US" dirty="0"/>
            </a:br>
            <a:r>
              <a:rPr lang="en-US" b="1" dirty="0"/>
              <a:t>“</a:t>
            </a:r>
            <a:r>
              <a:rPr lang="en-US" sz="3600" b="1" dirty="0"/>
              <a:t>The FE Review Course”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Going toward “</a:t>
            </a:r>
            <a:r>
              <a:rPr lang="en-US" u="sng" dirty="0"/>
              <a:t>Elective</a:t>
            </a:r>
            <a:r>
              <a:rPr lang="en-US" dirty="0"/>
              <a:t>” Online Course</a:t>
            </a:r>
          </a:p>
          <a:p>
            <a:r>
              <a:rPr lang="en-US" dirty="0"/>
              <a:t>Curriculum Design:</a:t>
            </a:r>
          </a:p>
          <a:p>
            <a:pPr lvl="1"/>
            <a:r>
              <a:rPr lang="en-US" b="1" dirty="0"/>
              <a:t>Review</a:t>
            </a:r>
          </a:p>
          <a:p>
            <a:pPr lvl="1"/>
            <a:r>
              <a:rPr lang="en-US" b="1" dirty="0"/>
              <a:t>Re-Learn</a:t>
            </a:r>
          </a:p>
          <a:p>
            <a:pPr lvl="1"/>
            <a:r>
              <a:rPr lang="en-US" b="1" dirty="0"/>
              <a:t>Learn</a:t>
            </a:r>
            <a:r>
              <a:rPr lang="en-US" dirty="0"/>
              <a:t> </a:t>
            </a:r>
          </a:p>
          <a:p>
            <a:r>
              <a:rPr lang="en-US" dirty="0"/>
              <a:t>All Topics Covered</a:t>
            </a:r>
          </a:p>
          <a:p>
            <a:r>
              <a:rPr lang="en-US" dirty="0"/>
              <a:t>Mock FE (differs from CE 4200)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A742BF-55E4-4E28-A0D6-BD4315E51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600" y="0"/>
            <a:ext cx="9998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3EEC7C-A169-40E8-966E-5BFB13E1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81000"/>
            <a:ext cx="9067800" cy="1143000"/>
          </a:xfrm>
          <a:solidFill>
            <a:schemeClr val="tx2">
              <a:lumMod val="75000"/>
              <a:alpha val="1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HOW IT’S DONE…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454A2-35DA-481C-BBF1-DFE1E2569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752601"/>
            <a:ext cx="9067800" cy="4525963"/>
          </a:xfrm>
          <a:solidFill>
            <a:schemeClr val="tx1">
              <a:lumMod val="85000"/>
              <a:lumOff val="15000"/>
              <a:alpha val="50000"/>
            </a:schemeClr>
          </a:solidFill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Plan to take the FE Exam while you are still a student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ONE SEMESTER BEFORE GRADUATION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Learn about the FE Exam as per the introduction in CE 4200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Use </a:t>
            </a:r>
            <a:r>
              <a:rPr lang="en-US" u="sng" dirty="0">
                <a:solidFill>
                  <a:schemeClr val="bg1"/>
                </a:solidFill>
              </a:rPr>
              <a:t>CE 4200 Mock FE</a:t>
            </a:r>
            <a:r>
              <a:rPr lang="en-US" dirty="0">
                <a:solidFill>
                  <a:schemeClr val="bg1"/>
                </a:solidFill>
              </a:rPr>
              <a:t> as a diagnostic exercise, to guide your FE Exam preparation and study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YOUR GRADUATING SEMESTER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Take the </a:t>
            </a:r>
            <a:r>
              <a:rPr lang="en-US" b="1" dirty="0">
                <a:solidFill>
                  <a:srgbClr val="FF0000"/>
                </a:solidFill>
              </a:rPr>
              <a:t>FE Review Course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Focus your study on key topics, review &amp; relearn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Use the </a:t>
            </a:r>
            <a:r>
              <a:rPr lang="en-US" u="sng" dirty="0">
                <a:solidFill>
                  <a:srgbClr val="FF0000"/>
                </a:solidFill>
              </a:rPr>
              <a:t>CE 4000 </a:t>
            </a:r>
            <a:r>
              <a:rPr lang="en-US" b="1" u="sng" dirty="0">
                <a:solidFill>
                  <a:srgbClr val="FF0000"/>
                </a:solidFill>
              </a:rPr>
              <a:t>Mock FE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as confirmation you are ready to take the real FE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When you know the material, take the FE Exam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781D5-42B9-4D43-9402-6628C71D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C9D5F-42EA-4AFA-8B29-D717D275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0E52F-8A78-4836-BC1D-5D83F480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7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FE Preparation Continuum</a:t>
            </a:r>
            <a:br>
              <a:rPr lang="en-US" dirty="0"/>
            </a:br>
            <a:r>
              <a:rPr lang="en-US" sz="2200" dirty="0"/>
              <a:t>Civil Engineering Curriculum, Texas Tech University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1700" y="2514600"/>
            <a:ext cx="7848600" cy="914400"/>
          </a:xfrm>
          <a:prstGeom prst="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95500" y="19812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 </a:t>
            </a:r>
            <a:r>
              <a:rPr lang="en-US" dirty="0"/>
              <a:t>                                                                                                                                </a:t>
            </a:r>
            <a:r>
              <a:rPr lang="en-US" b="1" dirty="0"/>
              <a:t>MORE</a:t>
            </a:r>
            <a:r>
              <a:rPr lang="en-US" dirty="0"/>
              <a:t>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5683" y="3276600"/>
            <a:ext cx="7940635" cy="2743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/>
              <a:t>SELF PREPARE: ON YOUR OWN  </a:t>
            </a:r>
          </a:p>
          <a:p>
            <a:endParaRPr lang="en-US" dirty="0"/>
          </a:p>
          <a:p>
            <a:r>
              <a:rPr lang="en-US" dirty="0"/>
              <a:t>SELF- PREPARE: SOME FACULTY GUIDANCE</a:t>
            </a:r>
          </a:p>
          <a:p>
            <a:endParaRPr lang="en-US" dirty="0"/>
          </a:p>
          <a:p>
            <a:r>
              <a:rPr lang="en-US" dirty="0"/>
              <a:t>SELF- PREPARE:  REVIEW MATERIALS PROVIDED  </a:t>
            </a:r>
          </a:p>
          <a:p>
            <a:endParaRPr lang="en-US" dirty="0"/>
          </a:p>
          <a:p>
            <a:r>
              <a:rPr lang="en-US" dirty="0"/>
              <a:t>SELF- PREPARE: ONLINE LECTURES PROVIDED  </a:t>
            </a:r>
          </a:p>
          <a:p>
            <a:endParaRPr lang="en-US" dirty="0"/>
          </a:p>
          <a:p>
            <a:r>
              <a:rPr lang="en-US" dirty="0"/>
              <a:t>SELF- PREPARE: GUEST LECTURES PROVIDED  </a:t>
            </a:r>
          </a:p>
          <a:p>
            <a:endParaRPr lang="en-US" dirty="0"/>
          </a:p>
          <a:p>
            <a:r>
              <a:rPr lang="en-US" dirty="0"/>
              <a:t>CE 4200 REC’M </a:t>
            </a:r>
            <a:r>
              <a:rPr lang="en-US" sz="1200" dirty="0"/>
              <a:t>(SOME TOPICS)</a:t>
            </a:r>
            <a:endParaRPr lang="en-US" dirty="0"/>
          </a:p>
          <a:p>
            <a:endParaRPr lang="en-US" dirty="0"/>
          </a:p>
          <a:p>
            <a:r>
              <a:rPr lang="en-US" dirty="0"/>
              <a:t>CE 4200 REQ’D  </a:t>
            </a:r>
            <a:r>
              <a:rPr lang="en-US" sz="1200" dirty="0"/>
              <a:t>(SOME TOPICS)</a:t>
            </a:r>
            <a:endParaRPr lang="en-US" dirty="0"/>
          </a:p>
          <a:p>
            <a:endParaRPr lang="en-US" dirty="0"/>
          </a:p>
          <a:p>
            <a:r>
              <a:rPr lang="en-US" dirty="0"/>
              <a:t>CE 4101 REC’M </a:t>
            </a:r>
            <a:r>
              <a:rPr lang="en-US" sz="1200" dirty="0"/>
              <a:t>(ALL TOPICS)</a:t>
            </a:r>
            <a:endParaRPr lang="en-US" dirty="0"/>
          </a:p>
          <a:p>
            <a:endParaRPr lang="en-US" dirty="0"/>
          </a:p>
          <a:p>
            <a:r>
              <a:rPr lang="en-US" dirty="0"/>
              <a:t>CE 4101 REQ’D  </a:t>
            </a:r>
            <a:r>
              <a:rPr lang="en-US" sz="1200" dirty="0"/>
              <a:t>(ALL TOPICS)</a:t>
            </a:r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CE 4200, CE 4101 REC’M</a:t>
            </a:r>
          </a:p>
          <a:p>
            <a:endParaRPr lang="en-US" dirty="0"/>
          </a:p>
          <a:p>
            <a:r>
              <a:rPr lang="en-US" dirty="0"/>
              <a:t>CE 4200, CE 4101 REQ’D</a:t>
            </a:r>
          </a:p>
          <a:p>
            <a:r>
              <a:rPr lang="en-US" dirty="0"/>
              <a:t>                                                                                                                     FE REQ’D TO GRADUATE                         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F18DCA-CE1C-4967-A06D-2901148E8E82}"/>
              </a:ext>
            </a:extLst>
          </p:cNvPr>
          <p:cNvSpPr/>
          <p:nvPr/>
        </p:nvSpPr>
        <p:spPr>
          <a:xfrm>
            <a:off x="8689416" y="1664933"/>
            <a:ext cx="1124323" cy="4724400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5ED96C-9A06-46AD-A056-E0F17BD7E03A}"/>
              </a:ext>
            </a:extLst>
          </p:cNvPr>
          <p:cNvSpPr/>
          <p:nvPr/>
        </p:nvSpPr>
        <p:spPr>
          <a:xfrm>
            <a:off x="3400567" y="1676306"/>
            <a:ext cx="2312146" cy="4724400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D683A49-7942-4293-89EF-C19419A0FF58}"/>
              </a:ext>
            </a:extLst>
          </p:cNvPr>
          <p:cNvSpPr/>
          <p:nvPr/>
        </p:nvSpPr>
        <p:spPr>
          <a:xfrm rot="10800000">
            <a:off x="6019800" y="1905000"/>
            <a:ext cx="2426208" cy="273049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 EXAM DISCUSSION</a:t>
            </a:r>
            <a:br>
              <a:rPr lang="en-US" dirty="0"/>
            </a:br>
            <a:r>
              <a:rPr lang="en-US" dirty="0"/>
              <a:t>CECE DEPARTMENT</a:t>
            </a:r>
            <a:br>
              <a:rPr lang="en-US" dirty="0"/>
            </a:br>
            <a:r>
              <a:rPr lang="en-US" dirty="0"/>
              <a:t>TEXAS TECH UNIVERSITY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</p:spTree>
    <p:extLst>
      <p:ext uri="{BB962C8B-B14F-4D97-AF65-F5344CB8AC3E}">
        <p14:creationId xmlns:p14="http://schemas.microsoft.com/office/powerpoint/2010/main" val="9632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 Exam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Fundamentals of Engineering (FE) exam is typically the first step in the process leading to the P.E. license. </a:t>
            </a:r>
          </a:p>
          <a:p>
            <a:r>
              <a:rPr lang="en-US" dirty="0"/>
              <a:t>It is designed for recent graduates and students who are close to finishing an undergraduate engineering degree.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the FE, really?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86001"/>
            <a:ext cx="8229600" cy="3840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dirty="0"/>
              <a:t>The FE Exam is designed to provide evidence of technical competency for the purpose of engineering licensure.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Spring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 Exam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F4E0F-1857-4865-B564-91648A586EE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 4200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83CC-5CDD-4213-AEE0-141D0D22A45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24D91-B1BF-4B9E-B75A-AB686D2EF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0152">
            <a:off x="2380893" y="8019"/>
            <a:ext cx="7772400" cy="100787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617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133600" y="228600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Book Antiqua" pitchFamily="18" charset="0"/>
              </a:rPr>
              <a:t>Idealized </a:t>
            </a:r>
            <a:br>
              <a:rPr lang="en-US" sz="3600" b="1">
                <a:solidFill>
                  <a:schemeClr val="tx2"/>
                </a:solidFill>
                <a:latin typeface="Book Antiqua" pitchFamily="18" charset="0"/>
              </a:rPr>
            </a:br>
            <a:r>
              <a:rPr lang="en-US" sz="3600" b="1">
                <a:solidFill>
                  <a:schemeClr val="tx2"/>
                </a:solidFill>
                <a:latin typeface="Book Antiqua" pitchFamily="18" charset="0"/>
              </a:rPr>
              <a:t>Engineering Licensure Model</a:t>
            </a:r>
            <a:endParaRPr lang="en-US" sz="320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2209800" y="2093913"/>
            <a:ext cx="2057400" cy="2057400"/>
          </a:xfrm>
          <a:prstGeom prst="downArrowCallout">
            <a:avLst>
              <a:gd name="adj1" fmla="val 25000"/>
              <a:gd name="adj2" fmla="val 25000"/>
              <a:gd name="adj3" fmla="val 16667"/>
              <a:gd name="adj4" fmla="val 6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460349" y="2370198"/>
            <a:ext cx="15424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ABET Accredited</a:t>
            </a:r>
          </a:p>
          <a:p>
            <a:pPr algn="ctr"/>
            <a:r>
              <a:rPr lang="en-US" sz="1200" dirty="0"/>
              <a:t>Engineering Bachelor </a:t>
            </a:r>
          </a:p>
          <a:p>
            <a:pPr algn="ctr"/>
            <a:r>
              <a:rPr lang="en-US" sz="1200" dirty="0"/>
              <a:t>of Science Degree </a:t>
            </a:r>
          </a:p>
          <a:p>
            <a:pPr algn="ctr"/>
            <a:r>
              <a:rPr lang="en-US" sz="1200" dirty="0"/>
              <a:t>[or equivalent]</a:t>
            </a:r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>
            <a:off x="2487613" y="4151313"/>
            <a:ext cx="1524000" cy="1219200"/>
          </a:xfrm>
          <a:prstGeom prst="flowChartDecision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839351" y="4549775"/>
            <a:ext cx="9300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  Exam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1981200" y="3694113"/>
            <a:ext cx="990600" cy="0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776865" y="3948521"/>
            <a:ext cx="4032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/>
              <a:t>Fail</a:t>
            </a:r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2024063" y="3698875"/>
            <a:ext cx="0" cy="304800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H="1">
            <a:off x="2057400" y="4760913"/>
            <a:ext cx="533400" cy="0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>
            <a:off x="2024063" y="4170364"/>
            <a:ext cx="0" cy="642937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4495800" y="4170363"/>
            <a:ext cx="1295400" cy="1200150"/>
          </a:xfrm>
          <a:prstGeom prst="rightArrowCallout">
            <a:avLst>
              <a:gd name="adj1" fmla="val 25000"/>
              <a:gd name="adj2" fmla="val 25000"/>
              <a:gd name="adj3" fmla="val 17989"/>
              <a:gd name="adj4" fmla="val 66667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4486276" y="4549776"/>
            <a:ext cx="8515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100" b="1" dirty="0"/>
              <a:t>Engineer-in</a:t>
            </a:r>
          </a:p>
          <a:p>
            <a:r>
              <a:rPr lang="en-US" sz="1100" b="1" dirty="0"/>
              <a:t>Training</a:t>
            </a:r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>
            <a:off x="3978275" y="4760913"/>
            <a:ext cx="522288" cy="0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3946437" y="4381500"/>
            <a:ext cx="5541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/>
              <a:t>Pass</a:t>
            </a:r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5791200" y="4151313"/>
            <a:ext cx="1371600" cy="1219200"/>
          </a:xfrm>
          <a:prstGeom prst="rightArrowCallout">
            <a:avLst>
              <a:gd name="adj1" fmla="val 25000"/>
              <a:gd name="adj2" fmla="val 25000"/>
              <a:gd name="adj3" fmla="val 18750"/>
              <a:gd name="adj4" fmla="val 6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5815848" y="4376739"/>
            <a:ext cx="8778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4 Years</a:t>
            </a:r>
          </a:p>
          <a:p>
            <a:pPr algn="ctr"/>
            <a:r>
              <a:rPr lang="en-US" sz="1200" dirty="0"/>
              <a:t>of</a:t>
            </a:r>
          </a:p>
          <a:p>
            <a:pPr algn="ctr"/>
            <a:r>
              <a:rPr lang="en-US" sz="1200" dirty="0"/>
              <a:t>Acceptable</a:t>
            </a:r>
          </a:p>
          <a:p>
            <a:pPr algn="ctr"/>
            <a:r>
              <a:rPr lang="en-US" sz="1200" dirty="0"/>
              <a:t>Experience</a:t>
            </a:r>
          </a:p>
        </p:txBody>
      </p:sp>
      <p:sp>
        <p:nvSpPr>
          <p:cNvPr id="53266" name="AutoShape 18"/>
          <p:cNvSpPr>
            <a:spLocks noChangeArrowheads="1"/>
          </p:cNvSpPr>
          <p:nvPr/>
        </p:nvSpPr>
        <p:spPr bwMode="auto">
          <a:xfrm>
            <a:off x="7172325" y="4148138"/>
            <a:ext cx="1524000" cy="1219200"/>
          </a:xfrm>
          <a:prstGeom prst="flowChartDecision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7359650" y="2376488"/>
            <a:ext cx="1295400" cy="1200150"/>
          </a:xfrm>
          <a:prstGeom prst="rightArrowCallout">
            <a:avLst>
              <a:gd name="adj1" fmla="val 25000"/>
              <a:gd name="adj2" fmla="val 25000"/>
              <a:gd name="adj3" fmla="val 17989"/>
              <a:gd name="adj4" fmla="val 66667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53268" name="AutoShape 20"/>
          <p:cNvSpPr>
            <a:spLocks noChangeArrowheads="1"/>
          </p:cNvSpPr>
          <p:nvPr/>
        </p:nvSpPr>
        <p:spPr bwMode="auto">
          <a:xfrm>
            <a:off x="8666163" y="2354263"/>
            <a:ext cx="1524000" cy="1219200"/>
          </a:xfrm>
          <a:prstGeom prst="flowChartDecision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 flipV="1">
            <a:off x="7924800" y="3573464"/>
            <a:ext cx="0" cy="631825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8701088" y="4098925"/>
            <a:ext cx="1524000" cy="565150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>
            <a:off x="9423400" y="3560763"/>
            <a:ext cx="0" cy="538162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 flipV="1">
            <a:off x="6845300" y="4913314"/>
            <a:ext cx="0" cy="592137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>
            <a:off x="7924800" y="5337176"/>
            <a:ext cx="0" cy="168275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>
            <a:off x="6800850" y="5508625"/>
            <a:ext cx="1169988" cy="1588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5" name="Text Box 27"/>
          <p:cNvSpPr txBox="1">
            <a:spLocks noChangeArrowheads="1"/>
          </p:cNvSpPr>
          <p:nvPr/>
        </p:nvSpPr>
        <p:spPr bwMode="auto">
          <a:xfrm>
            <a:off x="7133325" y="5198061"/>
            <a:ext cx="4739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/>
              <a:t>Fail</a:t>
            </a:r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7340237" y="3796425"/>
            <a:ext cx="5541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/>
              <a:t>Pass</a:t>
            </a: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9013825" y="3752850"/>
            <a:ext cx="4299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No</a:t>
            </a:r>
          </a:p>
        </p:txBody>
      </p:sp>
      <p:sp>
        <p:nvSpPr>
          <p:cNvPr id="53278" name="Text Box 30"/>
          <p:cNvSpPr txBox="1">
            <a:spLocks noChangeArrowheads="1"/>
          </p:cNvSpPr>
          <p:nvPr/>
        </p:nvSpPr>
        <p:spPr bwMode="auto">
          <a:xfrm>
            <a:off x="7340237" y="2667001"/>
            <a:ext cx="1000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/>
              <a:t>“Licensed</a:t>
            </a:r>
          </a:p>
          <a:p>
            <a:pPr algn="ctr"/>
            <a:r>
              <a:rPr lang="en-US" sz="1200" b="1" dirty="0"/>
              <a:t>Professional </a:t>
            </a:r>
          </a:p>
          <a:p>
            <a:pPr algn="ctr"/>
            <a:r>
              <a:rPr lang="en-US" sz="1200" b="1" dirty="0"/>
              <a:t>Engineer</a:t>
            </a:r>
            <a:r>
              <a:rPr lang="en-US" sz="1200" dirty="0"/>
              <a:t>”</a:t>
            </a:r>
          </a:p>
        </p:txBody>
      </p:sp>
      <p:sp>
        <p:nvSpPr>
          <p:cNvPr id="53279" name="Text Box 31"/>
          <p:cNvSpPr txBox="1">
            <a:spLocks noChangeArrowheads="1"/>
          </p:cNvSpPr>
          <p:nvPr/>
        </p:nvSpPr>
        <p:spPr bwMode="auto">
          <a:xfrm>
            <a:off x="7480336" y="4613275"/>
            <a:ext cx="9444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  Exam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80" name="Line 32"/>
          <p:cNvSpPr>
            <a:spLocks noChangeShapeType="1"/>
          </p:cNvSpPr>
          <p:nvPr/>
        </p:nvSpPr>
        <p:spPr bwMode="auto">
          <a:xfrm>
            <a:off x="7843838" y="2093914"/>
            <a:ext cx="0" cy="282575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 type="stealth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1" name="Line 33"/>
          <p:cNvSpPr>
            <a:spLocks noChangeShapeType="1"/>
          </p:cNvSpPr>
          <p:nvPr/>
        </p:nvSpPr>
        <p:spPr bwMode="auto">
          <a:xfrm flipH="1" flipV="1">
            <a:off x="9423400" y="2093914"/>
            <a:ext cx="0" cy="282575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2" name="Line 34"/>
          <p:cNvSpPr>
            <a:spLocks noChangeShapeType="1"/>
          </p:cNvSpPr>
          <p:nvPr/>
        </p:nvSpPr>
        <p:spPr bwMode="auto">
          <a:xfrm flipH="1" flipV="1">
            <a:off x="7805739" y="2089151"/>
            <a:ext cx="1665287" cy="4763"/>
          </a:xfrm>
          <a:prstGeom prst="line">
            <a:avLst/>
          </a:prstGeom>
          <a:noFill/>
          <a:ln w="889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8364538" y="2109788"/>
            <a:ext cx="4599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Yes</a:t>
            </a:r>
          </a:p>
        </p:txBody>
      </p:sp>
      <p:sp>
        <p:nvSpPr>
          <p:cNvPr id="53284" name="Text Box 36"/>
          <p:cNvSpPr txBox="1">
            <a:spLocks noChangeArrowheads="1"/>
          </p:cNvSpPr>
          <p:nvPr/>
        </p:nvSpPr>
        <p:spPr bwMode="auto">
          <a:xfrm>
            <a:off x="9093200" y="4241801"/>
            <a:ext cx="772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/>
              <a:t>Inactive</a:t>
            </a:r>
            <a:endParaRPr lang="en-US" sz="1400" dirty="0"/>
          </a:p>
        </p:txBody>
      </p:sp>
      <p:sp>
        <p:nvSpPr>
          <p:cNvPr id="53285" name="Text Box 37"/>
          <p:cNvSpPr txBox="1">
            <a:spLocks noChangeArrowheads="1"/>
          </p:cNvSpPr>
          <p:nvPr/>
        </p:nvSpPr>
        <p:spPr bwMode="auto">
          <a:xfrm>
            <a:off x="8956867" y="2589214"/>
            <a:ext cx="10045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Mandatory</a:t>
            </a:r>
          </a:p>
          <a:p>
            <a:pPr algn="ctr"/>
            <a:r>
              <a:rPr lang="en-US" sz="1200" dirty="0"/>
              <a:t>Continuing</a:t>
            </a:r>
          </a:p>
          <a:p>
            <a:pPr algn="ctr"/>
            <a:r>
              <a:rPr lang="en-US" sz="1200" dirty="0"/>
              <a:t>Professional</a:t>
            </a:r>
          </a:p>
          <a:p>
            <a:pPr algn="ctr"/>
            <a:r>
              <a:rPr lang="en-US" sz="1200" dirty="0"/>
              <a:t>Competency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 4200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03AB-C85E-4FF3-972C-1753506AFA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68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3108</Words>
  <Application>Microsoft Office PowerPoint</Application>
  <PresentationFormat>Widescreen</PresentationFormat>
  <Paragraphs>770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Arial Black</vt:lpstr>
      <vt:lpstr>Arial Narrow</vt:lpstr>
      <vt:lpstr>Book Antiqua</vt:lpstr>
      <vt:lpstr>Calibri</vt:lpstr>
      <vt:lpstr>Cambria</vt:lpstr>
      <vt:lpstr>Lucida Handwriting</vt:lpstr>
      <vt:lpstr>Office Theme</vt:lpstr>
      <vt:lpstr>NCEES  FUNDAMENTALS OF ENGINEERING    (FE) EXAM  CECE DEPARTMENT TEXAS TECH UNIVERSITY</vt:lpstr>
      <vt:lpstr>PowerPoint Presentation</vt:lpstr>
      <vt:lpstr>OVERVIEW</vt:lpstr>
      <vt:lpstr>1. FE Exam… what is it?  </vt:lpstr>
      <vt:lpstr>PowerPoint Presentation</vt:lpstr>
      <vt:lpstr>The FE Exam</vt:lpstr>
      <vt:lpstr>What is the FE, really?</vt:lpstr>
      <vt:lpstr>PowerPoint Presentation</vt:lpstr>
      <vt:lpstr>PowerPoint Presentation</vt:lpstr>
      <vt:lpstr>FE Exam Overview</vt:lpstr>
      <vt:lpstr>FE Exam Specifications</vt:lpstr>
      <vt:lpstr>2. ELIGIBILITY </vt:lpstr>
      <vt:lpstr>PowerPoint Presentation</vt:lpstr>
      <vt:lpstr>Register for the Exam</vt:lpstr>
      <vt:lpstr>FE Exam Dates</vt:lpstr>
      <vt:lpstr>FE Exam FEES</vt:lpstr>
      <vt:lpstr>3. New vs. Old… FE Exam Comparison </vt:lpstr>
      <vt:lpstr>FE EXAM SPECIFICATION</vt:lpstr>
      <vt:lpstr>Ongoing Evolution of the FE Exam</vt:lpstr>
      <vt:lpstr>2014“Morning” Session, FE Exam (CIVIL)</vt:lpstr>
      <vt:lpstr>2014 “Afternoon” Session, FE Exam (CIVIL)</vt:lpstr>
      <vt:lpstr>2020 FE Exam (CIVIL)</vt:lpstr>
      <vt:lpstr>Civil Engineering  Curriculum</vt:lpstr>
      <vt:lpstr>FE EXAM SPECIFICATION</vt:lpstr>
      <vt:lpstr>4. the 2020 cbt FE Exam </vt:lpstr>
      <vt:lpstr>PowerPoint Presentation</vt:lpstr>
      <vt:lpstr>ABOUT the 2020 CBT Exam</vt:lpstr>
      <vt:lpstr>Alternative Item Types</vt:lpstr>
      <vt:lpstr>NCEES YouTube Channel</vt:lpstr>
      <vt:lpstr>PEARSON PROFESSIONAL CENTER</vt:lpstr>
      <vt:lpstr>A New  FE Reference Handbook</vt:lpstr>
      <vt:lpstr>5. FE Exam STUDY MATERIALS </vt:lpstr>
      <vt:lpstr>1. FE REFERENCE HANDBOOK</vt:lpstr>
      <vt:lpstr>OLD BOOKS FE REFERENCE HANDBOOK</vt:lpstr>
      <vt:lpstr>2. THE “CURRENT” FE REVIEW MANUAL  PROFESSIONAL PUBLICATIONS, INC. (PPI)</vt:lpstr>
      <vt:lpstr>OLD BOOKS PROFESSIONAL PUBLICATIONS, INC. (PPI)</vt:lpstr>
      <vt:lpstr>3. NCEES FE PRACTICE EXAM</vt:lpstr>
      <vt:lpstr>Other Exam Prep Materials</vt:lpstr>
      <vt:lpstr>The FE Books You NEED</vt:lpstr>
      <vt:lpstr>Mr. Miyagi’s rules to pass FE Exam</vt:lpstr>
      <vt:lpstr>6. FE Exam Performance by CE Students </vt:lpstr>
      <vt:lpstr>Current FE Pass Rates, per NCEES</vt:lpstr>
      <vt:lpstr>PowerPoint Presentation</vt:lpstr>
      <vt:lpstr>TTU Carnegie Comparators Carnegie Classification: Prof+A&amp;S/HGC Professions plus arts &amp; sciences, high graduate coexistence “60–79 percent of bachelor’s degree majors were in professional fields, and graduate degrees were observed in at least half of the fields corresponding to undergraduate majors.”</vt:lpstr>
      <vt:lpstr>TTU Carnegie Comparators, cont’d Carnegie Classification: Prof+A&amp;S/HGC Professions plus arts &amp; sciences, high graduate coexistence “60–79 percent of bachelor’s degree majors were in professional fields, and graduate degrees were observed in at least half of the fields corresponding to undergraduate majors.”</vt:lpstr>
      <vt:lpstr>20+ YEARS FE PASS RATE DATA TTU Civil Engineering Program Performance</vt:lpstr>
      <vt:lpstr>7. Professional Philosophy toward the FE Exam </vt:lpstr>
      <vt:lpstr>FE Exam Initiative (1999) </vt:lpstr>
      <vt:lpstr>College Performance Comparison with Peer Universities Percentage of Engr. Students Taking FE Exam</vt:lpstr>
      <vt:lpstr>Civil Engineering Program  TTU Engineering Students Taking FE Exam CE Students Taking CIVIL PM Discipline-Specific Exam</vt:lpstr>
      <vt:lpstr>BEST IN CLASS PERFORMANCE…</vt:lpstr>
      <vt:lpstr>8. educational Philosophy toward the FE Exam </vt:lpstr>
      <vt:lpstr>CECE Curriculum attention to the FE Exam</vt:lpstr>
      <vt:lpstr>Civil Engineering  Curriculum</vt:lpstr>
      <vt:lpstr>CE 4200 Professional Engineering Practice Issues</vt:lpstr>
      <vt:lpstr>CE 4000 (formerly, CE 4101) “The FE Review Course”</vt:lpstr>
      <vt:lpstr>HOW IT’S DONE…</vt:lpstr>
      <vt:lpstr>An FE Preparation Continuum Civil Engineering Curriculum, Texas Tech University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 EXAM DISCUSSION CEE DEPARTMENT TEXAS TECH UNIVERSITY</dc:title>
  <dc:creator>wlawson</dc:creator>
  <cp:lastModifiedBy>Lawson, William D</cp:lastModifiedBy>
  <cp:revision>119</cp:revision>
  <cp:lastPrinted>2020-09-16T14:32:20Z</cp:lastPrinted>
  <dcterms:created xsi:type="dcterms:W3CDTF">2013-10-10T13:42:57Z</dcterms:created>
  <dcterms:modified xsi:type="dcterms:W3CDTF">2022-02-01T23:04:11Z</dcterms:modified>
</cp:coreProperties>
</file>