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387" r:id="rId2"/>
    <p:sldId id="388" r:id="rId3"/>
    <p:sldId id="389" r:id="rId4"/>
    <p:sldId id="448" r:id="rId5"/>
    <p:sldId id="449" r:id="rId6"/>
    <p:sldId id="390" r:id="rId7"/>
    <p:sldId id="450" r:id="rId8"/>
    <p:sldId id="451" r:id="rId9"/>
    <p:sldId id="452" r:id="rId10"/>
    <p:sldId id="453" r:id="rId11"/>
    <p:sldId id="454" r:id="rId12"/>
    <p:sldId id="455" r:id="rId13"/>
    <p:sldId id="456" r:id="rId14"/>
    <p:sldId id="457" r:id="rId15"/>
    <p:sldId id="458" r:id="rId16"/>
    <p:sldId id="45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4"/>
    <p:restoredTop sz="93127" autoAdjust="0"/>
  </p:normalViewPr>
  <p:slideViewPr>
    <p:cSldViewPr snapToGrid="0" snapToObjects="1">
      <p:cViewPr varScale="1">
        <p:scale>
          <a:sx n="136" d="100"/>
          <a:sy n="136" d="100"/>
        </p:scale>
        <p:origin x="216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1A747-9665-7048-85A9-219A20BF8E11}" type="datetimeFigureOut">
              <a:rPr lang="en-US" smtClean="0"/>
              <a:t>10/31/18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3A099-37C4-7642-9CFD-DFABEA82D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99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05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23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17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85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721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36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70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42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90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45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98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32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31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98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16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3A099-37C4-7642-9CFD-DFABEA82D8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57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10/31/18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 3372 Water Systems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19: STORM SEWER DESIGN EXAMPLE (TANGLEWILDE STORM SEWER)</a:t>
            </a:r>
          </a:p>
        </p:txBody>
      </p:sp>
    </p:spTree>
    <p:extLst>
      <p:ext uri="{BB962C8B-B14F-4D97-AF65-F5344CB8AC3E}">
        <p14:creationId xmlns:p14="http://schemas.microsoft.com/office/powerpoint/2010/main" val="1405252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Determine drainage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5240534" cy="354171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Identify the individual drainage areas using the topographic rendering and the project layout drawing.  </a:t>
            </a:r>
          </a:p>
          <a:p>
            <a:r>
              <a:rPr lang="en-US" dirty="0"/>
              <a:t>We will assume that drainage from outside the project area is collected elsewhere</a:t>
            </a:r>
          </a:p>
          <a:p>
            <a:pPr lvl="1"/>
            <a:r>
              <a:rPr lang="en-US" dirty="0"/>
              <a:t>The figure to the right is intended as a guide to the method – the areas listed are not topographically justified; that is left as an exercise!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7FFF8A-4FD0-1544-A9CB-739D69ADC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727" y="509047"/>
            <a:ext cx="4876269" cy="611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48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Determine pipe distances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5240534" cy="3541714"/>
          </a:xfrm>
        </p:spPr>
        <p:txBody>
          <a:bodyPr>
            <a:normAutofit/>
          </a:bodyPr>
          <a:lstStyle/>
          <a:p>
            <a:r>
              <a:rPr lang="en-US" dirty="0"/>
              <a:t>Identify the pipes to be sized in the drainage network</a:t>
            </a:r>
          </a:p>
          <a:p>
            <a:r>
              <a:rPr lang="en-US" dirty="0"/>
              <a:t>Measure the pipe lengths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C8BE76-1F9A-A046-943D-3927A6856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914" y="211733"/>
            <a:ext cx="4735400" cy="656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95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217" y="0"/>
            <a:ext cx="8794439" cy="1493086"/>
          </a:xfrm>
        </p:spPr>
        <p:txBody>
          <a:bodyPr/>
          <a:lstStyle/>
          <a:p>
            <a:pPr algn="ctr"/>
            <a:r>
              <a:rPr lang="en-US" dirty="0"/>
              <a:t>Tabulate preparatory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DCC03A-A2A8-664F-A6BA-B2E072A85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538" y="1074656"/>
            <a:ext cx="8577765" cy="562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28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Determine Inlet times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6"/>
            <a:ext cx="4203585" cy="3849655"/>
          </a:xfrm>
        </p:spPr>
        <p:txBody>
          <a:bodyPr>
            <a:normAutofit/>
          </a:bodyPr>
          <a:lstStyle/>
          <a:p>
            <a:r>
              <a:rPr lang="en-US" dirty="0"/>
              <a:t>Declare a travel distance on a drainage area to an inlet</a:t>
            </a:r>
          </a:p>
          <a:p>
            <a:r>
              <a:rPr lang="en-US" dirty="0"/>
              <a:t>Determine slope along that path</a:t>
            </a:r>
          </a:p>
          <a:p>
            <a:r>
              <a:rPr lang="en-US" dirty="0"/>
              <a:t>Apply a Tc estimation method</a:t>
            </a:r>
          </a:p>
          <a:p>
            <a:r>
              <a:rPr lang="en-US" dirty="0"/>
              <a:t>Repeat for each inlet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6D9976-5E29-8442-A717-912AC25E9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750" y="1847957"/>
            <a:ext cx="6836183" cy="494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17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561803" cy="1238562"/>
          </a:xfrm>
        </p:spPr>
        <p:txBody>
          <a:bodyPr/>
          <a:lstStyle/>
          <a:p>
            <a:r>
              <a:rPr lang="en-US" dirty="0"/>
              <a:t>Develop an intensity equation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915BA0-0AD9-B740-A188-0E115D6A28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3" y="2249486"/>
                <a:ext cx="4203585" cy="384965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Locate the region on NOAA Atlas 14, Vol. 11 PFDS.</a:t>
                </a:r>
              </a:p>
              <a:p>
                <a:r>
                  <a:rPr lang="en-US" dirty="0"/>
                  <a:t>Download the .CSV table</a:t>
                </a:r>
              </a:p>
              <a:p>
                <a:r>
                  <a:rPr lang="en-US" dirty="0"/>
                  <a:t>Use solver to fit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915BA0-0AD9-B740-A188-0E115D6A28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2249486"/>
                <a:ext cx="4203585" cy="3849655"/>
              </a:xfrm>
              <a:blipFill>
                <a:blip r:embed="rId3"/>
                <a:stretch>
                  <a:fillRect l="-3012" t="-1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CF58FE5-305B-FF49-9004-4E7D3AB96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361" y="84907"/>
            <a:ext cx="5587344" cy="668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73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561803" cy="1238562"/>
          </a:xfrm>
        </p:spPr>
        <p:txBody>
          <a:bodyPr/>
          <a:lstStyle/>
          <a:p>
            <a:r>
              <a:rPr lang="en-US" dirty="0"/>
              <a:t>Develop an intensity equation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915BA0-0AD9-B740-A188-0E115D6A28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41413" y="2249486"/>
                <a:ext cx="4203585" cy="384965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Solver results for (2-yr ARI)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48.01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+9.06)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0.73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Use the above equation in the subsequent analysis</a:t>
                </a:r>
              </a:p>
              <a:p>
                <a:r>
                  <a:rPr lang="en-US" sz="1600" dirty="0"/>
                  <a:t>Note: The exercise requests a design for 5-yr ARI, so readers will have to conduct the fitting exercise on the 5-yr column from NOAA Atlas 14!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915BA0-0AD9-B740-A188-0E115D6A28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3" y="2249486"/>
                <a:ext cx="4203585" cy="3849655"/>
              </a:xfrm>
              <a:blipFill>
                <a:blip r:embed="rId3"/>
                <a:stretch>
                  <a:fillRect l="-3012" t="-1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AF42B3D-3702-504B-8D71-2C6EAFCAE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5447" y="76499"/>
            <a:ext cx="6097128" cy="667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30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4561803" cy="1238562"/>
          </a:xfrm>
        </p:spPr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6"/>
            <a:ext cx="4203585" cy="3849655"/>
          </a:xfrm>
        </p:spPr>
        <p:txBody>
          <a:bodyPr>
            <a:normAutofit/>
          </a:bodyPr>
          <a:lstStyle/>
          <a:p>
            <a:r>
              <a:rPr lang="en-US" dirty="0"/>
              <a:t>Apply the intensity equation as needed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5018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Design storm sewer for TANGLEWILDE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389" y="2202353"/>
            <a:ext cx="6579141" cy="3541714"/>
          </a:xfrm>
        </p:spPr>
        <p:txBody>
          <a:bodyPr>
            <a:normAutofit/>
          </a:bodyPr>
          <a:lstStyle/>
          <a:p>
            <a:r>
              <a:rPr lang="en-US" dirty="0"/>
              <a:t>Method: Rational Equation Design Method</a:t>
            </a:r>
            <a:br>
              <a:rPr lang="en-US" dirty="0"/>
            </a:br>
            <a:r>
              <a:rPr lang="en-US" dirty="0"/>
              <a:t>to make initial design for subsequent hydraulics</a:t>
            </a:r>
            <a:br>
              <a:rPr lang="en-US" dirty="0"/>
            </a:br>
            <a:r>
              <a:rPr lang="en-US" dirty="0"/>
              <a:t>analysis</a:t>
            </a:r>
          </a:p>
          <a:p>
            <a:r>
              <a:rPr lang="en-US" dirty="0"/>
              <a:t>Identical study area as ES-13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1A42B6-9482-DB49-94BA-2150D6A76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192" y="131975"/>
            <a:ext cx="4461808" cy="660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17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Preparation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Apply (make) topographic map principles to identify drainage pattern(s)</a:t>
            </a:r>
          </a:p>
          <a:p>
            <a:r>
              <a:rPr lang="en-US" dirty="0"/>
              <a:t>Identify the individual drainage areas based on the topographic map and sewer system layout.</a:t>
            </a:r>
          </a:p>
          <a:p>
            <a:r>
              <a:rPr lang="en-US" dirty="0"/>
              <a:t>Determine the area of each contributing area, in acres. (ENGAUGE, PLANIMETER,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Determine the rational runoff coefficient for each area (TABLE LOOKUP)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1CF428-040C-A84B-BDAE-1F5DA6DFD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803" y="131975"/>
            <a:ext cx="4461808" cy="660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03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Preparation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>
            <a:normAutofit/>
          </a:bodyPr>
          <a:lstStyle/>
          <a:p>
            <a:r>
              <a:rPr lang="en-US" dirty="0"/>
              <a:t>Determine inlet time for surface portion of drainage system.</a:t>
            </a:r>
          </a:p>
          <a:p>
            <a:r>
              <a:rPr lang="en-US" dirty="0"/>
              <a:t>Determine rainfall intensity equation for Harris County.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1CF428-040C-A84B-BDAE-1F5DA6DFD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803" y="131975"/>
            <a:ext cx="4461808" cy="660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592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Analysis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>
            <a:normAutofit/>
          </a:bodyPr>
          <a:lstStyle/>
          <a:p>
            <a:r>
              <a:rPr lang="en-US" dirty="0"/>
              <a:t>Apply the intensity equation to the various surface drainage areas, and the accumulating area to size the conduits.</a:t>
            </a:r>
          </a:p>
          <a:p>
            <a:r>
              <a:rPr lang="en-US" dirty="0"/>
              <a:t>Check invert elevations to fit into the useable vertical drop for the location</a:t>
            </a:r>
          </a:p>
          <a:p>
            <a:r>
              <a:rPr lang="en-US" dirty="0"/>
              <a:t>Size the inlets using appropriate inlet hydraulics equations.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1CF428-040C-A84B-BDAE-1F5DA6DFD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803" y="131975"/>
            <a:ext cx="4461808" cy="660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85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Topographic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6000793" cy="3541714"/>
          </a:xfrm>
        </p:spPr>
        <p:txBody>
          <a:bodyPr/>
          <a:lstStyle/>
          <a:p>
            <a:r>
              <a:rPr lang="en-US" dirty="0"/>
              <a:t>Locate the elevations and construct an XY coordinate system.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754C62-BEDF-264C-8536-75D6CB315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873" y="253198"/>
            <a:ext cx="5336416" cy="639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103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Topographic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3769953" cy="3541714"/>
          </a:xfrm>
        </p:spPr>
        <p:txBody>
          <a:bodyPr/>
          <a:lstStyle/>
          <a:p>
            <a:r>
              <a:rPr lang="en-US" dirty="0"/>
              <a:t>Use the XY-coordinate system and build an XYZ input file for topographic rendering.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1630F9-4190-EC49-B325-5C496EAE4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6605" y="326287"/>
            <a:ext cx="6842596" cy="623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41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Topographic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5240534" cy="3541714"/>
          </a:xfrm>
        </p:spPr>
        <p:txBody>
          <a:bodyPr/>
          <a:lstStyle/>
          <a:p>
            <a:r>
              <a:rPr lang="en-US" dirty="0"/>
              <a:t>Render a topographic map using appropriate tools</a:t>
            </a:r>
          </a:p>
          <a:p>
            <a:pPr lvl="1"/>
            <a:r>
              <a:rPr lang="en-US" dirty="0"/>
              <a:t>By-hand; Excel, R-script</a:t>
            </a:r>
          </a:p>
          <a:p>
            <a:pPr lvl="1"/>
            <a:r>
              <a:rPr lang="en-US" dirty="0" err="1"/>
              <a:t>QuickGrid</a:t>
            </a:r>
            <a:r>
              <a:rPr lang="en-US" dirty="0"/>
              <a:t>, Surfer, etc.</a:t>
            </a:r>
          </a:p>
          <a:p>
            <a:pPr lvl="1"/>
            <a:r>
              <a:rPr lang="en-US" dirty="0"/>
              <a:t>Arc GIS, </a:t>
            </a:r>
            <a:r>
              <a:rPr lang="en-US" dirty="0" err="1"/>
              <a:t>qGIS</a:t>
            </a:r>
            <a:r>
              <a:rPr lang="en-US" dirty="0"/>
              <a:t>, etc.</a:t>
            </a:r>
          </a:p>
          <a:p>
            <a:r>
              <a:rPr lang="en-US" dirty="0"/>
              <a:t>Adjust settings to build an overlay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065A3D-57A1-C94A-9CDF-8ED745C11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211020" y="708647"/>
            <a:ext cx="5727700" cy="593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91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FBFD-0DA6-864F-BBB5-6A359FDF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6198501" cy="1478570"/>
          </a:xfrm>
        </p:spPr>
        <p:txBody>
          <a:bodyPr/>
          <a:lstStyle/>
          <a:p>
            <a:r>
              <a:rPr lang="en-US" dirty="0"/>
              <a:t>Topographic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15BA0-0AD9-B740-A188-0E115D6A2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5240534" cy="3541714"/>
          </a:xfrm>
        </p:spPr>
        <p:txBody>
          <a:bodyPr/>
          <a:lstStyle/>
          <a:p>
            <a:r>
              <a:rPr lang="en-US" dirty="0"/>
              <a:t>Overlay the map – use known data locations (in XY) to reference the overlay to the sewer drawing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C8F6FA-7229-8E4C-847F-AD2C22A61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0994" y="120146"/>
            <a:ext cx="5195301" cy="664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158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34577</TotalTime>
  <Words>404</Words>
  <Application>Microsoft Macintosh PowerPoint</Application>
  <PresentationFormat>Widescreen</PresentationFormat>
  <Paragraphs>68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 Math</vt:lpstr>
      <vt:lpstr>Trebuchet MS</vt:lpstr>
      <vt:lpstr>Tw Cen MT</vt:lpstr>
      <vt:lpstr>Circuit</vt:lpstr>
      <vt:lpstr>CE 3372 Water Systems Design</vt:lpstr>
      <vt:lpstr>Design storm sewer for TANGLEWILDE</vt:lpstr>
      <vt:lpstr>Preparation steps</vt:lpstr>
      <vt:lpstr>Preparation steps</vt:lpstr>
      <vt:lpstr>Analysis steps</vt:lpstr>
      <vt:lpstr>Topographic map</vt:lpstr>
      <vt:lpstr>Topographic map</vt:lpstr>
      <vt:lpstr>Topographic map</vt:lpstr>
      <vt:lpstr>Topographic map</vt:lpstr>
      <vt:lpstr>Determine drainage areas</vt:lpstr>
      <vt:lpstr>Determine pipe distances</vt:lpstr>
      <vt:lpstr>Tabulate preparatory results</vt:lpstr>
      <vt:lpstr>Determine Inlet times</vt:lpstr>
      <vt:lpstr>Develop an intensity equation</vt:lpstr>
      <vt:lpstr>Develop an intensity equation</vt:lpstr>
      <vt:lpstr>analysis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Resources Management</dc:title>
  <dc:creator>Cleveland, Theodore</dc:creator>
  <cp:lastModifiedBy>Cleveland, Theodore</cp:lastModifiedBy>
  <cp:revision>163</cp:revision>
  <cp:lastPrinted>2018-10-16T14:31:29Z</cp:lastPrinted>
  <dcterms:created xsi:type="dcterms:W3CDTF">2017-08-31T15:12:46Z</dcterms:created>
  <dcterms:modified xsi:type="dcterms:W3CDTF">2018-11-01T15:55:56Z</dcterms:modified>
</cp:coreProperties>
</file>