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42"/>
  </p:notesMasterIdLst>
  <p:sldIdLst>
    <p:sldId id="256" r:id="rId2"/>
    <p:sldId id="390" r:id="rId3"/>
    <p:sldId id="391" r:id="rId4"/>
    <p:sldId id="393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380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3875"/>
  </p:normalViewPr>
  <p:slideViewPr>
    <p:cSldViewPr snapToObjects="1">
      <p:cViewPr varScale="1">
        <p:scale>
          <a:sx n="100" d="100"/>
          <a:sy n="100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233D5A-C9F7-F842-966F-B3FE9E0E3794}" type="datetime1">
              <a:rPr lang="en-US"/>
              <a:pPr>
                <a:defRPr/>
              </a:pPr>
              <a:t>7/16/17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30A8EA-57F8-DD41-A187-DB04FDCCB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4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4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4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9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0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3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need for SWMM to compute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unless we need to study hydraulics later!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Here’s how.  Build an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equibvalent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SWMM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CBFB1-1E43-614B-9572-208251511F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AD1467-576C-7A43-95EF-FFABA69136E0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8E0FB-BE2A-204F-BDDD-F98EA89604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E4B2BC-5EC9-1347-8B8A-35C75012FD7B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C20D9-6766-D347-8CE7-BD61DB2EA8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4411A-BAE2-8B43-A607-01212392929D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81155-CE77-9749-8108-CA3CA0D30A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60291D-8825-4C45-B861-3118DBA4B105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91E50-3654-4146-8236-02A35BC9D0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BCFE81-259C-A244-8F5A-C107773D40B1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A8DE8-4A89-3B44-A193-2720D4D6BB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68BDD5-65AF-324D-B1BC-08BA3541D828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58217-F258-384E-BC9F-2E41A5C020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FB74D6-2F1B-D741-9C5D-F7EFC0FF015F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B27A3-F496-B147-872B-F35B7B5D71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C0F276-42F9-634D-BFE6-D9BC545644E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E1A8D-24C7-7D4D-8741-0FFECA638B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E47648-6744-BA49-A3A3-86708C80C9B5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CFFE-A326-E34C-BFB4-DFF39FA2BD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DF1CD-2E05-AA4E-AC45-69EC996453B9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18DC3-4C94-D047-AD91-39B2A32BEA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CDF4C-66EF-7F4B-B27E-844DF611115D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DF2A7-EF58-3F40-AAD7-46E71C1FF3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DC0744-DDA9-3A42-B555-E597EE13BF1E}" type="datetime1">
              <a:rPr lang="en-US" smtClean="0"/>
              <a:pPr>
                <a:defRPr/>
              </a:pPr>
              <a:t>7/16/17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22A492-ADB8-2E4E-B4CF-E35E52D92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libri" charset="0"/>
              </a:rPr>
              <a:t>CE 3372 Water Systems Design</a:t>
            </a:r>
          </a:p>
        </p:txBody>
      </p:sp>
      <p:sp>
        <p:nvSpPr>
          <p:cNvPr id="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898989"/>
                </a:solidFill>
                <a:latin typeface="Calibri" charset="0"/>
              </a:rPr>
              <a:t>Lecture </a:t>
            </a:r>
            <a:r>
              <a:rPr lang="en-US" smtClean="0">
                <a:solidFill>
                  <a:srgbClr val="898989"/>
                </a:solidFill>
                <a:latin typeface="Calibri" charset="0"/>
              </a:rPr>
              <a:t>19:  </a:t>
            </a:r>
            <a:r>
              <a:rPr lang="en-US" dirty="0" smtClean="0">
                <a:solidFill>
                  <a:srgbClr val="898989"/>
                </a:solidFill>
                <a:latin typeface="Calibri" charset="0"/>
              </a:rPr>
              <a:t>SWMM hydrology</a:t>
            </a:r>
            <a:endParaRPr lang="en-US" dirty="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4421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4627418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Runoff Generation 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 explicit rational method for runoff generation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Horton, Green-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Ampt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 and CN.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227" y="1641763"/>
            <a:ext cx="428679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8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4421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41763"/>
            <a:ext cx="8492836" cy="4525963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Suppose we want to simulate a 10.9 acre drainage area, with Tc =49 minutes, and C=0.32 and applied rain depth is 0.87 inches.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I = 0.87inches/49min X 60 min/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= 1.06 in/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Qp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= (0.32)(1.06)(10.9) = 3.7 </a:t>
            </a:r>
            <a:r>
              <a:rPr lang="en-U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cfs</a:t>
            </a:r>
            <a:endParaRPr lang="en-US" sz="2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302" y="4421"/>
            <a:ext cx="9105698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3924971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Equivalent SWMM model:</a:t>
            </a:r>
          </a:p>
          <a:p>
            <a:pPr lvl="1"/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Catchment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Outlet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391" y="2142979"/>
            <a:ext cx="567205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5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a 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Equivalent SWMM model:</a:t>
            </a:r>
          </a:p>
          <a:p>
            <a:pPr lvl="1"/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Constant intensity of 1.06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in.hr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Area = 10.9 acres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Outlet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3" y="3104360"/>
            <a:ext cx="4544292" cy="36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5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45586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Raingage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Constant intensity of 1.06 in/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hr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7" y="2209216"/>
            <a:ext cx="5624945" cy="4502017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618186" y="2119745"/>
            <a:ext cx="2496614" cy="3380510"/>
          </a:xfrm>
          <a:custGeom>
            <a:avLst/>
            <a:gdLst>
              <a:gd name="connsiteX0" fmla="*/ 861778 w 3923632"/>
              <a:gd name="connsiteY0" fmla="*/ 0 h 3048000"/>
              <a:gd name="connsiteX1" fmla="*/ 806359 w 3923632"/>
              <a:gd name="connsiteY1" fmla="*/ 41564 h 3048000"/>
              <a:gd name="connsiteX2" fmla="*/ 764796 w 3923632"/>
              <a:gd name="connsiteY2" fmla="*/ 55419 h 3048000"/>
              <a:gd name="connsiteX3" fmla="*/ 723232 w 3923632"/>
              <a:gd name="connsiteY3" fmla="*/ 96982 h 3048000"/>
              <a:gd name="connsiteX4" fmla="*/ 626250 w 3923632"/>
              <a:gd name="connsiteY4" fmla="*/ 152400 h 3048000"/>
              <a:gd name="connsiteX5" fmla="*/ 543123 w 3923632"/>
              <a:gd name="connsiteY5" fmla="*/ 207819 h 3048000"/>
              <a:gd name="connsiteX6" fmla="*/ 446141 w 3923632"/>
              <a:gd name="connsiteY6" fmla="*/ 277091 h 3048000"/>
              <a:gd name="connsiteX7" fmla="*/ 363014 w 3923632"/>
              <a:gd name="connsiteY7" fmla="*/ 360219 h 3048000"/>
              <a:gd name="connsiteX8" fmla="*/ 279887 w 3923632"/>
              <a:gd name="connsiteY8" fmla="*/ 443346 h 3048000"/>
              <a:gd name="connsiteX9" fmla="*/ 252178 w 3923632"/>
              <a:gd name="connsiteY9" fmla="*/ 484910 h 3048000"/>
              <a:gd name="connsiteX10" fmla="*/ 224469 w 3923632"/>
              <a:gd name="connsiteY10" fmla="*/ 540328 h 3048000"/>
              <a:gd name="connsiteX11" fmla="*/ 169050 w 3923632"/>
              <a:gd name="connsiteY11" fmla="*/ 609600 h 3048000"/>
              <a:gd name="connsiteX12" fmla="*/ 72069 w 3923632"/>
              <a:gd name="connsiteY12" fmla="*/ 775855 h 3048000"/>
              <a:gd name="connsiteX13" fmla="*/ 58214 w 3923632"/>
              <a:gd name="connsiteY13" fmla="*/ 831273 h 3048000"/>
              <a:gd name="connsiteX14" fmla="*/ 44359 w 3923632"/>
              <a:gd name="connsiteY14" fmla="*/ 872837 h 3048000"/>
              <a:gd name="connsiteX15" fmla="*/ 16650 w 3923632"/>
              <a:gd name="connsiteY15" fmla="*/ 983673 h 3048000"/>
              <a:gd name="connsiteX16" fmla="*/ 16650 w 3923632"/>
              <a:gd name="connsiteY16" fmla="*/ 1496291 h 3048000"/>
              <a:gd name="connsiteX17" fmla="*/ 44359 w 3923632"/>
              <a:gd name="connsiteY17" fmla="*/ 1593273 h 3048000"/>
              <a:gd name="connsiteX18" fmla="*/ 58214 w 3923632"/>
              <a:gd name="connsiteY18" fmla="*/ 1648691 h 3048000"/>
              <a:gd name="connsiteX19" fmla="*/ 113632 w 3923632"/>
              <a:gd name="connsiteY19" fmla="*/ 1731819 h 3048000"/>
              <a:gd name="connsiteX20" fmla="*/ 169050 w 3923632"/>
              <a:gd name="connsiteY20" fmla="*/ 1814946 h 3048000"/>
              <a:gd name="connsiteX21" fmla="*/ 279887 w 3923632"/>
              <a:gd name="connsiteY21" fmla="*/ 1939637 h 3048000"/>
              <a:gd name="connsiteX22" fmla="*/ 363014 w 3923632"/>
              <a:gd name="connsiteY22" fmla="*/ 1995055 h 3048000"/>
              <a:gd name="connsiteX23" fmla="*/ 404578 w 3923632"/>
              <a:gd name="connsiteY23" fmla="*/ 2022764 h 3048000"/>
              <a:gd name="connsiteX24" fmla="*/ 487705 w 3923632"/>
              <a:gd name="connsiteY24" fmla="*/ 2105891 h 3048000"/>
              <a:gd name="connsiteX25" fmla="*/ 570832 w 3923632"/>
              <a:gd name="connsiteY25" fmla="*/ 2147455 h 3048000"/>
              <a:gd name="connsiteX26" fmla="*/ 612396 w 3923632"/>
              <a:gd name="connsiteY26" fmla="*/ 2189019 h 3048000"/>
              <a:gd name="connsiteX27" fmla="*/ 764796 w 3923632"/>
              <a:gd name="connsiteY27" fmla="*/ 2258291 h 3048000"/>
              <a:gd name="connsiteX28" fmla="*/ 820214 w 3923632"/>
              <a:gd name="connsiteY28" fmla="*/ 2299855 h 3048000"/>
              <a:gd name="connsiteX29" fmla="*/ 861778 w 3923632"/>
              <a:gd name="connsiteY29" fmla="*/ 2313710 h 3048000"/>
              <a:gd name="connsiteX30" fmla="*/ 917196 w 3923632"/>
              <a:gd name="connsiteY30" fmla="*/ 2355273 h 3048000"/>
              <a:gd name="connsiteX31" fmla="*/ 972614 w 3923632"/>
              <a:gd name="connsiteY31" fmla="*/ 2382982 h 3048000"/>
              <a:gd name="connsiteX32" fmla="*/ 1014178 w 3923632"/>
              <a:gd name="connsiteY32" fmla="*/ 2410691 h 3048000"/>
              <a:gd name="connsiteX33" fmla="*/ 1097305 w 3923632"/>
              <a:gd name="connsiteY33" fmla="*/ 2438400 h 3048000"/>
              <a:gd name="connsiteX34" fmla="*/ 1152723 w 3923632"/>
              <a:gd name="connsiteY34" fmla="*/ 2466110 h 3048000"/>
              <a:gd name="connsiteX35" fmla="*/ 1194287 w 3923632"/>
              <a:gd name="connsiteY35" fmla="*/ 2493819 h 3048000"/>
              <a:gd name="connsiteX36" fmla="*/ 1263559 w 3923632"/>
              <a:gd name="connsiteY36" fmla="*/ 2507673 h 3048000"/>
              <a:gd name="connsiteX37" fmla="*/ 1429814 w 3923632"/>
              <a:gd name="connsiteY37" fmla="*/ 2563091 h 3048000"/>
              <a:gd name="connsiteX38" fmla="*/ 1485232 w 3923632"/>
              <a:gd name="connsiteY38" fmla="*/ 2576946 h 3048000"/>
              <a:gd name="connsiteX39" fmla="*/ 1526796 w 3923632"/>
              <a:gd name="connsiteY39" fmla="*/ 2604655 h 3048000"/>
              <a:gd name="connsiteX40" fmla="*/ 1623778 w 3923632"/>
              <a:gd name="connsiteY40" fmla="*/ 2632364 h 3048000"/>
              <a:gd name="connsiteX41" fmla="*/ 1665341 w 3923632"/>
              <a:gd name="connsiteY41" fmla="*/ 2646219 h 3048000"/>
              <a:gd name="connsiteX42" fmla="*/ 1720759 w 3923632"/>
              <a:gd name="connsiteY42" fmla="*/ 2660073 h 3048000"/>
              <a:gd name="connsiteX43" fmla="*/ 1762323 w 3923632"/>
              <a:gd name="connsiteY43" fmla="*/ 2673928 h 3048000"/>
              <a:gd name="connsiteX44" fmla="*/ 1817741 w 3923632"/>
              <a:gd name="connsiteY44" fmla="*/ 2687782 h 3048000"/>
              <a:gd name="connsiteX45" fmla="*/ 1900869 w 3923632"/>
              <a:gd name="connsiteY45" fmla="*/ 2715491 h 3048000"/>
              <a:gd name="connsiteX46" fmla="*/ 2025559 w 3923632"/>
              <a:gd name="connsiteY46" fmla="*/ 2743200 h 3048000"/>
              <a:gd name="connsiteX47" fmla="*/ 2067123 w 3923632"/>
              <a:gd name="connsiteY47" fmla="*/ 2757055 h 3048000"/>
              <a:gd name="connsiteX48" fmla="*/ 2233378 w 3923632"/>
              <a:gd name="connsiteY48" fmla="*/ 2784764 h 3048000"/>
              <a:gd name="connsiteX49" fmla="*/ 2344214 w 3923632"/>
              <a:gd name="connsiteY49" fmla="*/ 2812473 h 3048000"/>
              <a:gd name="connsiteX50" fmla="*/ 2385778 w 3923632"/>
              <a:gd name="connsiteY50" fmla="*/ 2826328 h 3048000"/>
              <a:gd name="connsiteX51" fmla="*/ 2496614 w 3923632"/>
              <a:gd name="connsiteY51" fmla="*/ 2840182 h 3048000"/>
              <a:gd name="connsiteX52" fmla="*/ 2607450 w 3923632"/>
              <a:gd name="connsiteY52" fmla="*/ 2867891 h 3048000"/>
              <a:gd name="connsiteX53" fmla="*/ 2787559 w 3923632"/>
              <a:gd name="connsiteY53" fmla="*/ 2895600 h 3048000"/>
              <a:gd name="connsiteX54" fmla="*/ 2870687 w 3923632"/>
              <a:gd name="connsiteY54" fmla="*/ 2909455 h 3048000"/>
              <a:gd name="connsiteX55" fmla="*/ 2939959 w 3923632"/>
              <a:gd name="connsiteY55" fmla="*/ 2923310 h 3048000"/>
              <a:gd name="connsiteX56" fmla="*/ 3064650 w 3923632"/>
              <a:gd name="connsiteY56" fmla="*/ 2937164 h 3048000"/>
              <a:gd name="connsiteX57" fmla="*/ 3120069 w 3923632"/>
              <a:gd name="connsiteY57" fmla="*/ 2951019 h 3048000"/>
              <a:gd name="connsiteX58" fmla="*/ 3300178 w 3923632"/>
              <a:gd name="connsiteY58" fmla="*/ 2978728 h 3048000"/>
              <a:gd name="connsiteX59" fmla="*/ 3369450 w 3923632"/>
              <a:gd name="connsiteY59" fmla="*/ 2992582 h 3048000"/>
              <a:gd name="connsiteX60" fmla="*/ 3688105 w 3923632"/>
              <a:gd name="connsiteY60" fmla="*/ 3020291 h 3048000"/>
              <a:gd name="connsiteX61" fmla="*/ 3798941 w 3923632"/>
              <a:gd name="connsiteY61" fmla="*/ 3034146 h 3048000"/>
              <a:gd name="connsiteX62" fmla="*/ 3923632 w 3923632"/>
              <a:gd name="connsiteY62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23632" h="3048000">
                <a:moveTo>
                  <a:pt x="861778" y="0"/>
                </a:moveTo>
                <a:cubicBezTo>
                  <a:pt x="843305" y="13855"/>
                  <a:pt x="826408" y="30107"/>
                  <a:pt x="806359" y="41564"/>
                </a:cubicBezTo>
                <a:cubicBezTo>
                  <a:pt x="793679" y="48810"/>
                  <a:pt x="776947" y="47318"/>
                  <a:pt x="764796" y="55419"/>
                </a:cubicBezTo>
                <a:cubicBezTo>
                  <a:pt x="748493" y="66287"/>
                  <a:pt x="738284" y="84439"/>
                  <a:pt x="723232" y="96982"/>
                </a:cubicBezTo>
                <a:cubicBezTo>
                  <a:pt x="682147" y="131219"/>
                  <a:pt x="674654" y="123358"/>
                  <a:pt x="626250" y="152400"/>
                </a:cubicBezTo>
                <a:cubicBezTo>
                  <a:pt x="597694" y="169534"/>
                  <a:pt x="570832" y="189346"/>
                  <a:pt x="543123" y="207819"/>
                </a:cubicBezTo>
                <a:cubicBezTo>
                  <a:pt x="514212" y="227093"/>
                  <a:pt x="470691" y="254996"/>
                  <a:pt x="446141" y="277091"/>
                </a:cubicBezTo>
                <a:cubicBezTo>
                  <a:pt x="417014" y="303306"/>
                  <a:pt x="390723" y="332510"/>
                  <a:pt x="363014" y="360219"/>
                </a:cubicBezTo>
                <a:lnTo>
                  <a:pt x="279887" y="443346"/>
                </a:lnTo>
                <a:cubicBezTo>
                  <a:pt x="270651" y="457201"/>
                  <a:pt x="260439" y="470453"/>
                  <a:pt x="252178" y="484910"/>
                </a:cubicBezTo>
                <a:cubicBezTo>
                  <a:pt x="241931" y="502842"/>
                  <a:pt x="235925" y="523144"/>
                  <a:pt x="224469" y="540328"/>
                </a:cubicBezTo>
                <a:cubicBezTo>
                  <a:pt x="153184" y="647253"/>
                  <a:pt x="244542" y="471198"/>
                  <a:pt x="169050" y="609600"/>
                </a:cubicBezTo>
                <a:cubicBezTo>
                  <a:pt x="81389" y="770313"/>
                  <a:pt x="150667" y="671056"/>
                  <a:pt x="72069" y="775855"/>
                </a:cubicBezTo>
                <a:cubicBezTo>
                  <a:pt x="67451" y="794328"/>
                  <a:pt x="63445" y="812964"/>
                  <a:pt x="58214" y="831273"/>
                </a:cubicBezTo>
                <a:cubicBezTo>
                  <a:pt x="54202" y="845315"/>
                  <a:pt x="48202" y="858747"/>
                  <a:pt x="44359" y="872837"/>
                </a:cubicBezTo>
                <a:cubicBezTo>
                  <a:pt x="34339" y="909577"/>
                  <a:pt x="16650" y="983673"/>
                  <a:pt x="16650" y="983673"/>
                </a:cubicBezTo>
                <a:cubicBezTo>
                  <a:pt x="-5242" y="1224495"/>
                  <a:pt x="-5856" y="1158707"/>
                  <a:pt x="16650" y="1496291"/>
                </a:cubicBezTo>
                <a:cubicBezTo>
                  <a:pt x="18533" y="1524534"/>
                  <a:pt x="36382" y="1565354"/>
                  <a:pt x="44359" y="1593273"/>
                </a:cubicBezTo>
                <a:cubicBezTo>
                  <a:pt x="49590" y="1611582"/>
                  <a:pt x="49699" y="1631660"/>
                  <a:pt x="58214" y="1648691"/>
                </a:cubicBezTo>
                <a:cubicBezTo>
                  <a:pt x="73107" y="1678478"/>
                  <a:pt x="95159" y="1704110"/>
                  <a:pt x="113632" y="1731819"/>
                </a:cubicBezTo>
                <a:lnTo>
                  <a:pt x="169050" y="1814946"/>
                </a:lnTo>
                <a:cubicBezTo>
                  <a:pt x="202366" y="1864921"/>
                  <a:pt x="222943" y="1901675"/>
                  <a:pt x="279887" y="1939637"/>
                </a:cubicBezTo>
                <a:lnTo>
                  <a:pt x="363014" y="1995055"/>
                </a:lnTo>
                <a:cubicBezTo>
                  <a:pt x="376869" y="2004291"/>
                  <a:pt x="392804" y="2010990"/>
                  <a:pt x="404578" y="2022764"/>
                </a:cubicBezTo>
                <a:cubicBezTo>
                  <a:pt x="432287" y="2050473"/>
                  <a:pt x="450530" y="2093499"/>
                  <a:pt x="487705" y="2105891"/>
                </a:cubicBezTo>
                <a:cubicBezTo>
                  <a:pt x="529362" y="2119777"/>
                  <a:pt x="535022" y="2117613"/>
                  <a:pt x="570832" y="2147455"/>
                </a:cubicBezTo>
                <a:cubicBezTo>
                  <a:pt x="585884" y="2159998"/>
                  <a:pt x="595866" y="2178500"/>
                  <a:pt x="612396" y="2189019"/>
                </a:cubicBezTo>
                <a:cubicBezTo>
                  <a:pt x="680543" y="2232385"/>
                  <a:pt x="703757" y="2237946"/>
                  <a:pt x="764796" y="2258291"/>
                </a:cubicBezTo>
                <a:cubicBezTo>
                  <a:pt x="783269" y="2272146"/>
                  <a:pt x="800166" y="2288399"/>
                  <a:pt x="820214" y="2299855"/>
                </a:cubicBezTo>
                <a:cubicBezTo>
                  <a:pt x="832894" y="2307101"/>
                  <a:pt x="849098" y="2306464"/>
                  <a:pt x="861778" y="2313710"/>
                </a:cubicBezTo>
                <a:cubicBezTo>
                  <a:pt x="881826" y="2325166"/>
                  <a:pt x="897615" y="2343035"/>
                  <a:pt x="917196" y="2355273"/>
                </a:cubicBezTo>
                <a:cubicBezTo>
                  <a:pt x="934710" y="2366219"/>
                  <a:pt x="954682" y="2372735"/>
                  <a:pt x="972614" y="2382982"/>
                </a:cubicBezTo>
                <a:cubicBezTo>
                  <a:pt x="987071" y="2391243"/>
                  <a:pt x="998962" y="2403928"/>
                  <a:pt x="1014178" y="2410691"/>
                </a:cubicBezTo>
                <a:cubicBezTo>
                  <a:pt x="1040868" y="2422553"/>
                  <a:pt x="1071181" y="2425337"/>
                  <a:pt x="1097305" y="2438400"/>
                </a:cubicBezTo>
                <a:cubicBezTo>
                  <a:pt x="1115778" y="2447637"/>
                  <a:pt x="1134791" y="2455863"/>
                  <a:pt x="1152723" y="2466110"/>
                </a:cubicBezTo>
                <a:cubicBezTo>
                  <a:pt x="1167180" y="2474371"/>
                  <a:pt x="1178696" y="2487972"/>
                  <a:pt x="1194287" y="2493819"/>
                </a:cubicBezTo>
                <a:cubicBezTo>
                  <a:pt x="1216336" y="2502087"/>
                  <a:pt x="1240468" y="2503055"/>
                  <a:pt x="1263559" y="2507673"/>
                </a:cubicBezTo>
                <a:cubicBezTo>
                  <a:pt x="1353041" y="2552413"/>
                  <a:pt x="1298940" y="2530372"/>
                  <a:pt x="1429814" y="2563091"/>
                </a:cubicBezTo>
                <a:lnTo>
                  <a:pt x="1485232" y="2576946"/>
                </a:lnTo>
                <a:cubicBezTo>
                  <a:pt x="1499087" y="2586182"/>
                  <a:pt x="1511903" y="2597208"/>
                  <a:pt x="1526796" y="2604655"/>
                </a:cubicBezTo>
                <a:cubicBezTo>
                  <a:pt x="1548949" y="2615731"/>
                  <a:pt x="1603053" y="2626443"/>
                  <a:pt x="1623778" y="2632364"/>
                </a:cubicBezTo>
                <a:cubicBezTo>
                  <a:pt x="1637820" y="2636376"/>
                  <a:pt x="1651299" y="2642207"/>
                  <a:pt x="1665341" y="2646219"/>
                </a:cubicBezTo>
                <a:cubicBezTo>
                  <a:pt x="1683650" y="2651450"/>
                  <a:pt x="1702450" y="2654842"/>
                  <a:pt x="1720759" y="2660073"/>
                </a:cubicBezTo>
                <a:cubicBezTo>
                  <a:pt x="1734801" y="2664085"/>
                  <a:pt x="1748281" y="2669916"/>
                  <a:pt x="1762323" y="2673928"/>
                </a:cubicBezTo>
                <a:cubicBezTo>
                  <a:pt x="1780632" y="2679159"/>
                  <a:pt x="1799503" y="2682311"/>
                  <a:pt x="1817741" y="2687782"/>
                </a:cubicBezTo>
                <a:cubicBezTo>
                  <a:pt x="1845717" y="2696175"/>
                  <a:pt x="1872228" y="2709763"/>
                  <a:pt x="1900869" y="2715491"/>
                </a:cubicBezTo>
                <a:cubicBezTo>
                  <a:pt x="1948471" y="2725012"/>
                  <a:pt x="1979916" y="2730159"/>
                  <a:pt x="2025559" y="2743200"/>
                </a:cubicBezTo>
                <a:cubicBezTo>
                  <a:pt x="2039601" y="2747212"/>
                  <a:pt x="2052955" y="2753513"/>
                  <a:pt x="2067123" y="2757055"/>
                </a:cubicBezTo>
                <a:cubicBezTo>
                  <a:pt x="2166264" y="2781841"/>
                  <a:pt x="2116070" y="2761303"/>
                  <a:pt x="2233378" y="2784764"/>
                </a:cubicBezTo>
                <a:cubicBezTo>
                  <a:pt x="2270721" y="2792232"/>
                  <a:pt x="2308086" y="2800430"/>
                  <a:pt x="2344214" y="2812473"/>
                </a:cubicBezTo>
                <a:cubicBezTo>
                  <a:pt x="2358069" y="2817091"/>
                  <a:pt x="2371409" y="2823716"/>
                  <a:pt x="2385778" y="2826328"/>
                </a:cubicBezTo>
                <a:cubicBezTo>
                  <a:pt x="2422410" y="2832988"/>
                  <a:pt x="2459669" y="2835564"/>
                  <a:pt x="2496614" y="2840182"/>
                </a:cubicBezTo>
                <a:cubicBezTo>
                  <a:pt x="2533559" y="2849418"/>
                  <a:pt x="2569886" y="2861630"/>
                  <a:pt x="2607450" y="2867891"/>
                </a:cubicBezTo>
                <a:cubicBezTo>
                  <a:pt x="2814805" y="2902451"/>
                  <a:pt x="2555804" y="2859945"/>
                  <a:pt x="2787559" y="2895600"/>
                </a:cubicBezTo>
                <a:cubicBezTo>
                  <a:pt x="2815324" y="2899872"/>
                  <a:pt x="2843049" y="2904430"/>
                  <a:pt x="2870687" y="2909455"/>
                </a:cubicBezTo>
                <a:cubicBezTo>
                  <a:pt x="2893855" y="2913668"/>
                  <a:pt x="2916648" y="2919980"/>
                  <a:pt x="2939959" y="2923310"/>
                </a:cubicBezTo>
                <a:cubicBezTo>
                  <a:pt x="2981358" y="2929224"/>
                  <a:pt x="3023086" y="2932546"/>
                  <a:pt x="3064650" y="2937164"/>
                </a:cubicBezTo>
                <a:cubicBezTo>
                  <a:pt x="3083123" y="2941782"/>
                  <a:pt x="3101397" y="2947285"/>
                  <a:pt x="3120069" y="2951019"/>
                </a:cubicBezTo>
                <a:cubicBezTo>
                  <a:pt x="3196715" y="2966348"/>
                  <a:pt x="3220367" y="2965426"/>
                  <a:pt x="3300178" y="2978728"/>
                </a:cubicBezTo>
                <a:cubicBezTo>
                  <a:pt x="3323406" y="2982599"/>
                  <a:pt x="3346036" y="2990073"/>
                  <a:pt x="3369450" y="2992582"/>
                </a:cubicBezTo>
                <a:cubicBezTo>
                  <a:pt x="3475462" y="3003940"/>
                  <a:pt x="3582309" y="3007066"/>
                  <a:pt x="3688105" y="3020291"/>
                </a:cubicBezTo>
                <a:lnTo>
                  <a:pt x="3798941" y="3034146"/>
                </a:lnTo>
                <a:lnTo>
                  <a:pt x="3923632" y="3048000"/>
                </a:ln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3671455" cy="51054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Set size, set to 100% impervious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Run to adjust width &amp; slope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rrival time of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at 50 minutes</a:t>
            </a:r>
          </a:p>
          <a:p>
            <a:pPr lvl="2"/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= 11.65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cfs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(C=1)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26" y="1688305"/>
            <a:ext cx="5497974" cy="357837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28600" y="2825353"/>
            <a:ext cx="6400800" cy="375047"/>
          </a:xfrm>
          <a:custGeom>
            <a:avLst/>
            <a:gdLst>
              <a:gd name="connsiteX0" fmla="*/ 861778 w 3923632"/>
              <a:gd name="connsiteY0" fmla="*/ 0 h 3048000"/>
              <a:gd name="connsiteX1" fmla="*/ 806359 w 3923632"/>
              <a:gd name="connsiteY1" fmla="*/ 41564 h 3048000"/>
              <a:gd name="connsiteX2" fmla="*/ 764796 w 3923632"/>
              <a:gd name="connsiteY2" fmla="*/ 55419 h 3048000"/>
              <a:gd name="connsiteX3" fmla="*/ 723232 w 3923632"/>
              <a:gd name="connsiteY3" fmla="*/ 96982 h 3048000"/>
              <a:gd name="connsiteX4" fmla="*/ 626250 w 3923632"/>
              <a:gd name="connsiteY4" fmla="*/ 152400 h 3048000"/>
              <a:gd name="connsiteX5" fmla="*/ 543123 w 3923632"/>
              <a:gd name="connsiteY5" fmla="*/ 207819 h 3048000"/>
              <a:gd name="connsiteX6" fmla="*/ 446141 w 3923632"/>
              <a:gd name="connsiteY6" fmla="*/ 277091 h 3048000"/>
              <a:gd name="connsiteX7" fmla="*/ 363014 w 3923632"/>
              <a:gd name="connsiteY7" fmla="*/ 360219 h 3048000"/>
              <a:gd name="connsiteX8" fmla="*/ 279887 w 3923632"/>
              <a:gd name="connsiteY8" fmla="*/ 443346 h 3048000"/>
              <a:gd name="connsiteX9" fmla="*/ 252178 w 3923632"/>
              <a:gd name="connsiteY9" fmla="*/ 484910 h 3048000"/>
              <a:gd name="connsiteX10" fmla="*/ 224469 w 3923632"/>
              <a:gd name="connsiteY10" fmla="*/ 540328 h 3048000"/>
              <a:gd name="connsiteX11" fmla="*/ 169050 w 3923632"/>
              <a:gd name="connsiteY11" fmla="*/ 609600 h 3048000"/>
              <a:gd name="connsiteX12" fmla="*/ 72069 w 3923632"/>
              <a:gd name="connsiteY12" fmla="*/ 775855 h 3048000"/>
              <a:gd name="connsiteX13" fmla="*/ 58214 w 3923632"/>
              <a:gd name="connsiteY13" fmla="*/ 831273 h 3048000"/>
              <a:gd name="connsiteX14" fmla="*/ 44359 w 3923632"/>
              <a:gd name="connsiteY14" fmla="*/ 872837 h 3048000"/>
              <a:gd name="connsiteX15" fmla="*/ 16650 w 3923632"/>
              <a:gd name="connsiteY15" fmla="*/ 983673 h 3048000"/>
              <a:gd name="connsiteX16" fmla="*/ 16650 w 3923632"/>
              <a:gd name="connsiteY16" fmla="*/ 1496291 h 3048000"/>
              <a:gd name="connsiteX17" fmla="*/ 44359 w 3923632"/>
              <a:gd name="connsiteY17" fmla="*/ 1593273 h 3048000"/>
              <a:gd name="connsiteX18" fmla="*/ 58214 w 3923632"/>
              <a:gd name="connsiteY18" fmla="*/ 1648691 h 3048000"/>
              <a:gd name="connsiteX19" fmla="*/ 113632 w 3923632"/>
              <a:gd name="connsiteY19" fmla="*/ 1731819 h 3048000"/>
              <a:gd name="connsiteX20" fmla="*/ 169050 w 3923632"/>
              <a:gd name="connsiteY20" fmla="*/ 1814946 h 3048000"/>
              <a:gd name="connsiteX21" fmla="*/ 279887 w 3923632"/>
              <a:gd name="connsiteY21" fmla="*/ 1939637 h 3048000"/>
              <a:gd name="connsiteX22" fmla="*/ 363014 w 3923632"/>
              <a:gd name="connsiteY22" fmla="*/ 1995055 h 3048000"/>
              <a:gd name="connsiteX23" fmla="*/ 404578 w 3923632"/>
              <a:gd name="connsiteY23" fmla="*/ 2022764 h 3048000"/>
              <a:gd name="connsiteX24" fmla="*/ 487705 w 3923632"/>
              <a:gd name="connsiteY24" fmla="*/ 2105891 h 3048000"/>
              <a:gd name="connsiteX25" fmla="*/ 570832 w 3923632"/>
              <a:gd name="connsiteY25" fmla="*/ 2147455 h 3048000"/>
              <a:gd name="connsiteX26" fmla="*/ 612396 w 3923632"/>
              <a:gd name="connsiteY26" fmla="*/ 2189019 h 3048000"/>
              <a:gd name="connsiteX27" fmla="*/ 764796 w 3923632"/>
              <a:gd name="connsiteY27" fmla="*/ 2258291 h 3048000"/>
              <a:gd name="connsiteX28" fmla="*/ 820214 w 3923632"/>
              <a:gd name="connsiteY28" fmla="*/ 2299855 h 3048000"/>
              <a:gd name="connsiteX29" fmla="*/ 861778 w 3923632"/>
              <a:gd name="connsiteY29" fmla="*/ 2313710 h 3048000"/>
              <a:gd name="connsiteX30" fmla="*/ 917196 w 3923632"/>
              <a:gd name="connsiteY30" fmla="*/ 2355273 h 3048000"/>
              <a:gd name="connsiteX31" fmla="*/ 972614 w 3923632"/>
              <a:gd name="connsiteY31" fmla="*/ 2382982 h 3048000"/>
              <a:gd name="connsiteX32" fmla="*/ 1014178 w 3923632"/>
              <a:gd name="connsiteY32" fmla="*/ 2410691 h 3048000"/>
              <a:gd name="connsiteX33" fmla="*/ 1097305 w 3923632"/>
              <a:gd name="connsiteY33" fmla="*/ 2438400 h 3048000"/>
              <a:gd name="connsiteX34" fmla="*/ 1152723 w 3923632"/>
              <a:gd name="connsiteY34" fmla="*/ 2466110 h 3048000"/>
              <a:gd name="connsiteX35" fmla="*/ 1194287 w 3923632"/>
              <a:gd name="connsiteY35" fmla="*/ 2493819 h 3048000"/>
              <a:gd name="connsiteX36" fmla="*/ 1263559 w 3923632"/>
              <a:gd name="connsiteY36" fmla="*/ 2507673 h 3048000"/>
              <a:gd name="connsiteX37" fmla="*/ 1429814 w 3923632"/>
              <a:gd name="connsiteY37" fmla="*/ 2563091 h 3048000"/>
              <a:gd name="connsiteX38" fmla="*/ 1485232 w 3923632"/>
              <a:gd name="connsiteY38" fmla="*/ 2576946 h 3048000"/>
              <a:gd name="connsiteX39" fmla="*/ 1526796 w 3923632"/>
              <a:gd name="connsiteY39" fmla="*/ 2604655 h 3048000"/>
              <a:gd name="connsiteX40" fmla="*/ 1623778 w 3923632"/>
              <a:gd name="connsiteY40" fmla="*/ 2632364 h 3048000"/>
              <a:gd name="connsiteX41" fmla="*/ 1665341 w 3923632"/>
              <a:gd name="connsiteY41" fmla="*/ 2646219 h 3048000"/>
              <a:gd name="connsiteX42" fmla="*/ 1720759 w 3923632"/>
              <a:gd name="connsiteY42" fmla="*/ 2660073 h 3048000"/>
              <a:gd name="connsiteX43" fmla="*/ 1762323 w 3923632"/>
              <a:gd name="connsiteY43" fmla="*/ 2673928 h 3048000"/>
              <a:gd name="connsiteX44" fmla="*/ 1817741 w 3923632"/>
              <a:gd name="connsiteY44" fmla="*/ 2687782 h 3048000"/>
              <a:gd name="connsiteX45" fmla="*/ 1900869 w 3923632"/>
              <a:gd name="connsiteY45" fmla="*/ 2715491 h 3048000"/>
              <a:gd name="connsiteX46" fmla="*/ 2025559 w 3923632"/>
              <a:gd name="connsiteY46" fmla="*/ 2743200 h 3048000"/>
              <a:gd name="connsiteX47" fmla="*/ 2067123 w 3923632"/>
              <a:gd name="connsiteY47" fmla="*/ 2757055 h 3048000"/>
              <a:gd name="connsiteX48" fmla="*/ 2233378 w 3923632"/>
              <a:gd name="connsiteY48" fmla="*/ 2784764 h 3048000"/>
              <a:gd name="connsiteX49" fmla="*/ 2344214 w 3923632"/>
              <a:gd name="connsiteY49" fmla="*/ 2812473 h 3048000"/>
              <a:gd name="connsiteX50" fmla="*/ 2385778 w 3923632"/>
              <a:gd name="connsiteY50" fmla="*/ 2826328 h 3048000"/>
              <a:gd name="connsiteX51" fmla="*/ 2496614 w 3923632"/>
              <a:gd name="connsiteY51" fmla="*/ 2840182 h 3048000"/>
              <a:gd name="connsiteX52" fmla="*/ 2607450 w 3923632"/>
              <a:gd name="connsiteY52" fmla="*/ 2867891 h 3048000"/>
              <a:gd name="connsiteX53" fmla="*/ 2787559 w 3923632"/>
              <a:gd name="connsiteY53" fmla="*/ 2895600 h 3048000"/>
              <a:gd name="connsiteX54" fmla="*/ 2870687 w 3923632"/>
              <a:gd name="connsiteY54" fmla="*/ 2909455 h 3048000"/>
              <a:gd name="connsiteX55" fmla="*/ 2939959 w 3923632"/>
              <a:gd name="connsiteY55" fmla="*/ 2923310 h 3048000"/>
              <a:gd name="connsiteX56" fmla="*/ 3064650 w 3923632"/>
              <a:gd name="connsiteY56" fmla="*/ 2937164 h 3048000"/>
              <a:gd name="connsiteX57" fmla="*/ 3120069 w 3923632"/>
              <a:gd name="connsiteY57" fmla="*/ 2951019 h 3048000"/>
              <a:gd name="connsiteX58" fmla="*/ 3300178 w 3923632"/>
              <a:gd name="connsiteY58" fmla="*/ 2978728 h 3048000"/>
              <a:gd name="connsiteX59" fmla="*/ 3369450 w 3923632"/>
              <a:gd name="connsiteY59" fmla="*/ 2992582 h 3048000"/>
              <a:gd name="connsiteX60" fmla="*/ 3688105 w 3923632"/>
              <a:gd name="connsiteY60" fmla="*/ 3020291 h 3048000"/>
              <a:gd name="connsiteX61" fmla="*/ 3798941 w 3923632"/>
              <a:gd name="connsiteY61" fmla="*/ 3034146 h 3048000"/>
              <a:gd name="connsiteX62" fmla="*/ 3923632 w 3923632"/>
              <a:gd name="connsiteY62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923632" h="3048000">
                <a:moveTo>
                  <a:pt x="861778" y="0"/>
                </a:moveTo>
                <a:cubicBezTo>
                  <a:pt x="843305" y="13855"/>
                  <a:pt x="826408" y="30107"/>
                  <a:pt x="806359" y="41564"/>
                </a:cubicBezTo>
                <a:cubicBezTo>
                  <a:pt x="793679" y="48810"/>
                  <a:pt x="776947" y="47318"/>
                  <a:pt x="764796" y="55419"/>
                </a:cubicBezTo>
                <a:cubicBezTo>
                  <a:pt x="748493" y="66287"/>
                  <a:pt x="738284" y="84439"/>
                  <a:pt x="723232" y="96982"/>
                </a:cubicBezTo>
                <a:cubicBezTo>
                  <a:pt x="682147" y="131219"/>
                  <a:pt x="674654" y="123358"/>
                  <a:pt x="626250" y="152400"/>
                </a:cubicBezTo>
                <a:cubicBezTo>
                  <a:pt x="597694" y="169534"/>
                  <a:pt x="570832" y="189346"/>
                  <a:pt x="543123" y="207819"/>
                </a:cubicBezTo>
                <a:cubicBezTo>
                  <a:pt x="514212" y="227093"/>
                  <a:pt x="470691" y="254996"/>
                  <a:pt x="446141" y="277091"/>
                </a:cubicBezTo>
                <a:cubicBezTo>
                  <a:pt x="417014" y="303306"/>
                  <a:pt x="390723" y="332510"/>
                  <a:pt x="363014" y="360219"/>
                </a:cubicBezTo>
                <a:lnTo>
                  <a:pt x="279887" y="443346"/>
                </a:lnTo>
                <a:cubicBezTo>
                  <a:pt x="270651" y="457201"/>
                  <a:pt x="260439" y="470453"/>
                  <a:pt x="252178" y="484910"/>
                </a:cubicBezTo>
                <a:cubicBezTo>
                  <a:pt x="241931" y="502842"/>
                  <a:pt x="235925" y="523144"/>
                  <a:pt x="224469" y="540328"/>
                </a:cubicBezTo>
                <a:cubicBezTo>
                  <a:pt x="153184" y="647253"/>
                  <a:pt x="244542" y="471198"/>
                  <a:pt x="169050" y="609600"/>
                </a:cubicBezTo>
                <a:cubicBezTo>
                  <a:pt x="81389" y="770313"/>
                  <a:pt x="150667" y="671056"/>
                  <a:pt x="72069" y="775855"/>
                </a:cubicBezTo>
                <a:cubicBezTo>
                  <a:pt x="67451" y="794328"/>
                  <a:pt x="63445" y="812964"/>
                  <a:pt x="58214" y="831273"/>
                </a:cubicBezTo>
                <a:cubicBezTo>
                  <a:pt x="54202" y="845315"/>
                  <a:pt x="48202" y="858747"/>
                  <a:pt x="44359" y="872837"/>
                </a:cubicBezTo>
                <a:cubicBezTo>
                  <a:pt x="34339" y="909577"/>
                  <a:pt x="16650" y="983673"/>
                  <a:pt x="16650" y="983673"/>
                </a:cubicBezTo>
                <a:cubicBezTo>
                  <a:pt x="-5242" y="1224495"/>
                  <a:pt x="-5856" y="1158707"/>
                  <a:pt x="16650" y="1496291"/>
                </a:cubicBezTo>
                <a:cubicBezTo>
                  <a:pt x="18533" y="1524534"/>
                  <a:pt x="36382" y="1565354"/>
                  <a:pt x="44359" y="1593273"/>
                </a:cubicBezTo>
                <a:cubicBezTo>
                  <a:pt x="49590" y="1611582"/>
                  <a:pt x="49699" y="1631660"/>
                  <a:pt x="58214" y="1648691"/>
                </a:cubicBezTo>
                <a:cubicBezTo>
                  <a:pt x="73107" y="1678478"/>
                  <a:pt x="95159" y="1704110"/>
                  <a:pt x="113632" y="1731819"/>
                </a:cubicBezTo>
                <a:lnTo>
                  <a:pt x="169050" y="1814946"/>
                </a:lnTo>
                <a:cubicBezTo>
                  <a:pt x="202366" y="1864921"/>
                  <a:pt x="222943" y="1901675"/>
                  <a:pt x="279887" y="1939637"/>
                </a:cubicBezTo>
                <a:lnTo>
                  <a:pt x="363014" y="1995055"/>
                </a:lnTo>
                <a:cubicBezTo>
                  <a:pt x="376869" y="2004291"/>
                  <a:pt x="392804" y="2010990"/>
                  <a:pt x="404578" y="2022764"/>
                </a:cubicBezTo>
                <a:cubicBezTo>
                  <a:pt x="432287" y="2050473"/>
                  <a:pt x="450530" y="2093499"/>
                  <a:pt x="487705" y="2105891"/>
                </a:cubicBezTo>
                <a:cubicBezTo>
                  <a:pt x="529362" y="2119777"/>
                  <a:pt x="535022" y="2117613"/>
                  <a:pt x="570832" y="2147455"/>
                </a:cubicBezTo>
                <a:cubicBezTo>
                  <a:pt x="585884" y="2159998"/>
                  <a:pt x="595866" y="2178500"/>
                  <a:pt x="612396" y="2189019"/>
                </a:cubicBezTo>
                <a:cubicBezTo>
                  <a:pt x="680543" y="2232385"/>
                  <a:pt x="703757" y="2237946"/>
                  <a:pt x="764796" y="2258291"/>
                </a:cubicBezTo>
                <a:cubicBezTo>
                  <a:pt x="783269" y="2272146"/>
                  <a:pt x="800166" y="2288399"/>
                  <a:pt x="820214" y="2299855"/>
                </a:cubicBezTo>
                <a:cubicBezTo>
                  <a:pt x="832894" y="2307101"/>
                  <a:pt x="849098" y="2306464"/>
                  <a:pt x="861778" y="2313710"/>
                </a:cubicBezTo>
                <a:cubicBezTo>
                  <a:pt x="881826" y="2325166"/>
                  <a:pt x="897615" y="2343035"/>
                  <a:pt x="917196" y="2355273"/>
                </a:cubicBezTo>
                <a:cubicBezTo>
                  <a:pt x="934710" y="2366219"/>
                  <a:pt x="954682" y="2372735"/>
                  <a:pt x="972614" y="2382982"/>
                </a:cubicBezTo>
                <a:cubicBezTo>
                  <a:pt x="987071" y="2391243"/>
                  <a:pt x="998962" y="2403928"/>
                  <a:pt x="1014178" y="2410691"/>
                </a:cubicBezTo>
                <a:cubicBezTo>
                  <a:pt x="1040868" y="2422553"/>
                  <a:pt x="1071181" y="2425337"/>
                  <a:pt x="1097305" y="2438400"/>
                </a:cubicBezTo>
                <a:cubicBezTo>
                  <a:pt x="1115778" y="2447637"/>
                  <a:pt x="1134791" y="2455863"/>
                  <a:pt x="1152723" y="2466110"/>
                </a:cubicBezTo>
                <a:cubicBezTo>
                  <a:pt x="1167180" y="2474371"/>
                  <a:pt x="1178696" y="2487972"/>
                  <a:pt x="1194287" y="2493819"/>
                </a:cubicBezTo>
                <a:cubicBezTo>
                  <a:pt x="1216336" y="2502087"/>
                  <a:pt x="1240468" y="2503055"/>
                  <a:pt x="1263559" y="2507673"/>
                </a:cubicBezTo>
                <a:cubicBezTo>
                  <a:pt x="1353041" y="2552413"/>
                  <a:pt x="1298940" y="2530372"/>
                  <a:pt x="1429814" y="2563091"/>
                </a:cubicBezTo>
                <a:lnTo>
                  <a:pt x="1485232" y="2576946"/>
                </a:lnTo>
                <a:cubicBezTo>
                  <a:pt x="1499087" y="2586182"/>
                  <a:pt x="1511903" y="2597208"/>
                  <a:pt x="1526796" y="2604655"/>
                </a:cubicBezTo>
                <a:cubicBezTo>
                  <a:pt x="1548949" y="2615731"/>
                  <a:pt x="1603053" y="2626443"/>
                  <a:pt x="1623778" y="2632364"/>
                </a:cubicBezTo>
                <a:cubicBezTo>
                  <a:pt x="1637820" y="2636376"/>
                  <a:pt x="1651299" y="2642207"/>
                  <a:pt x="1665341" y="2646219"/>
                </a:cubicBezTo>
                <a:cubicBezTo>
                  <a:pt x="1683650" y="2651450"/>
                  <a:pt x="1702450" y="2654842"/>
                  <a:pt x="1720759" y="2660073"/>
                </a:cubicBezTo>
                <a:cubicBezTo>
                  <a:pt x="1734801" y="2664085"/>
                  <a:pt x="1748281" y="2669916"/>
                  <a:pt x="1762323" y="2673928"/>
                </a:cubicBezTo>
                <a:cubicBezTo>
                  <a:pt x="1780632" y="2679159"/>
                  <a:pt x="1799503" y="2682311"/>
                  <a:pt x="1817741" y="2687782"/>
                </a:cubicBezTo>
                <a:cubicBezTo>
                  <a:pt x="1845717" y="2696175"/>
                  <a:pt x="1872228" y="2709763"/>
                  <a:pt x="1900869" y="2715491"/>
                </a:cubicBezTo>
                <a:cubicBezTo>
                  <a:pt x="1948471" y="2725012"/>
                  <a:pt x="1979916" y="2730159"/>
                  <a:pt x="2025559" y="2743200"/>
                </a:cubicBezTo>
                <a:cubicBezTo>
                  <a:pt x="2039601" y="2747212"/>
                  <a:pt x="2052955" y="2753513"/>
                  <a:pt x="2067123" y="2757055"/>
                </a:cubicBezTo>
                <a:cubicBezTo>
                  <a:pt x="2166264" y="2781841"/>
                  <a:pt x="2116070" y="2761303"/>
                  <a:pt x="2233378" y="2784764"/>
                </a:cubicBezTo>
                <a:cubicBezTo>
                  <a:pt x="2270721" y="2792232"/>
                  <a:pt x="2308086" y="2800430"/>
                  <a:pt x="2344214" y="2812473"/>
                </a:cubicBezTo>
                <a:cubicBezTo>
                  <a:pt x="2358069" y="2817091"/>
                  <a:pt x="2371409" y="2823716"/>
                  <a:pt x="2385778" y="2826328"/>
                </a:cubicBezTo>
                <a:cubicBezTo>
                  <a:pt x="2422410" y="2832988"/>
                  <a:pt x="2459669" y="2835564"/>
                  <a:pt x="2496614" y="2840182"/>
                </a:cubicBezTo>
                <a:cubicBezTo>
                  <a:pt x="2533559" y="2849418"/>
                  <a:pt x="2569886" y="2861630"/>
                  <a:pt x="2607450" y="2867891"/>
                </a:cubicBezTo>
                <a:cubicBezTo>
                  <a:pt x="2814805" y="2902451"/>
                  <a:pt x="2555804" y="2859945"/>
                  <a:pt x="2787559" y="2895600"/>
                </a:cubicBezTo>
                <a:cubicBezTo>
                  <a:pt x="2815324" y="2899872"/>
                  <a:pt x="2843049" y="2904430"/>
                  <a:pt x="2870687" y="2909455"/>
                </a:cubicBezTo>
                <a:cubicBezTo>
                  <a:pt x="2893855" y="2913668"/>
                  <a:pt x="2916648" y="2919980"/>
                  <a:pt x="2939959" y="2923310"/>
                </a:cubicBezTo>
                <a:cubicBezTo>
                  <a:pt x="2981358" y="2929224"/>
                  <a:pt x="3023086" y="2932546"/>
                  <a:pt x="3064650" y="2937164"/>
                </a:cubicBezTo>
                <a:cubicBezTo>
                  <a:pt x="3083123" y="2941782"/>
                  <a:pt x="3101397" y="2947285"/>
                  <a:pt x="3120069" y="2951019"/>
                </a:cubicBezTo>
                <a:cubicBezTo>
                  <a:pt x="3196715" y="2966348"/>
                  <a:pt x="3220367" y="2965426"/>
                  <a:pt x="3300178" y="2978728"/>
                </a:cubicBezTo>
                <a:cubicBezTo>
                  <a:pt x="3323406" y="2982599"/>
                  <a:pt x="3346036" y="2990073"/>
                  <a:pt x="3369450" y="2992582"/>
                </a:cubicBezTo>
                <a:cubicBezTo>
                  <a:pt x="3475462" y="3003940"/>
                  <a:pt x="3582309" y="3007066"/>
                  <a:pt x="3688105" y="3020291"/>
                </a:cubicBezTo>
                <a:lnTo>
                  <a:pt x="3798941" y="3034146"/>
                </a:lnTo>
                <a:lnTo>
                  <a:pt x="3923632" y="3048000"/>
                </a:ln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200400" y="3124201"/>
            <a:ext cx="5181600" cy="896521"/>
          </a:xfrm>
          <a:custGeom>
            <a:avLst/>
            <a:gdLst>
              <a:gd name="connsiteX0" fmla="*/ 0 w 5444836"/>
              <a:gd name="connsiteY0" fmla="*/ 1939636 h 2424545"/>
              <a:gd name="connsiteX1" fmla="*/ 27709 w 5444836"/>
              <a:gd name="connsiteY1" fmla="*/ 2050473 h 2424545"/>
              <a:gd name="connsiteX2" fmla="*/ 69273 w 5444836"/>
              <a:gd name="connsiteY2" fmla="*/ 2105891 h 2424545"/>
              <a:gd name="connsiteX3" fmla="*/ 207818 w 5444836"/>
              <a:gd name="connsiteY3" fmla="*/ 2189018 h 2424545"/>
              <a:gd name="connsiteX4" fmla="*/ 249382 w 5444836"/>
              <a:gd name="connsiteY4" fmla="*/ 2202873 h 2424545"/>
              <a:gd name="connsiteX5" fmla="*/ 346363 w 5444836"/>
              <a:gd name="connsiteY5" fmla="*/ 2244436 h 2424545"/>
              <a:gd name="connsiteX6" fmla="*/ 415636 w 5444836"/>
              <a:gd name="connsiteY6" fmla="*/ 2258291 h 2424545"/>
              <a:gd name="connsiteX7" fmla="*/ 484909 w 5444836"/>
              <a:gd name="connsiteY7" fmla="*/ 2286000 h 2424545"/>
              <a:gd name="connsiteX8" fmla="*/ 554182 w 5444836"/>
              <a:gd name="connsiteY8" fmla="*/ 2299855 h 2424545"/>
              <a:gd name="connsiteX9" fmla="*/ 637309 w 5444836"/>
              <a:gd name="connsiteY9" fmla="*/ 2327564 h 2424545"/>
              <a:gd name="connsiteX10" fmla="*/ 872836 w 5444836"/>
              <a:gd name="connsiteY10" fmla="*/ 2369127 h 2424545"/>
              <a:gd name="connsiteX11" fmla="*/ 1066800 w 5444836"/>
              <a:gd name="connsiteY11" fmla="*/ 2396836 h 2424545"/>
              <a:gd name="connsiteX12" fmla="*/ 1149927 w 5444836"/>
              <a:gd name="connsiteY12" fmla="*/ 2410691 h 2424545"/>
              <a:gd name="connsiteX13" fmla="*/ 1510145 w 5444836"/>
              <a:gd name="connsiteY13" fmla="*/ 2424545 h 2424545"/>
              <a:gd name="connsiteX14" fmla="*/ 2050473 w 5444836"/>
              <a:gd name="connsiteY14" fmla="*/ 2410691 h 2424545"/>
              <a:gd name="connsiteX15" fmla="*/ 2189018 w 5444836"/>
              <a:gd name="connsiteY15" fmla="*/ 2396836 h 2424545"/>
              <a:gd name="connsiteX16" fmla="*/ 2452254 w 5444836"/>
              <a:gd name="connsiteY16" fmla="*/ 2382982 h 2424545"/>
              <a:gd name="connsiteX17" fmla="*/ 2867891 w 5444836"/>
              <a:gd name="connsiteY17" fmla="*/ 2341418 h 2424545"/>
              <a:gd name="connsiteX18" fmla="*/ 3158836 w 5444836"/>
              <a:gd name="connsiteY18" fmla="*/ 2272145 h 2424545"/>
              <a:gd name="connsiteX19" fmla="*/ 3214254 w 5444836"/>
              <a:gd name="connsiteY19" fmla="*/ 2258291 h 2424545"/>
              <a:gd name="connsiteX20" fmla="*/ 3269673 w 5444836"/>
              <a:gd name="connsiteY20" fmla="*/ 2230582 h 2424545"/>
              <a:gd name="connsiteX21" fmla="*/ 3311236 w 5444836"/>
              <a:gd name="connsiteY21" fmla="*/ 2216727 h 2424545"/>
              <a:gd name="connsiteX22" fmla="*/ 3408218 w 5444836"/>
              <a:gd name="connsiteY22" fmla="*/ 2175164 h 2424545"/>
              <a:gd name="connsiteX23" fmla="*/ 3560618 w 5444836"/>
              <a:gd name="connsiteY23" fmla="*/ 2078182 h 2424545"/>
              <a:gd name="connsiteX24" fmla="*/ 3602182 w 5444836"/>
              <a:gd name="connsiteY24" fmla="*/ 2064327 h 2424545"/>
              <a:gd name="connsiteX25" fmla="*/ 3657600 w 5444836"/>
              <a:gd name="connsiteY25" fmla="*/ 2022764 h 2424545"/>
              <a:gd name="connsiteX26" fmla="*/ 3713018 w 5444836"/>
              <a:gd name="connsiteY26" fmla="*/ 1995055 h 2424545"/>
              <a:gd name="connsiteX27" fmla="*/ 3740727 w 5444836"/>
              <a:gd name="connsiteY27" fmla="*/ 1967345 h 2424545"/>
              <a:gd name="connsiteX28" fmla="*/ 3782291 w 5444836"/>
              <a:gd name="connsiteY28" fmla="*/ 1939636 h 2424545"/>
              <a:gd name="connsiteX29" fmla="*/ 3837709 w 5444836"/>
              <a:gd name="connsiteY29" fmla="*/ 1911927 h 2424545"/>
              <a:gd name="connsiteX30" fmla="*/ 3879273 w 5444836"/>
              <a:gd name="connsiteY30" fmla="*/ 1870364 h 2424545"/>
              <a:gd name="connsiteX31" fmla="*/ 3920836 w 5444836"/>
              <a:gd name="connsiteY31" fmla="*/ 1842655 h 2424545"/>
              <a:gd name="connsiteX32" fmla="*/ 4003963 w 5444836"/>
              <a:gd name="connsiteY32" fmla="*/ 1745673 h 2424545"/>
              <a:gd name="connsiteX33" fmla="*/ 4031673 w 5444836"/>
              <a:gd name="connsiteY33" fmla="*/ 1717964 h 2424545"/>
              <a:gd name="connsiteX34" fmla="*/ 4059382 w 5444836"/>
              <a:gd name="connsiteY34" fmla="*/ 1676400 h 2424545"/>
              <a:gd name="connsiteX35" fmla="*/ 4100945 w 5444836"/>
              <a:gd name="connsiteY35" fmla="*/ 1634836 h 2424545"/>
              <a:gd name="connsiteX36" fmla="*/ 4128654 w 5444836"/>
              <a:gd name="connsiteY36" fmla="*/ 1593273 h 2424545"/>
              <a:gd name="connsiteX37" fmla="*/ 4211782 w 5444836"/>
              <a:gd name="connsiteY37" fmla="*/ 1510145 h 2424545"/>
              <a:gd name="connsiteX38" fmla="*/ 4267200 w 5444836"/>
              <a:gd name="connsiteY38" fmla="*/ 1427018 h 2424545"/>
              <a:gd name="connsiteX39" fmla="*/ 4308763 w 5444836"/>
              <a:gd name="connsiteY39" fmla="*/ 1371600 h 2424545"/>
              <a:gd name="connsiteX40" fmla="*/ 4378036 w 5444836"/>
              <a:gd name="connsiteY40" fmla="*/ 1302327 h 2424545"/>
              <a:gd name="connsiteX41" fmla="*/ 4433454 w 5444836"/>
              <a:gd name="connsiteY41" fmla="*/ 1219200 h 2424545"/>
              <a:gd name="connsiteX42" fmla="*/ 4475018 w 5444836"/>
              <a:gd name="connsiteY42" fmla="*/ 1122218 h 2424545"/>
              <a:gd name="connsiteX43" fmla="*/ 4530436 w 5444836"/>
              <a:gd name="connsiteY43" fmla="*/ 1039091 h 2424545"/>
              <a:gd name="connsiteX44" fmla="*/ 4544291 w 5444836"/>
              <a:gd name="connsiteY44" fmla="*/ 997527 h 2424545"/>
              <a:gd name="connsiteX45" fmla="*/ 4613563 w 5444836"/>
              <a:gd name="connsiteY45" fmla="*/ 900545 h 2424545"/>
              <a:gd name="connsiteX46" fmla="*/ 4682836 w 5444836"/>
              <a:gd name="connsiteY46" fmla="*/ 803564 h 2424545"/>
              <a:gd name="connsiteX47" fmla="*/ 4724400 w 5444836"/>
              <a:gd name="connsiteY47" fmla="*/ 762000 h 2424545"/>
              <a:gd name="connsiteX48" fmla="*/ 4752109 w 5444836"/>
              <a:gd name="connsiteY48" fmla="*/ 720436 h 2424545"/>
              <a:gd name="connsiteX49" fmla="*/ 4793673 w 5444836"/>
              <a:gd name="connsiteY49" fmla="*/ 665018 h 2424545"/>
              <a:gd name="connsiteX50" fmla="*/ 4821382 w 5444836"/>
              <a:gd name="connsiteY50" fmla="*/ 623455 h 2424545"/>
              <a:gd name="connsiteX51" fmla="*/ 4849091 w 5444836"/>
              <a:gd name="connsiteY51" fmla="*/ 595745 h 2424545"/>
              <a:gd name="connsiteX52" fmla="*/ 4876800 w 5444836"/>
              <a:gd name="connsiteY52" fmla="*/ 554182 h 2424545"/>
              <a:gd name="connsiteX53" fmla="*/ 4973782 w 5444836"/>
              <a:gd name="connsiteY53" fmla="*/ 457200 h 2424545"/>
              <a:gd name="connsiteX54" fmla="*/ 5084618 w 5444836"/>
              <a:gd name="connsiteY54" fmla="*/ 332509 h 2424545"/>
              <a:gd name="connsiteX55" fmla="*/ 5126182 w 5444836"/>
              <a:gd name="connsiteY55" fmla="*/ 304800 h 2424545"/>
              <a:gd name="connsiteX56" fmla="*/ 5209309 w 5444836"/>
              <a:gd name="connsiteY56" fmla="*/ 235527 h 2424545"/>
              <a:gd name="connsiteX57" fmla="*/ 5278582 w 5444836"/>
              <a:gd name="connsiteY57" fmla="*/ 166255 h 2424545"/>
              <a:gd name="connsiteX58" fmla="*/ 5347854 w 5444836"/>
              <a:gd name="connsiteY58" fmla="*/ 96982 h 2424545"/>
              <a:gd name="connsiteX59" fmla="*/ 5389418 w 5444836"/>
              <a:gd name="connsiteY59" fmla="*/ 55418 h 2424545"/>
              <a:gd name="connsiteX60" fmla="*/ 5444836 w 5444836"/>
              <a:gd name="connsiteY60" fmla="*/ 0 h 242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444836" h="2424545">
                <a:moveTo>
                  <a:pt x="0" y="1939636"/>
                </a:moveTo>
                <a:cubicBezTo>
                  <a:pt x="9236" y="1976582"/>
                  <a:pt x="4859" y="2020007"/>
                  <a:pt x="27709" y="2050473"/>
                </a:cubicBezTo>
                <a:cubicBezTo>
                  <a:pt x="41564" y="2068946"/>
                  <a:pt x="52015" y="2090550"/>
                  <a:pt x="69273" y="2105891"/>
                </a:cubicBezTo>
                <a:cubicBezTo>
                  <a:pt x="99840" y="2133062"/>
                  <a:pt x="165867" y="2171039"/>
                  <a:pt x="207818" y="2189018"/>
                </a:cubicBezTo>
                <a:cubicBezTo>
                  <a:pt x="221241" y="2194771"/>
                  <a:pt x="235959" y="2197120"/>
                  <a:pt x="249382" y="2202873"/>
                </a:cubicBezTo>
                <a:cubicBezTo>
                  <a:pt x="304895" y="2226665"/>
                  <a:pt x="294375" y="2231439"/>
                  <a:pt x="346363" y="2244436"/>
                </a:cubicBezTo>
                <a:cubicBezTo>
                  <a:pt x="369208" y="2250147"/>
                  <a:pt x="393081" y="2251524"/>
                  <a:pt x="415636" y="2258291"/>
                </a:cubicBezTo>
                <a:cubicBezTo>
                  <a:pt x="439457" y="2265437"/>
                  <a:pt x="461088" y="2278854"/>
                  <a:pt x="484909" y="2286000"/>
                </a:cubicBezTo>
                <a:cubicBezTo>
                  <a:pt x="507464" y="2292767"/>
                  <a:pt x="531463" y="2293659"/>
                  <a:pt x="554182" y="2299855"/>
                </a:cubicBezTo>
                <a:cubicBezTo>
                  <a:pt x="582361" y="2307540"/>
                  <a:pt x="608668" y="2321836"/>
                  <a:pt x="637309" y="2327564"/>
                </a:cubicBezTo>
                <a:cubicBezTo>
                  <a:pt x="728577" y="2345817"/>
                  <a:pt x="762318" y="2353339"/>
                  <a:pt x="872836" y="2369127"/>
                </a:cubicBezTo>
                <a:cubicBezTo>
                  <a:pt x="937491" y="2378363"/>
                  <a:pt x="1002378" y="2386099"/>
                  <a:pt x="1066800" y="2396836"/>
                </a:cubicBezTo>
                <a:cubicBezTo>
                  <a:pt x="1094509" y="2401454"/>
                  <a:pt x="1121890" y="2408939"/>
                  <a:pt x="1149927" y="2410691"/>
                </a:cubicBezTo>
                <a:cubicBezTo>
                  <a:pt x="1269854" y="2418186"/>
                  <a:pt x="1390072" y="2419927"/>
                  <a:pt x="1510145" y="2424545"/>
                </a:cubicBezTo>
                <a:lnTo>
                  <a:pt x="2050473" y="2410691"/>
                </a:lnTo>
                <a:cubicBezTo>
                  <a:pt x="2096846" y="2408798"/>
                  <a:pt x="2142716" y="2400029"/>
                  <a:pt x="2189018" y="2396836"/>
                </a:cubicBezTo>
                <a:cubicBezTo>
                  <a:pt x="2276677" y="2390791"/>
                  <a:pt x="2364509" y="2387600"/>
                  <a:pt x="2452254" y="2382982"/>
                </a:cubicBezTo>
                <a:cubicBezTo>
                  <a:pt x="2738246" y="2347233"/>
                  <a:pt x="2599650" y="2360579"/>
                  <a:pt x="2867891" y="2341418"/>
                </a:cubicBezTo>
                <a:cubicBezTo>
                  <a:pt x="3011853" y="2312626"/>
                  <a:pt x="2914306" y="2333278"/>
                  <a:pt x="3158836" y="2272145"/>
                </a:cubicBezTo>
                <a:lnTo>
                  <a:pt x="3214254" y="2258291"/>
                </a:lnTo>
                <a:cubicBezTo>
                  <a:pt x="3232727" y="2249055"/>
                  <a:pt x="3250690" y="2238718"/>
                  <a:pt x="3269673" y="2230582"/>
                </a:cubicBezTo>
                <a:cubicBezTo>
                  <a:pt x="3283096" y="2224829"/>
                  <a:pt x="3297813" y="2222480"/>
                  <a:pt x="3311236" y="2216727"/>
                </a:cubicBezTo>
                <a:cubicBezTo>
                  <a:pt x="3431059" y="2165374"/>
                  <a:pt x="3310756" y="2207650"/>
                  <a:pt x="3408218" y="2175164"/>
                </a:cubicBezTo>
                <a:cubicBezTo>
                  <a:pt x="3441172" y="2153195"/>
                  <a:pt x="3521476" y="2097753"/>
                  <a:pt x="3560618" y="2078182"/>
                </a:cubicBezTo>
                <a:cubicBezTo>
                  <a:pt x="3573680" y="2071651"/>
                  <a:pt x="3588327" y="2068945"/>
                  <a:pt x="3602182" y="2064327"/>
                </a:cubicBezTo>
                <a:cubicBezTo>
                  <a:pt x="3620655" y="2050473"/>
                  <a:pt x="3638019" y="2035002"/>
                  <a:pt x="3657600" y="2022764"/>
                </a:cubicBezTo>
                <a:cubicBezTo>
                  <a:pt x="3675114" y="2011818"/>
                  <a:pt x="3695834" y="2006511"/>
                  <a:pt x="3713018" y="1995055"/>
                </a:cubicBezTo>
                <a:cubicBezTo>
                  <a:pt x="3723886" y="1987809"/>
                  <a:pt x="3730527" y="1975505"/>
                  <a:pt x="3740727" y="1967345"/>
                </a:cubicBezTo>
                <a:cubicBezTo>
                  <a:pt x="3753729" y="1956943"/>
                  <a:pt x="3767834" y="1947897"/>
                  <a:pt x="3782291" y="1939636"/>
                </a:cubicBezTo>
                <a:cubicBezTo>
                  <a:pt x="3800223" y="1929389"/>
                  <a:pt x="3820903" y="1923931"/>
                  <a:pt x="3837709" y="1911927"/>
                </a:cubicBezTo>
                <a:cubicBezTo>
                  <a:pt x="3853653" y="1900539"/>
                  <a:pt x="3864221" y="1882907"/>
                  <a:pt x="3879273" y="1870364"/>
                </a:cubicBezTo>
                <a:cubicBezTo>
                  <a:pt x="3892065" y="1859704"/>
                  <a:pt x="3908044" y="1853315"/>
                  <a:pt x="3920836" y="1842655"/>
                </a:cubicBezTo>
                <a:cubicBezTo>
                  <a:pt x="3968869" y="1802627"/>
                  <a:pt x="3962262" y="1795713"/>
                  <a:pt x="4003963" y="1745673"/>
                </a:cubicBezTo>
                <a:cubicBezTo>
                  <a:pt x="4012325" y="1735638"/>
                  <a:pt x="4023513" y="1728164"/>
                  <a:pt x="4031673" y="1717964"/>
                </a:cubicBezTo>
                <a:cubicBezTo>
                  <a:pt x="4042075" y="1704962"/>
                  <a:pt x="4048722" y="1689192"/>
                  <a:pt x="4059382" y="1676400"/>
                </a:cubicBezTo>
                <a:cubicBezTo>
                  <a:pt x="4071925" y="1661348"/>
                  <a:pt x="4088402" y="1649888"/>
                  <a:pt x="4100945" y="1634836"/>
                </a:cubicBezTo>
                <a:cubicBezTo>
                  <a:pt x="4111605" y="1622044"/>
                  <a:pt x="4117592" y="1605718"/>
                  <a:pt x="4128654" y="1593273"/>
                </a:cubicBezTo>
                <a:cubicBezTo>
                  <a:pt x="4154688" y="1563984"/>
                  <a:pt x="4211782" y="1510145"/>
                  <a:pt x="4211782" y="1510145"/>
                </a:cubicBezTo>
                <a:cubicBezTo>
                  <a:pt x="4235348" y="1439446"/>
                  <a:pt x="4210592" y="1493061"/>
                  <a:pt x="4267200" y="1427018"/>
                </a:cubicBezTo>
                <a:cubicBezTo>
                  <a:pt x="4282227" y="1409486"/>
                  <a:pt x="4293422" y="1388858"/>
                  <a:pt x="4308763" y="1371600"/>
                </a:cubicBezTo>
                <a:cubicBezTo>
                  <a:pt x="4330458" y="1347193"/>
                  <a:pt x="4359922" y="1329498"/>
                  <a:pt x="4378036" y="1302327"/>
                </a:cubicBezTo>
                <a:cubicBezTo>
                  <a:pt x="4396509" y="1274618"/>
                  <a:pt x="4422923" y="1250793"/>
                  <a:pt x="4433454" y="1219200"/>
                </a:cubicBezTo>
                <a:cubicBezTo>
                  <a:pt x="4447787" y="1176202"/>
                  <a:pt x="4449338" y="1165017"/>
                  <a:pt x="4475018" y="1122218"/>
                </a:cubicBezTo>
                <a:cubicBezTo>
                  <a:pt x="4492152" y="1093662"/>
                  <a:pt x="4519905" y="1070684"/>
                  <a:pt x="4530436" y="1039091"/>
                </a:cubicBezTo>
                <a:cubicBezTo>
                  <a:pt x="4535054" y="1025236"/>
                  <a:pt x="4537760" y="1010589"/>
                  <a:pt x="4544291" y="997527"/>
                </a:cubicBezTo>
                <a:cubicBezTo>
                  <a:pt x="4555171" y="975767"/>
                  <a:pt x="4603110" y="915179"/>
                  <a:pt x="4613563" y="900545"/>
                </a:cubicBezTo>
                <a:cubicBezTo>
                  <a:pt x="4644879" y="856703"/>
                  <a:pt x="4644045" y="848821"/>
                  <a:pt x="4682836" y="803564"/>
                </a:cubicBezTo>
                <a:cubicBezTo>
                  <a:pt x="4695587" y="788688"/>
                  <a:pt x="4711857" y="777052"/>
                  <a:pt x="4724400" y="762000"/>
                </a:cubicBezTo>
                <a:cubicBezTo>
                  <a:pt x="4735060" y="749208"/>
                  <a:pt x="4742431" y="733986"/>
                  <a:pt x="4752109" y="720436"/>
                </a:cubicBezTo>
                <a:cubicBezTo>
                  <a:pt x="4765530" y="701646"/>
                  <a:pt x="4780252" y="683808"/>
                  <a:pt x="4793673" y="665018"/>
                </a:cubicBezTo>
                <a:cubicBezTo>
                  <a:pt x="4803351" y="651469"/>
                  <a:pt x="4810980" y="636457"/>
                  <a:pt x="4821382" y="623455"/>
                </a:cubicBezTo>
                <a:cubicBezTo>
                  <a:pt x="4829542" y="613255"/>
                  <a:pt x="4840931" y="605945"/>
                  <a:pt x="4849091" y="595745"/>
                </a:cubicBezTo>
                <a:cubicBezTo>
                  <a:pt x="4859493" y="582743"/>
                  <a:pt x="4865661" y="566558"/>
                  <a:pt x="4876800" y="554182"/>
                </a:cubicBezTo>
                <a:cubicBezTo>
                  <a:pt x="4907384" y="520200"/>
                  <a:pt x="4948423" y="495240"/>
                  <a:pt x="4973782" y="457200"/>
                </a:cubicBezTo>
                <a:cubicBezTo>
                  <a:pt x="5007097" y="407226"/>
                  <a:pt x="5027677" y="370469"/>
                  <a:pt x="5084618" y="332509"/>
                </a:cubicBezTo>
                <a:cubicBezTo>
                  <a:pt x="5098473" y="323273"/>
                  <a:pt x="5113390" y="315460"/>
                  <a:pt x="5126182" y="304800"/>
                </a:cubicBezTo>
                <a:cubicBezTo>
                  <a:pt x="5232857" y="215903"/>
                  <a:pt x="5106113" y="304323"/>
                  <a:pt x="5209309" y="235527"/>
                </a:cubicBezTo>
                <a:cubicBezTo>
                  <a:pt x="5264729" y="152398"/>
                  <a:pt x="5204689" y="230912"/>
                  <a:pt x="5278582" y="166255"/>
                </a:cubicBezTo>
                <a:cubicBezTo>
                  <a:pt x="5303158" y="144751"/>
                  <a:pt x="5324763" y="120073"/>
                  <a:pt x="5347854" y="96982"/>
                </a:cubicBezTo>
                <a:cubicBezTo>
                  <a:pt x="5361709" y="83127"/>
                  <a:pt x="5373115" y="66286"/>
                  <a:pt x="5389418" y="55418"/>
                </a:cubicBezTo>
                <a:cubicBezTo>
                  <a:pt x="5439574" y="21981"/>
                  <a:pt x="5423536" y="42602"/>
                  <a:pt x="5444836" y="0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5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5" y="2085108"/>
            <a:ext cx="5373884" cy="4655127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3671455" cy="51054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Set size, set to 100% impervious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W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idth = 1500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rrival time of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at 50 minutes</a:t>
            </a:r>
          </a:p>
          <a:p>
            <a:pPr lvl="2"/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Qp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= 11.65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cfs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 (C=1)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50182" y="4724400"/>
            <a:ext cx="831273" cy="13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16582" y="3699164"/>
            <a:ext cx="831273" cy="13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9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71" y="1502063"/>
            <a:ext cx="7748846" cy="5255583"/>
          </a:xfrm>
          <a:prstGeom prst="rect">
            <a:avLst/>
          </a:prstGeom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4246" y="0"/>
            <a:ext cx="9129754" cy="15961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Hacking a Rational Method in SWMM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41763"/>
            <a:ext cx="2828925" cy="5105401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Catchment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 Adjust 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Infiltration rates to be large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Set %impervious = runoff coefficient, C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18737" y="3086094"/>
            <a:ext cx="353560" cy="5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089210" y="3765044"/>
            <a:ext cx="465427" cy="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628257" y="3238494"/>
            <a:ext cx="353560" cy="5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8060" y="1817016"/>
            <a:ext cx="2010913" cy="147732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Max and Min &gt; 1.06 in/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Ensures all rain on pervious will infiltrate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129588" y="3650741"/>
            <a:ext cx="428625" cy="4294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9363" y="4153612"/>
            <a:ext cx="2689610" cy="175432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Correct </a:t>
            </a:r>
            <a:r>
              <a:rPr lang="en-US" dirty="0" err="1" smtClean="0"/>
              <a:t>Qp</a:t>
            </a:r>
            <a:endParaRPr lang="en-US" dirty="0" smtClean="0"/>
          </a:p>
          <a:p>
            <a:r>
              <a:rPr lang="en-US" dirty="0" smtClean="0"/>
              <a:t>May want to adjust width once more to get timing about right </a:t>
            </a:r>
            <a:r>
              <a:rPr lang="mr-IN" dirty="0" smtClean="0"/>
              <a:t>–</a:t>
            </a:r>
            <a:r>
              <a:rPr lang="en-US" dirty="0" smtClean="0"/>
              <a:t> Just hacked Q=</a:t>
            </a:r>
            <a:r>
              <a:rPr lang="en-US" dirty="0" err="1" smtClean="0"/>
              <a:t>CiA</a:t>
            </a:r>
            <a:r>
              <a:rPr lang="en-US" dirty="0" smtClean="0"/>
              <a:t> into SWMM!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2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60916" y="4023"/>
            <a:ext cx="7773338" cy="9103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457200" y="951444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Suppress background, check layout</a:t>
            </a: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960563"/>
            <a:ext cx="766445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92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Insert a raingage</a:t>
            </a:r>
          </a:p>
        </p:txBody>
      </p:sp>
      <p:pic>
        <p:nvPicPr>
          <p:cNvPr id="2458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05000"/>
            <a:ext cx="7753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14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Sub-catchments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Infiltration model (runoff generation)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Raingages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Time-series of rainfall (hyetograph)</a:t>
            </a:r>
          </a:p>
        </p:txBody>
      </p:sp>
    </p:spTree>
    <p:extLst>
      <p:ext uri="{BB962C8B-B14F-4D97-AF65-F5344CB8AC3E}">
        <p14:creationId xmlns:p14="http://schemas.microsoft.com/office/powerpoint/2010/main" val="313269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Apply the raingage to the sub-catcments</a:t>
            </a:r>
          </a:p>
        </p:txBody>
      </p:sp>
      <p:pic>
        <p:nvPicPr>
          <p:cNvPr id="256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905000"/>
            <a:ext cx="78755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7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Set the time window, and run the model</a:t>
            </a: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905000"/>
            <a:ext cx="76327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48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695653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charset="0"/>
              </a:rPr>
              <a:t>For larger scale (lots of small catchments) there will be a desire to use SCS storms or even historical events to evaluate the design.</a:t>
            </a:r>
          </a:p>
          <a:p>
            <a:r>
              <a:rPr lang="en-US" dirty="0" smtClean="0">
                <a:latin typeface="Calibri" charset="0"/>
              </a:rPr>
              <a:t>The next example illustrates how to use HEC-HMS as a tool to generate rainfall for use in SWMM.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862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661318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pic>
        <p:nvPicPr>
          <p:cNvPr id="4098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7638"/>
            <a:ext cx="621665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3200400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rot="10800000" flipV="1">
            <a:off x="4343400" y="4291013"/>
            <a:ext cx="1600200" cy="172878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5670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Assign a storm to a raingage</a:t>
            </a:r>
          </a:p>
          <a:p>
            <a:pPr lvl="1"/>
            <a:r>
              <a:rPr lang="en-US">
                <a:latin typeface="Calibri" charset="0"/>
              </a:rPr>
              <a:t>Suppose instructed to use SCS-Type II storm and parameterize for San Antonio, Texas</a:t>
            </a:r>
          </a:p>
          <a:p>
            <a:pPr lvl="1"/>
            <a:r>
              <a:rPr lang="en-US">
                <a:latin typeface="Calibri" charset="0"/>
              </a:rPr>
              <a:t>SCS Storms are built-in to HEC-HMS, so take advantage of that to generate a rainfall time series for SWMM</a:t>
            </a:r>
          </a:p>
        </p:txBody>
      </p:sp>
    </p:spTree>
    <p:extLst>
      <p:ext uri="{BB962C8B-B14F-4D97-AF65-F5344CB8AC3E}">
        <p14:creationId xmlns:p14="http://schemas.microsoft.com/office/powerpoint/2010/main" val="6684205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685332" y="2240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dirty="0">
                <a:latin typeface="Calibri" charset="0"/>
              </a:rPr>
              <a:t>Select Annual </a:t>
            </a:r>
            <a:r>
              <a:rPr lang="en-US" dirty="0" err="1">
                <a:latin typeface="Calibri" charset="0"/>
              </a:rPr>
              <a:t>Exceedance</a:t>
            </a:r>
            <a:r>
              <a:rPr lang="en-US" dirty="0">
                <a:latin typeface="Calibri" charset="0"/>
              </a:rPr>
              <a:t> Probability (AEP) or Annual Recurrence Interval (ARI)</a:t>
            </a:r>
          </a:p>
          <a:p>
            <a:pPr lvl="1"/>
            <a:r>
              <a:rPr lang="en-US" dirty="0">
                <a:latin typeface="Calibri" charset="0"/>
              </a:rPr>
              <a:t>Look up 24 hour depth for the ARI and location</a:t>
            </a:r>
          </a:p>
          <a:p>
            <a:pPr lvl="1"/>
            <a:r>
              <a:rPr lang="en-US" dirty="0">
                <a:latin typeface="Calibri" charset="0"/>
              </a:rPr>
              <a:t>Generate 24 hour storm using SCS tabulations or HEC-HMS</a:t>
            </a:r>
          </a:p>
          <a:p>
            <a:pPr lvl="1"/>
            <a:r>
              <a:rPr lang="en-US" dirty="0">
                <a:latin typeface="Calibri" charset="0"/>
              </a:rPr>
              <a:t>Put the time series into SWMM and run the hydraulics</a:t>
            </a:r>
          </a:p>
        </p:txBody>
      </p:sp>
    </p:spTree>
    <p:extLst>
      <p:ext uri="{BB962C8B-B14F-4D97-AF65-F5344CB8AC3E}">
        <p14:creationId xmlns:p14="http://schemas.microsoft.com/office/powerpoint/2010/main" val="9648754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4294967295"/>
          </p:nvPr>
        </p:nvSpPr>
        <p:spPr>
          <a:xfrm>
            <a:off x="229070" y="1596177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sz="2000" dirty="0">
                <a:latin typeface="Calibri" charset="0"/>
              </a:rPr>
              <a:t>Select Annual </a:t>
            </a:r>
            <a:r>
              <a:rPr lang="en-US" sz="2000" dirty="0" err="1">
                <a:latin typeface="Calibri" charset="0"/>
              </a:rPr>
              <a:t>Exceedance</a:t>
            </a:r>
            <a:r>
              <a:rPr lang="en-US" sz="2000" dirty="0">
                <a:latin typeface="Calibri" charset="0"/>
              </a:rPr>
              <a:t> Probability (AEP) or Annual Recurrence Interval (ARI)</a:t>
            </a:r>
          </a:p>
          <a:p>
            <a:pPr lvl="2"/>
            <a:r>
              <a:rPr lang="en-US" sz="1800" dirty="0">
                <a:latin typeface="Calibri" charset="0"/>
              </a:rPr>
              <a:t>Given in the project statement, a 10% chance AEP or 10-year ARI (same probability) is specified.</a:t>
            </a:r>
          </a:p>
        </p:txBody>
      </p:sp>
    </p:spTree>
    <p:extLst>
      <p:ext uri="{BB962C8B-B14F-4D97-AF65-F5344CB8AC3E}">
        <p14:creationId xmlns:p14="http://schemas.microsoft.com/office/powerpoint/2010/main" val="35986456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How to generate SCS Type storms</a:t>
            </a:r>
          </a:p>
          <a:p>
            <a:pPr lvl="1"/>
            <a:r>
              <a:rPr lang="en-US">
                <a:latin typeface="Calibri" charset="0"/>
              </a:rPr>
              <a:t>Look up 24 hour storm depth for the AEP/ARI and location</a:t>
            </a: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296068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3531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20638"/>
            <a:ext cx="7107237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5395913" y="4300538"/>
            <a:ext cx="314325" cy="350837"/>
          </a:xfrm>
          <a:custGeom>
            <a:avLst/>
            <a:gdLst>
              <a:gd name="connsiteX0" fmla="*/ 0 w 315311"/>
              <a:gd name="connsiteY0" fmla="*/ 262758 h 350345"/>
              <a:gd name="connsiteX1" fmla="*/ 8759 w 315311"/>
              <a:gd name="connsiteY1" fmla="*/ 35034 h 350345"/>
              <a:gd name="connsiteX2" fmla="*/ 61311 w 315311"/>
              <a:gd name="connsiteY2" fmla="*/ 0 h 350345"/>
              <a:gd name="connsiteX3" fmla="*/ 148897 w 315311"/>
              <a:gd name="connsiteY3" fmla="*/ 8758 h 350345"/>
              <a:gd name="connsiteX4" fmla="*/ 315311 w 315311"/>
              <a:gd name="connsiteY4" fmla="*/ 192689 h 350345"/>
              <a:gd name="connsiteX5" fmla="*/ 183931 w 315311"/>
              <a:gd name="connsiteY5" fmla="*/ 350345 h 350345"/>
              <a:gd name="connsiteX6" fmla="*/ 0 w 315311"/>
              <a:gd name="connsiteY6" fmla="*/ 262758 h 35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311" h="350345">
                <a:moveTo>
                  <a:pt x="0" y="262758"/>
                </a:moveTo>
                <a:lnTo>
                  <a:pt x="8759" y="35034"/>
                </a:lnTo>
                <a:lnTo>
                  <a:pt x="61311" y="0"/>
                </a:lnTo>
                <a:lnTo>
                  <a:pt x="148897" y="8758"/>
                </a:lnTo>
                <a:lnTo>
                  <a:pt x="315311" y="192689"/>
                </a:lnTo>
                <a:lnTo>
                  <a:pt x="183931" y="350345"/>
                </a:lnTo>
                <a:lnTo>
                  <a:pt x="0" y="262758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>
            <a:solidFill>
              <a:srgbClr val="FF0000">
                <a:alpha val="1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24200" y="6477000"/>
            <a:ext cx="609600" cy="304800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4800" y="6477000"/>
            <a:ext cx="381000" cy="304800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4914900" y="4457700"/>
            <a:ext cx="609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484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4288" y="18378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dirty="0">
                <a:latin typeface="Calibri" charset="0"/>
              </a:rPr>
              <a:t>Select Annual </a:t>
            </a:r>
            <a:r>
              <a:rPr lang="en-US" dirty="0" err="1">
                <a:latin typeface="Calibri" charset="0"/>
              </a:rPr>
              <a:t>Exceedance</a:t>
            </a:r>
            <a:r>
              <a:rPr lang="en-US" dirty="0">
                <a:latin typeface="Calibri" charset="0"/>
              </a:rPr>
              <a:t> Probability (AEP) or Annual Recurrence Interval (ARI)</a:t>
            </a:r>
          </a:p>
          <a:p>
            <a:pPr lvl="1"/>
            <a:r>
              <a:rPr lang="en-US" dirty="0">
                <a:latin typeface="Calibri" charset="0"/>
              </a:rPr>
              <a:t>Look up 24 hour depth for the ARI and location</a:t>
            </a:r>
          </a:p>
          <a:p>
            <a:pPr lvl="2"/>
            <a:r>
              <a:rPr lang="en-US" dirty="0">
                <a:latin typeface="Calibri" charset="0"/>
              </a:rPr>
              <a:t>6 inches for Bexar County, TX</a:t>
            </a:r>
          </a:p>
        </p:txBody>
      </p:sp>
    </p:spTree>
    <p:extLst>
      <p:ext uri="{BB962C8B-B14F-4D97-AF65-F5344CB8AC3E}">
        <p14:creationId xmlns:p14="http://schemas.microsoft.com/office/powerpoint/2010/main" val="32390853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>
            <a:stCxn id="10" idx="1"/>
            <a:endCxn id="7" idx="1"/>
          </p:cNvCxnSpPr>
          <p:nvPr/>
        </p:nvCxnSpPr>
        <p:spPr>
          <a:xfrm rot="10800000" flipH="1">
            <a:off x="3429000" y="5105400"/>
            <a:ext cx="533400" cy="1588"/>
          </a:xfrm>
          <a:prstGeom prst="line">
            <a:avLst/>
          </a:prstGeom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62400" y="5029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29000" y="3124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748973" y="4629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5525" y="2144713"/>
            <a:ext cx="1285875" cy="11318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62400" y="3276600"/>
            <a:ext cx="1828800" cy="1905000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551907" y="4229894"/>
            <a:ext cx="1905000" cy="158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29000" y="5029200"/>
            <a:ext cx="152400" cy="152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Connector 17"/>
          <p:cNvCxnSpPr>
            <a:stCxn id="10" idx="2"/>
          </p:cNvCxnSpPr>
          <p:nvPr/>
        </p:nvCxnSpPr>
        <p:spPr>
          <a:xfrm rot="5400000">
            <a:off x="3048001" y="5638800"/>
            <a:ext cx="914400" cy="3175"/>
          </a:xfrm>
          <a:prstGeom prst="line">
            <a:avLst/>
          </a:prstGeom>
          <a:ln w="825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274219" y="6325394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2247901" y="4229100"/>
            <a:ext cx="1905000" cy="3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7" name="TextBox 23"/>
          <p:cNvSpPr txBox="1">
            <a:spLocks noChangeArrowheads="1"/>
          </p:cNvSpPr>
          <p:nvPr/>
        </p:nvSpPr>
        <p:spPr bwMode="auto">
          <a:xfrm rot="-5400000">
            <a:off x="2871787" y="4095751"/>
            <a:ext cx="569913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500 ft</a:t>
            </a:r>
          </a:p>
        </p:txBody>
      </p:sp>
      <p:sp>
        <p:nvSpPr>
          <p:cNvPr id="16398" name="TextBox 24"/>
          <p:cNvSpPr txBox="1">
            <a:spLocks noChangeArrowheads="1"/>
          </p:cNvSpPr>
          <p:nvPr/>
        </p:nvSpPr>
        <p:spPr bwMode="auto">
          <a:xfrm>
            <a:off x="2295525" y="214471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2.5 acres</a:t>
            </a:r>
          </a:p>
        </p:txBody>
      </p:sp>
      <p:sp>
        <p:nvSpPr>
          <p:cNvPr id="16399" name="TextBox 25"/>
          <p:cNvSpPr txBox="1">
            <a:spLocks noChangeArrowheads="1"/>
          </p:cNvSpPr>
          <p:nvPr/>
        </p:nvSpPr>
        <p:spPr bwMode="auto">
          <a:xfrm>
            <a:off x="3962400" y="3278188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4.0 acres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590800" y="2819400"/>
            <a:ext cx="750888" cy="3048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114800" y="4038600"/>
            <a:ext cx="1295400" cy="99060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2" name="TextBox 34"/>
          <p:cNvSpPr txBox="1">
            <a:spLocks noChangeArrowheads="1"/>
          </p:cNvSpPr>
          <p:nvPr/>
        </p:nvSpPr>
        <p:spPr bwMode="auto">
          <a:xfrm rot="1421990">
            <a:off x="2590800" y="260826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250 ft</a:t>
            </a:r>
          </a:p>
        </p:txBody>
      </p:sp>
      <p:sp>
        <p:nvSpPr>
          <p:cNvPr id="16403" name="TextBox 35"/>
          <p:cNvSpPr txBox="1">
            <a:spLocks noChangeArrowheads="1"/>
          </p:cNvSpPr>
          <p:nvPr/>
        </p:nvSpPr>
        <p:spPr bwMode="auto">
          <a:xfrm rot="-2308132">
            <a:off x="4451350" y="40830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475 ft</a:t>
            </a:r>
          </a:p>
        </p:txBody>
      </p:sp>
      <p:sp>
        <p:nvSpPr>
          <p:cNvPr id="16404" name="TextBox 36"/>
          <p:cNvSpPr txBox="1">
            <a:spLocks noChangeArrowheads="1"/>
          </p:cNvSpPr>
          <p:nvPr/>
        </p:nvSpPr>
        <p:spPr bwMode="auto">
          <a:xfrm>
            <a:off x="2295525" y="3001963"/>
            <a:ext cx="73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</a:t>
            </a:r>
            <a:r>
              <a:rPr lang="en-US" sz="1200" baseline="-25000"/>
              <a:t>0</a:t>
            </a:r>
            <a:r>
              <a:rPr lang="en-US" sz="1200"/>
              <a:t>=0.01</a:t>
            </a:r>
          </a:p>
        </p:txBody>
      </p:sp>
      <p:sp>
        <p:nvSpPr>
          <p:cNvPr id="16405" name="TextBox 37"/>
          <p:cNvSpPr txBox="1">
            <a:spLocks noChangeArrowheads="1"/>
          </p:cNvSpPr>
          <p:nvPr/>
        </p:nvSpPr>
        <p:spPr bwMode="auto">
          <a:xfrm>
            <a:off x="5057775" y="4891088"/>
            <a:ext cx="733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</a:t>
            </a:r>
            <a:r>
              <a:rPr lang="en-US" sz="1200" baseline="-25000"/>
              <a:t>0</a:t>
            </a:r>
            <a:r>
              <a:rPr lang="en-US" sz="1200"/>
              <a:t>=0.01</a:t>
            </a:r>
          </a:p>
        </p:txBody>
      </p:sp>
      <p:sp>
        <p:nvSpPr>
          <p:cNvPr id="42" name="Freeform 41"/>
          <p:cNvSpPr/>
          <p:nvPr/>
        </p:nvSpPr>
        <p:spPr>
          <a:xfrm>
            <a:off x="2547938" y="2362200"/>
            <a:ext cx="958850" cy="914400"/>
          </a:xfrm>
          <a:custGeom>
            <a:avLst/>
            <a:gdLst>
              <a:gd name="connsiteX0" fmla="*/ 108105 w 1124105"/>
              <a:gd name="connsiteY0" fmla="*/ 52551 h 726965"/>
              <a:gd name="connsiteX1" fmla="*/ 3001 w 1124105"/>
              <a:gd name="connsiteY1" fmla="*/ 306551 h 726965"/>
              <a:gd name="connsiteX2" fmla="*/ 11760 w 1124105"/>
              <a:gd name="connsiteY2" fmla="*/ 332827 h 726965"/>
              <a:gd name="connsiteX3" fmla="*/ 29277 w 1124105"/>
              <a:gd name="connsiteY3" fmla="*/ 394138 h 726965"/>
              <a:gd name="connsiteX4" fmla="*/ 55553 w 1124105"/>
              <a:gd name="connsiteY4" fmla="*/ 446689 h 726965"/>
              <a:gd name="connsiteX5" fmla="*/ 99346 w 1124105"/>
              <a:gd name="connsiteY5" fmla="*/ 525517 h 726965"/>
              <a:gd name="connsiteX6" fmla="*/ 134381 w 1124105"/>
              <a:gd name="connsiteY6" fmla="*/ 560551 h 726965"/>
              <a:gd name="connsiteX7" fmla="*/ 151898 w 1124105"/>
              <a:gd name="connsiteY7" fmla="*/ 578069 h 726965"/>
              <a:gd name="connsiteX8" fmla="*/ 388381 w 1124105"/>
              <a:gd name="connsiteY8" fmla="*/ 604345 h 726965"/>
              <a:gd name="connsiteX9" fmla="*/ 502243 w 1124105"/>
              <a:gd name="connsiteY9" fmla="*/ 621862 h 726965"/>
              <a:gd name="connsiteX10" fmla="*/ 537277 w 1124105"/>
              <a:gd name="connsiteY10" fmla="*/ 639379 h 726965"/>
              <a:gd name="connsiteX11" fmla="*/ 563553 w 1124105"/>
              <a:gd name="connsiteY11" fmla="*/ 648138 h 726965"/>
              <a:gd name="connsiteX12" fmla="*/ 598587 w 1124105"/>
              <a:gd name="connsiteY12" fmla="*/ 665655 h 726965"/>
              <a:gd name="connsiteX13" fmla="*/ 668656 w 1124105"/>
              <a:gd name="connsiteY13" fmla="*/ 683172 h 726965"/>
              <a:gd name="connsiteX14" fmla="*/ 729967 w 1124105"/>
              <a:gd name="connsiteY14" fmla="*/ 709448 h 726965"/>
              <a:gd name="connsiteX15" fmla="*/ 782518 w 1124105"/>
              <a:gd name="connsiteY15" fmla="*/ 726965 h 726965"/>
              <a:gd name="connsiteX16" fmla="*/ 870105 w 1124105"/>
              <a:gd name="connsiteY16" fmla="*/ 700689 h 726965"/>
              <a:gd name="connsiteX17" fmla="*/ 922656 w 1124105"/>
              <a:gd name="connsiteY17" fmla="*/ 674414 h 726965"/>
              <a:gd name="connsiteX18" fmla="*/ 940174 w 1124105"/>
              <a:gd name="connsiteY18" fmla="*/ 656896 h 726965"/>
              <a:gd name="connsiteX19" fmla="*/ 948932 w 1124105"/>
              <a:gd name="connsiteY19" fmla="*/ 630620 h 726965"/>
              <a:gd name="connsiteX20" fmla="*/ 983967 w 1124105"/>
              <a:gd name="connsiteY20" fmla="*/ 621862 h 726965"/>
              <a:gd name="connsiteX21" fmla="*/ 1106587 w 1124105"/>
              <a:gd name="connsiteY21" fmla="*/ 613103 h 726965"/>
              <a:gd name="connsiteX22" fmla="*/ 1124105 w 1124105"/>
              <a:gd name="connsiteY22" fmla="*/ 586827 h 726965"/>
              <a:gd name="connsiteX23" fmla="*/ 1106587 w 1124105"/>
              <a:gd name="connsiteY23" fmla="*/ 516758 h 726965"/>
              <a:gd name="connsiteX24" fmla="*/ 1089070 w 1124105"/>
              <a:gd name="connsiteY24" fmla="*/ 420414 h 726965"/>
              <a:gd name="connsiteX25" fmla="*/ 1071553 w 1124105"/>
              <a:gd name="connsiteY25" fmla="*/ 394138 h 726965"/>
              <a:gd name="connsiteX26" fmla="*/ 1054036 w 1124105"/>
              <a:gd name="connsiteY26" fmla="*/ 148896 h 726965"/>
              <a:gd name="connsiteX27" fmla="*/ 1045277 w 1124105"/>
              <a:gd name="connsiteY27" fmla="*/ 122620 h 726965"/>
              <a:gd name="connsiteX28" fmla="*/ 992725 w 1124105"/>
              <a:gd name="connsiteY28" fmla="*/ 87586 h 726965"/>
              <a:gd name="connsiteX29" fmla="*/ 852587 w 1124105"/>
              <a:gd name="connsiteY29" fmla="*/ 52551 h 726965"/>
              <a:gd name="connsiteX30" fmla="*/ 808794 w 1124105"/>
              <a:gd name="connsiteY30" fmla="*/ 43793 h 726965"/>
              <a:gd name="connsiteX31" fmla="*/ 659898 w 1124105"/>
              <a:gd name="connsiteY31" fmla="*/ 52551 h 726965"/>
              <a:gd name="connsiteX32" fmla="*/ 598587 w 1124105"/>
              <a:gd name="connsiteY32" fmla="*/ 61310 h 726965"/>
              <a:gd name="connsiteX33" fmla="*/ 519760 w 1124105"/>
              <a:gd name="connsiteY33" fmla="*/ 70069 h 726965"/>
              <a:gd name="connsiteX34" fmla="*/ 379622 w 1124105"/>
              <a:gd name="connsiteY34" fmla="*/ 52551 h 726965"/>
              <a:gd name="connsiteX35" fmla="*/ 335829 w 1124105"/>
              <a:gd name="connsiteY35" fmla="*/ 43793 h 726965"/>
              <a:gd name="connsiteX36" fmla="*/ 274518 w 1124105"/>
              <a:gd name="connsiteY36" fmla="*/ 17517 h 726965"/>
              <a:gd name="connsiteX37" fmla="*/ 221967 w 1124105"/>
              <a:gd name="connsiteY37" fmla="*/ 0 h 726965"/>
              <a:gd name="connsiteX38" fmla="*/ 195691 w 1124105"/>
              <a:gd name="connsiteY38" fmla="*/ 8758 h 726965"/>
              <a:gd name="connsiteX39" fmla="*/ 160656 w 1124105"/>
              <a:gd name="connsiteY39" fmla="*/ 17517 h 726965"/>
              <a:gd name="connsiteX40" fmla="*/ 108105 w 1124105"/>
              <a:gd name="connsiteY40" fmla="*/ 52551 h 7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24105" h="726965">
                <a:moveTo>
                  <a:pt x="108105" y="52551"/>
                </a:moveTo>
                <a:cubicBezTo>
                  <a:pt x="81829" y="100723"/>
                  <a:pt x="32788" y="219899"/>
                  <a:pt x="3001" y="306551"/>
                </a:cubicBezTo>
                <a:cubicBezTo>
                  <a:pt x="0" y="315282"/>
                  <a:pt x="9107" y="323984"/>
                  <a:pt x="11760" y="332827"/>
                </a:cubicBezTo>
                <a:cubicBezTo>
                  <a:pt x="17867" y="353185"/>
                  <a:pt x="21647" y="374300"/>
                  <a:pt x="29277" y="394138"/>
                </a:cubicBezTo>
                <a:cubicBezTo>
                  <a:pt x="36307" y="412417"/>
                  <a:pt x="48020" y="428611"/>
                  <a:pt x="55553" y="446689"/>
                </a:cubicBezTo>
                <a:cubicBezTo>
                  <a:pt x="86174" y="520179"/>
                  <a:pt x="53851" y="480022"/>
                  <a:pt x="99346" y="525517"/>
                </a:cubicBezTo>
                <a:cubicBezTo>
                  <a:pt x="114918" y="572231"/>
                  <a:pt x="95453" y="537194"/>
                  <a:pt x="134381" y="560551"/>
                </a:cubicBezTo>
                <a:cubicBezTo>
                  <a:pt x="141462" y="564800"/>
                  <a:pt x="144512" y="574376"/>
                  <a:pt x="151898" y="578069"/>
                </a:cubicBezTo>
                <a:cubicBezTo>
                  <a:pt x="221863" y="613052"/>
                  <a:pt x="321688" y="601169"/>
                  <a:pt x="388381" y="604345"/>
                </a:cubicBezTo>
                <a:cubicBezTo>
                  <a:pt x="405556" y="606492"/>
                  <a:pt x="478165" y="613836"/>
                  <a:pt x="502243" y="621862"/>
                </a:cubicBezTo>
                <a:cubicBezTo>
                  <a:pt x="514629" y="625991"/>
                  <a:pt x="525276" y="634236"/>
                  <a:pt x="537277" y="639379"/>
                </a:cubicBezTo>
                <a:cubicBezTo>
                  <a:pt x="545763" y="643016"/>
                  <a:pt x="555067" y="644501"/>
                  <a:pt x="563553" y="648138"/>
                </a:cubicBezTo>
                <a:cubicBezTo>
                  <a:pt x="575554" y="653281"/>
                  <a:pt x="586201" y="661526"/>
                  <a:pt x="598587" y="665655"/>
                </a:cubicBezTo>
                <a:cubicBezTo>
                  <a:pt x="621427" y="673268"/>
                  <a:pt x="645816" y="675559"/>
                  <a:pt x="668656" y="683172"/>
                </a:cubicBezTo>
                <a:cubicBezTo>
                  <a:pt x="753245" y="711369"/>
                  <a:pt x="621724" y="666151"/>
                  <a:pt x="729967" y="709448"/>
                </a:cubicBezTo>
                <a:cubicBezTo>
                  <a:pt x="747111" y="716305"/>
                  <a:pt x="782518" y="726965"/>
                  <a:pt x="782518" y="726965"/>
                </a:cubicBezTo>
                <a:cubicBezTo>
                  <a:pt x="802106" y="722068"/>
                  <a:pt x="857306" y="709222"/>
                  <a:pt x="870105" y="700689"/>
                </a:cubicBezTo>
                <a:cubicBezTo>
                  <a:pt x="904063" y="678051"/>
                  <a:pt x="886395" y="686501"/>
                  <a:pt x="922656" y="674414"/>
                </a:cubicBezTo>
                <a:cubicBezTo>
                  <a:pt x="928495" y="668575"/>
                  <a:pt x="935925" y="663977"/>
                  <a:pt x="940174" y="656896"/>
                </a:cubicBezTo>
                <a:cubicBezTo>
                  <a:pt x="944924" y="648979"/>
                  <a:pt x="941723" y="636387"/>
                  <a:pt x="948932" y="630620"/>
                </a:cubicBezTo>
                <a:cubicBezTo>
                  <a:pt x="958332" y="623100"/>
                  <a:pt x="972003" y="623191"/>
                  <a:pt x="983967" y="621862"/>
                </a:cubicBezTo>
                <a:cubicBezTo>
                  <a:pt x="1024694" y="617337"/>
                  <a:pt x="1065714" y="616023"/>
                  <a:pt x="1106587" y="613103"/>
                </a:cubicBezTo>
                <a:cubicBezTo>
                  <a:pt x="1112426" y="604344"/>
                  <a:pt x="1124105" y="597354"/>
                  <a:pt x="1124105" y="586827"/>
                </a:cubicBezTo>
                <a:cubicBezTo>
                  <a:pt x="1124105" y="562752"/>
                  <a:pt x="1106587" y="516758"/>
                  <a:pt x="1106587" y="516758"/>
                </a:cubicBezTo>
                <a:cubicBezTo>
                  <a:pt x="1103567" y="492597"/>
                  <a:pt x="1102573" y="447420"/>
                  <a:pt x="1089070" y="420414"/>
                </a:cubicBezTo>
                <a:cubicBezTo>
                  <a:pt x="1084362" y="410999"/>
                  <a:pt x="1077392" y="402897"/>
                  <a:pt x="1071553" y="394138"/>
                </a:cubicBezTo>
                <a:cubicBezTo>
                  <a:pt x="1048362" y="254998"/>
                  <a:pt x="1077580" y="443202"/>
                  <a:pt x="1054036" y="148896"/>
                </a:cubicBezTo>
                <a:cubicBezTo>
                  <a:pt x="1053300" y="139693"/>
                  <a:pt x="1051805" y="129148"/>
                  <a:pt x="1045277" y="122620"/>
                </a:cubicBezTo>
                <a:cubicBezTo>
                  <a:pt x="1030390" y="107733"/>
                  <a:pt x="1012698" y="94244"/>
                  <a:pt x="992725" y="87586"/>
                </a:cubicBezTo>
                <a:cubicBezTo>
                  <a:pt x="911931" y="60655"/>
                  <a:pt x="958275" y="73689"/>
                  <a:pt x="852587" y="52551"/>
                </a:cubicBezTo>
                <a:lnTo>
                  <a:pt x="808794" y="43793"/>
                </a:lnTo>
                <a:cubicBezTo>
                  <a:pt x="759162" y="46712"/>
                  <a:pt x="709444" y="48422"/>
                  <a:pt x="659898" y="52551"/>
                </a:cubicBezTo>
                <a:cubicBezTo>
                  <a:pt x="639325" y="54265"/>
                  <a:pt x="619072" y="58749"/>
                  <a:pt x="598587" y="61310"/>
                </a:cubicBezTo>
                <a:cubicBezTo>
                  <a:pt x="572354" y="64589"/>
                  <a:pt x="546036" y="67149"/>
                  <a:pt x="519760" y="70069"/>
                </a:cubicBezTo>
                <a:lnTo>
                  <a:pt x="379622" y="52551"/>
                </a:lnTo>
                <a:cubicBezTo>
                  <a:pt x="364885" y="50446"/>
                  <a:pt x="349952" y="48501"/>
                  <a:pt x="335829" y="43793"/>
                </a:cubicBezTo>
                <a:cubicBezTo>
                  <a:pt x="314735" y="36762"/>
                  <a:pt x="295271" y="25499"/>
                  <a:pt x="274518" y="17517"/>
                </a:cubicBezTo>
                <a:cubicBezTo>
                  <a:pt x="257284" y="10889"/>
                  <a:pt x="221967" y="0"/>
                  <a:pt x="221967" y="0"/>
                </a:cubicBezTo>
                <a:cubicBezTo>
                  <a:pt x="213208" y="2919"/>
                  <a:pt x="204568" y="6222"/>
                  <a:pt x="195691" y="8758"/>
                </a:cubicBezTo>
                <a:cubicBezTo>
                  <a:pt x="184116" y="12065"/>
                  <a:pt x="171423" y="12134"/>
                  <a:pt x="160656" y="17517"/>
                </a:cubicBezTo>
                <a:cubicBezTo>
                  <a:pt x="87349" y="54171"/>
                  <a:pt x="134381" y="4379"/>
                  <a:pt x="108105" y="5255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071938" y="4343400"/>
            <a:ext cx="881062" cy="736600"/>
          </a:xfrm>
          <a:custGeom>
            <a:avLst/>
            <a:gdLst>
              <a:gd name="connsiteX0" fmla="*/ 10218 w 991184"/>
              <a:gd name="connsiteY0" fmla="*/ 649098 h 719167"/>
              <a:gd name="connsiteX1" fmla="*/ 18977 w 991184"/>
              <a:gd name="connsiteY1" fmla="*/ 430133 h 719167"/>
              <a:gd name="connsiteX2" fmla="*/ 97804 w 991184"/>
              <a:gd name="connsiteY2" fmla="*/ 202408 h 719167"/>
              <a:gd name="connsiteX3" fmla="*/ 115322 w 991184"/>
              <a:gd name="connsiteY3" fmla="*/ 114822 h 719167"/>
              <a:gd name="connsiteX4" fmla="*/ 124080 w 991184"/>
              <a:gd name="connsiteY4" fmla="*/ 88546 h 719167"/>
              <a:gd name="connsiteX5" fmla="*/ 176632 w 991184"/>
              <a:gd name="connsiteY5" fmla="*/ 71029 h 719167"/>
              <a:gd name="connsiteX6" fmla="*/ 404356 w 991184"/>
              <a:gd name="connsiteY6" fmla="*/ 62270 h 719167"/>
              <a:gd name="connsiteX7" fmla="*/ 465667 w 991184"/>
              <a:gd name="connsiteY7" fmla="*/ 44753 h 719167"/>
              <a:gd name="connsiteX8" fmla="*/ 553253 w 991184"/>
              <a:gd name="connsiteY8" fmla="*/ 35995 h 719167"/>
              <a:gd name="connsiteX9" fmla="*/ 623322 w 991184"/>
              <a:gd name="connsiteY9" fmla="*/ 27236 h 719167"/>
              <a:gd name="connsiteX10" fmla="*/ 649598 w 991184"/>
              <a:gd name="connsiteY10" fmla="*/ 18477 h 719167"/>
              <a:gd name="connsiteX11" fmla="*/ 842287 w 991184"/>
              <a:gd name="connsiteY11" fmla="*/ 27236 h 719167"/>
              <a:gd name="connsiteX12" fmla="*/ 886080 w 991184"/>
              <a:gd name="connsiteY12" fmla="*/ 44753 h 719167"/>
              <a:gd name="connsiteX13" fmla="*/ 921115 w 991184"/>
              <a:gd name="connsiteY13" fmla="*/ 53512 h 719167"/>
              <a:gd name="connsiteX14" fmla="*/ 947391 w 991184"/>
              <a:gd name="connsiteY14" fmla="*/ 71029 h 719167"/>
              <a:gd name="connsiteX15" fmla="*/ 982425 w 991184"/>
              <a:gd name="connsiteY15" fmla="*/ 132339 h 719167"/>
              <a:gd name="connsiteX16" fmla="*/ 991184 w 991184"/>
              <a:gd name="connsiteY16" fmla="*/ 158615 h 719167"/>
              <a:gd name="connsiteX17" fmla="*/ 973667 w 991184"/>
              <a:gd name="connsiteY17" fmla="*/ 237443 h 719167"/>
              <a:gd name="connsiteX18" fmla="*/ 964908 w 991184"/>
              <a:gd name="connsiteY18" fmla="*/ 263719 h 719167"/>
              <a:gd name="connsiteX19" fmla="*/ 912356 w 991184"/>
              <a:gd name="connsiteY19" fmla="*/ 307512 h 719167"/>
              <a:gd name="connsiteX20" fmla="*/ 851046 w 991184"/>
              <a:gd name="connsiteY20" fmla="*/ 351305 h 719167"/>
              <a:gd name="connsiteX21" fmla="*/ 824770 w 991184"/>
              <a:gd name="connsiteY21" fmla="*/ 360064 h 719167"/>
              <a:gd name="connsiteX22" fmla="*/ 737184 w 991184"/>
              <a:gd name="connsiteY22" fmla="*/ 456408 h 719167"/>
              <a:gd name="connsiteX23" fmla="*/ 658356 w 991184"/>
              <a:gd name="connsiteY23" fmla="*/ 526477 h 719167"/>
              <a:gd name="connsiteX24" fmla="*/ 640839 w 991184"/>
              <a:gd name="connsiteY24" fmla="*/ 543995 h 719167"/>
              <a:gd name="connsiteX25" fmla="*/ 605804 w 991184"/>
              <a:gd name="connsiteY25" fmla="*/ 596546 h 719167"/>
              <a:gd name="connsiteX26" fmla="*/ 562011 w 991184"/>
              <a:gd name="connsiteY26" fmla="*/ 640339 h 719167"/>
              <a:gd name="connsiteX27" fmla="*/ 439391 w 991184"/>
              <a:gd name="connsiteY27" fmla="*/ 692891 h 719167"/>
              <a:gd name="connsiteX28" fmla="*/ 404356 w 991184"/>
              <a:gd name="connsiteY28" fmla="*/ 701650 h 719167"/>
              <a:gd name="connsiteX29" fmla="*/ 351804 w 991184"/>
              <a:gd name="connsiteY29" fmla="*/ 719167 h 719167"/>
              <a:gd name="connsiteX30" fmla="*/ 141598 w 991184"/>
              <a:gd name="connsiteY30" fmla="*/ 710408 h 719167"/>
              <a:gd name="connsiteX31" fmla="*/ 115322 w 991184"/>
              <a:gd name="connsiteY31" fmla="*/ 701650 h 719167"/>
              <a:gd name="connsiteX32" fmla="*/ 80287 w 991184"/>
              <a:gd name="connsiteY32" fmla="*/ 692891 h 719167"/>
              <a:gd name="connsiteX33" fmla="*/ 10218 w 991184"/>
              <a:gd name="connsiteY33" fmla="*/ 649098 h 71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1184" h="719167">
                <a:moveTo>
                  <a:pt x="10218" y="649098"/>
                </a:moveTo>
                <a:cubicBezTo>
                  <a:pt x="0" y="605305"/>
                  <a:pt x="4922" y="501815"/>
                  <a:pt x="18977" y="430133"/>
                </a:cubicBezTo>
                <a:cubicBezTo>
                  <a:pt x="34433" y="351307"/>
                  <a:pt x="82050" y="281175"/>
                  <a:pt x="97804" y="202408"/>
                </a:cubicBezTo>
                <a:cubicBezTo>
                  <a:pt x="103643" y="173213"/>
                  <a:pt x="108627" y="143833"/>
                  <a:pt x="115322" y="114822"/>
                </a:cubicBezTo>
                <a:cubicBezTo>
                  <a:pt x="117398" y="105826"/>
                  <a:pt x="116567" y="93912"/>
                  <a:pt x="124080" y="88546"/>
                </a:cubicBezTo>
                <a:cubicBezTo>
                  <a:pt x="139105" y="77813"/>
                  <a:pt x="158181" y="71739"/>
                  <a:pt x="176632" y="71029"/>
                </a:cubicBezTo>
                <a:lnTo>
                  <a:pt x="404356" y="62270"/>
                </a:lnTo>
                <a:cubicBezTo>
                  <a:pt x="423070" y="56033"/>
                  <a:pt x="446426" y="47502"/>
                  <a:pt x="465667" y="44753"/>
                </a:cubicBezTo>
                <a:cubicBezTo>
                  <a:pt x="494713" y="40604"/>
                  <a:pt x="524092" y="39235"/>
                  <a:pt x="553253" y="35995"/>
                </a:cubicBezTo>
                <a:cubicBezTo>
                  <a:pt x="576647" y="33396"/>
                  <a:pt x="599966" y="30156"/>
                  <a:pt x="623322" y="27236"/>
                </a:cubicBezTo>
                <a:cubicBezTo>
                  <a:pt x="632081" y="24316"/>
                  <a:pt x="640585" y="20480"/>
                  <a:pt x="649598" y="18477"/>
                </a:cubicBezTo>
                <a:cubicBezTo>
                  <a:pt x="732744" y="0"/>
                  <a:pt x="726519" y="12765"/>
                  <a:pt x="842287" y="27236"/>
                </a:cubicBezTo>
                <a:cubicBezTo>
                  <a:pt x="856885" y="33075"/>
                  <a:pt x="871165" y="39781"/>
                  <a:pt x="886080" y="44753"/>
                </a:cubicBezTo>
                <a:cubicBezTo>
                  <a:pt x="897500" y="48560"/>
                  <a:pt x="910051" y="48770"/>
                  <a:pt x="921115" y="53512"/>
                </a:cubicBezTo>
                <a:cubicBezTo>
                  <a:pt x="930790" y="57659"/>
                  <a:pt x="938632" y="65190"/>
                  <a:pt x="947391" y="71029"/>
                </a:cubicBezTo>
                <a:cubicBezTo>
                  <a:pt x="964983" y="97418"/>
                  <a:pt x="969090" y="101225"/>
                  <a:pt x="982425" y="132339"/>
                </a:cubicBezTo>
                <a:cubicBezTo>
                  <a:pt x="986062" y="140825"/>
                  <a:pt x="988264" y="149856"/>
                  <a:pt x="991184" y="158615"/>
                </a:cubicBezTo>
                <a:cubicBezTo>
                  <a:pt x="985345" y="184891"/>
                  <a:pt x="980195" y="211330"/>
                  <a:pt x="973667" y="237443"/>
                </a:cubicBezTo>
                <a:cubicBezTo>
                  <a:pt x="971428" y="246400"/>
                  <a:pt x="970029" y="256037"/>
                  <a:pt x="964908" y="263719"/>
                </a:cubicBezTo>
                <a:cubicBezTo>
                  <a:pt x="950036" y="286026"/>
                  <a:pt x="932921" y="292823"/>
                  <a:pt x="912356" y="307512"/>
                </a:cubicBezTo>
                <a:cubicBezTo>
                  <a:pt x="903093" y="314128"/>
                  <a:pt x="864811" y="344422"/>
                  <a:pt x="851046" y="351305"/>
                </a:cubicBezTo>
                <a:cubicBezTo>
                  <a:pt x="842788" y="355434"/>
                  <a:pt x="833529" y="357144"/>
                  <a:pt x="824770" y="360064"/>
                </a:cubicBezTo>
                <a:cubicBezTo>
                  <a:pt x="708804" y="476028"/>
                  <a:pt x="825571" y="355393"/>
                  <a:pt x="737184" y="456408"/>
                </a:cubicBezTo>
                <a:cubicBezTo>
                  <a:pt x="712152" y="485016"/>
                  <a:pt x="688452" y="500143"/>
                  <a:pt x="658356" y="526477"/>
                </a:cubicBezTo>
                <a:cubicBezTo>
                  <a:pt x="652141" y="531915"/>
                  <a:pt x="645794" y="537389"/>
                  <a:pt x="640839" y="543995"/>
                </a:cubicBezTo>
                <a:cubicBezTo>
                  <a:pt x="628207" y="560837"/>
                  <a:pt x="605804" y="596546"/>
                  <a:pt x="605804" y="596546"/>
                </a:cubicBezTo>
                <a:cubicBezTo>
                  <a:pt x="591642" y="639036"/>
                  <a:pt x="607108" y="613281"/>
                  <a:pt x="562011" y="640339"/>
                </a:cubicBezTo>
                <a:cubicBezTo>
                  <a:pt x="475600" y="692186"/>
                  <a:pt x="545698" y="666314"/>
                  <a:pt x="439391" y="692891"/>
                </a:cubicBezTo>
                <a:cubicBezTo>
                  <a:pt x="427713" y="695811"/>
                  <a:pt x="415776" y="697843"/>
                  <a:pt x="404356" y="701650"/>
                </a:cubicBezTo>
                <a:lnTo>
                  <a:pt x="351804" y="719167"/>
                </a:lnTo>
                <a:cubicBezTo>
                  <a:pt x="281735" y="716247"/>
                  <a:pt x="211536" y="715589"/>
                  <a:pt x="141598" y="710408"/>
                </a:cubicBezTo>
                <a:cubicBezTo>
                  <a:pt x="132391" y="709726"/>
                  <a:pt x="124199" y="704186"/>
                  <a:pt x="115322" y="701650"/>
                </a:cubicBezTo>
                <a:cubicBezTo>
                  <a:pt x="103747" y="698343"/>
                  <a:pt x="92038" y="695502"/>
                  <a:pt x="80287" y="692891"/>
                </a:cubicBezTo>
                <a:cubicBezTo>
                  <a:pt x="31078" y="681956"/>
                  <a:pt x="20436" y="692891"/>
                  <a:pt x="10218" y="64909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8" name="TextBox 43"/>
          <p:cNvSpPr txBox="1">
            <a:spLocks noChangeArrowheads="1"/>
          </p:cNvSpPr>
          <p:nvPr/>
        </p:nvSpPr>
        <p:spPr bwMode="auto">
          <a:xfrm rot="-5400000">
            <a:off x="1512888" y="2570163"/>
            <a:ext cx="1287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40% Impervious</a:t>
            </a:r>
          </a:p>
        </p:txBody>
      </p:sp>
      <p:sp>
        <p:nvSpPr>
          <p:cNvPr id="16409" name="TextBox 44"/>
          <p:cNvSpPr txBox="1">
            <a:spLocks noChangeArrowheads="1"/>
          </p:cNvSpPr>
          <p:nvPr/>
        </p:nvSpPr>
        <p:spPr bwMode="auto">
          <a:xfrm rot="5400000">
            <a:off x="5289550" y="4113213"/>
            <a:ext cx="1279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15% impervious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3581400" y="53340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11" name="TextBox 47"/>
          <p:cNvSpPr txBox="1">
            <a:spLocks noChangeArrowheads="1"/>
          </p:cNvSpPr>
          <p:nvPr/>
        </p:nvSpPr>
        <p:spPr bwMode="auto">
          <a:xfrm>
            <a:off x="3733800" y="5410200"/>
            <a:ext cx="6334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 ft</a:t>
            </a:r>
          </a:p>
        </p:txBody>
      </p:sp>
      <p:sp>
        <p:nvSpPr>
          <p:cNvPr id="16412" name="TextBox 48"/>
          <p:cNvSpPr txBox="1">
            <a:spLocks noChangeArrowheads="1"/>
          </p:cNvSpPr>
          <p:nvPr/>
        </p:nvSpPr>
        <p:spPr bwMode="auto">
          <a:xfrm>
            <a:off x="6057900" y="1731963"/>
            <a:ext cx="2514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Size pipes so that velocity is 3-7 ft/sec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Slope no greater than 0.01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>
            <a:off x="2628901" y="5676900"/>
            <a:ext cx="1141412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14" name="TextBox 50"/>
          <p:cNvSpPr txBox="1">
            <a:spLocks noChangeArrowheads="1"/>
          </p:cNvSpPr>
          <p:nvPr/>
        </p:nvSpPr>
        <p:spPr bwMode="auto">
          <a:xfrm rot="-5400000">
            <a:off x="2874170" y="5495131"/>
            <a:ext cx="62071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700 ft</a:t>
            </a:r>
          </a:p>
        </p:txBody>
      </p:sp>
    </p:spTree>
    <p:extLst>
      <p:ext uri="{BB962C8B-B14F-4D97-AF65-F5344CB8AC3E}">
        <p14:creationId xmlns:p14="http://schemas.microsoft.com/office/powerpoint/2010/main" val="427562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sz="2800" dirty="0">
                <a:latin typeface="Calibri" charset="0"/>
              </a:rPr>
              <a:t>How to generate SCS Type storms</a:t>
            </a:r>
          </a:p>
          <a:p>
            <a:pPr lvl="1"/>
            <a:r>
              <a:rPr lang="en-US" sz="2400" dirty="0">
                <a:latin typeface="Calibri" charset="0"/>
              </a:rPr>
              <a:t>Generate 24 hour storm using SCS tabulations or HEC-HMS</a:t>
            </a:r>
          </a:p>
          <a:p>
            <a:pPr lvl="2"/>
            <a:r>
              <a:rPr lang="en-US" sz="2000" dirty="0">
                <a:latin typeface="Calibri" charset="0"/>
              </a:rPr>
              <a:t>Get the SWMM model built</a:t>
            </a:r>
          </a:p>
          <a:p>
            <a:pPr lvl="2"/>
            <a:r>
              <a:rPr lang="en-US" sz="2000" dirty="0">
                <a:latin typeface="Calibri" charset="0"/>
              </a:rPr>
              <a:t>Open HMS and generate a SCS storm  from the </a:t>
            </a:r>
            <a:r>
              <a:rPr lang="en-US" sz="2000" dirty="0" err="1">
                <a:latin typeface="Calibri" charset="0"/>
              </a:rPr>
              <a:t>meterological</a:t>
            </a:r>
            <a:r>
              <a:rPr lang="en-US" sz="2000" dirty="0">
                <a:latin typeface="Calibri" charset="0"/>
              </a:rPr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3486903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619926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Build a Minimal HEC Model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9390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62000" y="22860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257300" y="38100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41756"/>
      </p:ext>
    </p:extLst>
  </p:cSld>
  <p:clrMapOvr>
    <a:masterClrMapping/>
  </p:clrMapOvr>
  <p:transition xmlns:p14="http://schemas.microsoft.com/office/powerpoint/2010/main"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189038"/>
            <a:ext cx="903128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99578" y="-9536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Build a Minimal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62000" y="24765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62000" y="40386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889565"/>
      </p:ext>
    </p:extLst>
  </p:cSld>
  <p:clrMapOvr>
    <a:masterClrMapping/>
  </p:clrMapOvr>
  <p:transition xmlns:p14="http://schemas.microsoft.com/office/powerpoint/2010/main"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143000"/>
            <a:ext cx="7893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68325" y="28575"/>
            <a:ext cx="8042275" cy="7588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Build a Minimal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6200" y="22098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81000" y="4495800"/>
            <a:ext cx="990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75096"/>
      </p:ext>
    </p:extLst>
  </p:cSld>
  <p:clrMapOvr>
    <a:masterClrMapping/>
  </p:clrMapOvr>
  <p:transition xmlns:p14="http://schemas.microsoft.com/office/powerpoint/2010/main"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42672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20700" y="44450"/>
            <a:ext cx="8042275" cy="6826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Run the HEC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2934494" y="2475706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314700" y="2476500"/>
            <a:ext cx="685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49569"/>
      </p:ext>
    </p:extLst>
  </p:cSld>
  <p:clrMapOvr>
    <a:masterClrMapping/>
  </p:clrMapOvr>
  <p:transition xmlns:p14="http://schemas.microsoft.com/office/powerpoint/2010/main"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08013" y="0"/>
            <a:ext cx="8042275" cy="6826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SWMM as Hydrologic Model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Now have SCS Type II in HEC-HMS, only after the two columns in the time series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Now go to the SWMM model and build a raingage to accept the time series</a:t>
            </a:r>
          </a:p>
        </p:txBody>
      </p:sp>
    </p:spTree>
    <p:extLst>
      <p:ext uri="{BB962C8B-B14F-4D97-AF65-F5344CB8AC3E}">
        <p14:creationId xmlns:p14="http://schemas.microsoft.com/office/powerpoint/2010/main" val="37457401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581025" y="42863"/>
            <a:ext cx="8042275" cy="758825"/>
          </a:xfrm>
        </p:spPr>
        <p:txBody>
          <a:bodyPr>
            <a:normAutofit/>
          </a:bodyPr>
          <a:lstStyle/>
          <a:p>
            <a:r>
              <a:rPr lang="en-US">
                <a:latin typeface="Calibri" charset="0"/>
              </a:rPr>
              <a:t>SWMM Raingage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00200"/>
            <a:ext cx="51958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821722"/>
      </p:ext>
    </p:extLst>
  </p:cSld>
  <p:clrMapOvr>
    <a:masterClrMapping/>
  </p:clrMapOvr>
  <p:transition xmlns:p14="http://schemas.microsoft.com/office/powerpoint/2010/main"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92300"/>
            <a:ext cx="3200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332" y="18378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Now copy-paste from HMS to SWMM the two columns</a:t>
            </a:r>
          </a:p>
          <a:p>
            <a:pPr lvl="1"/>
            <a:r>
              <a:rPr lang="en-US">
                <a:latin typeface="Calibri" charset="0"/>
              </a:rPr>
              <a:t>Edit to fix the first value</a:t>
            </a:r>
          </a:p>
          <a:p>
            <a:pPr lvl="1"/>
            <a:r>
              <a:rPr lang="en-US">
                <a:latin typeface="Calibri" charset="0"/>
              </a:rPr>
              <a:t>Edit to fix the 24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and 25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hours</a:t>
            </a:r>
          </a:p>
          <a:p>
            <a:pPr lvl="1"/>
            <a:r>
              <a:rPr lang="en-US">
                <a:latin typeface="Calibri" charset="0"/>
              </a:rPr>
              <a:t>Set the time window</a:t>
            </a:r>
          </a:p>
          <a:p>
            <a:pPr lvl="1"/>
            <a:r>
              <a:rPr lang="en-US">
                <a:latin typeface="Calibri" charset="0"/>
              </a:rPr>
              <a:t>Run SWMM</a:t>
            </a:r>
          </a:p>
        </p:txBody>
      </p:sp>
    </p:spTree>
    <p:extLst>
      <p:ext uri="{BB962C8B-B14F-4D97-AF65-F5344CB8AC3E}">
        <p14:creationId xmlns:p14="http://schemas.microsoft.com/office/powerpoint/2010/main" val="39191185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669051" y="-23493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Done!  Interpret results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2771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170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704288" y="442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SWMM as Hydrologic Model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</a:rPr>
              <a:t>Showed how to use HMS to generate SWMM input.</a:t>
            </a:r>
          </a:p>
          <a:p>
            <a:r>
              <a:rPr lang="en-US">
                <a:latin typeface="Calibri" charset="0"/>
              </a:rPr>
              <a:t>SWMM is also handy for generating HMS input </a:t>
            </a:r>
          </a:p>
          <a:p>
            <a:pPr lvl="1"/>
            <a:r>
              <a:rPr lang="en-US">
                <a:latin typeface="Calibri" charset="0"/>
              </a:rPr>
              <a:t>the time arithmetic is more demanding!</a:t>
            </a:r>
          </a:p>
        </p:txBody>
      </p:sp>
    </p:spTree>
    <p:extLst>
      <p:ext uri="{BB962C8B-B14F-4D97-AF65-F5344CB8AC3E}">
        <p14:creationId xmlns:p14="http://schemas.microsoft.com/office/powerpoint/2010/main" val="1950166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7597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671144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Load the picture into SWMM</a:t>
            </a:r>
          </a:p>
        </p:txBody>
      </p:sp>
    </p:spTree>
    <p:extLst>
      <p:ext uri="{BB962C8B-B14F-4D97-AF65-F5344CB8AC3E}">
        <p14:creationId xmlns:p14="http://schemas.microsoft.com/office/powerpoint/2010/main" val="262805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Next Time</a:t>
            </a:r>
            <a:endParaRPr lang="en-US" dirty="0">
              <a:latin typeface="Calibri" charset="0"/>
            </a:endParaRPr>
          </a:p>
        </p:txBody>
      </p:sp>
      <p:sp>
        <p:nvSpPr>
          <p:cNvPr id="96258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Conduits in </a:t>
            </a:r>
            <a:r>
              <a:rPr lang="en-US" dirty="0" err="1" smtClean="0">
                <a:latin typeface="Calibri" charset="0"/>
              </a:rPr>
              <a:t>swmm</a:t>
            </a:r>
            <a:endParaRPr lang="en-US" dirty="0" smtClean="0">
              <a:latin typeface="Calibri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Invert elevations and offsets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Dual drainage systems</a:t>
            </a:r>
          </a:p>
        </p:txBody>
      </p:sp>
    </p:spTree>
    <p:extLst>
      <p:ext uri="{BB962C8B-B14F-4D97-AF65-F5344CB8AC3E}">
        <p14:creationId xmlns:p14="http://schemas.microsoft.com/office/powerpoint/2010/main" val="57967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3 Nodes + Outfall</a:t>
            </a:r>
          </a:p>
        </p:txBody>
      </p:sp>
      <p:pic>
        <p:nvPicPr>
          <p:cNvPr id="194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767638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40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96060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Invert elevations 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(example, these would be design values, except for outfall, adjust to get velocity)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Outfall = 0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3 = 700*(0.01)=7 </a:t>
            </a:r>
            <a:r>
              <a:rPr lang="en-US" dirty="0" err="1">
                <a:latin typeface="Calibri" charset="0"/>
                <a:ea typeface="ＭＳ Ｐゴシック" charset="0"/>
              </a:rPr>
              <a:t>ft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3"/>
            <a:r>
              <a:rPr lang="en-US" dirty="0">
                <a:latin typeface="Calibri" charset="0"/>
                <a:ea typeface="ＭＳ Ｐゴシック" charset="0"/>
              </a:rPr>
              <a:t>Offset of 2 </a:t>
            </a:r>
            <a:r>
              <a:rPr lang="en-US" dirty="0" err="1">
                <a:latin typeface="Calibri" charset="0"/>
                <a:ea typeface="ＭＳ Ｐゴシック" charset="0"/>
              </a:rPr>
              <a:t>ft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2 = 7+2+0.01(30) = 9.3</a:t>
            </a:r>
          </a:p>
          <a:p>
            <a:pPr lvl="2"/>
            <a:r>
              <a:rPr lang="en-US" dirty="0">
                <a:latin typeface="Calibri" charset="0"/>
                <a:ea typeface="ＭＳ Ｐゴシック" charset="0"/>
              </a:rPr>
              <a:t>Node 1 = 7+2+0.01(500) = 14</a:t>
            </a: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09056"/>
            <a:ext cx="4456081" cy="28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96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22662" y="1"/>
            <a:ext cx="7773338" cy="1066800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3 Pipes, 24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diameter, concrete (n=0.013)</a:t>
            </a: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981200"/>
            <a:ext cx="73215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0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5332" y="46291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2 sub-catchments</a:t>
            </a: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5120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24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SWMM as Hydrologic Model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hoose a Runoff Generation Mechanism!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For this scale Rational is logical, but not part of SWMM </a:t>
            </a:r>
            <a:r>
              <a:rPr lang="mr-IN" dirty="0" smtClean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need a hack!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82" y="2729345"/>
            <a:ext cx="6366518" cy="400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45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531</TotalTime>
  <Words>1153</Words>
  <Application>Microsoft Macintosh PowerPoint</Application>
  <PresentationFormat>On-screen Show (4:3)</PresentationFormat>
  <Paragraphs>164</Paragraphs>
  <Slides>40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Droplet</vt:lpstr>
      <vt:lpstr>CE 3372 Water Systems Design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Hacking Rational Method in SWMM</vt:lpstr>
      <vt:lpstr>Hacking Rational Method in SWMM</vt:lpstr>
      <vt:lpstr>Hacking Rational Method in SWMM</vt:lpstr>
      <vt:lpstr>Hacking a Rational Method in SWMM</vt:lpstr>
      <vt:lpstr>Hacking a Rational Method in SWMM</vt:lpstr>
      <vt:lpstr>Hacking Rational Method in SWMM</vt:lpstr>
      <vt:lpstr>Hacking a Rational Method in SWMM</vt:lpstr>
      <vt:lpstr>Hacking a Rational Method in SWMM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SWMM as Hydrologic Model</vt:lpstr>
      <vt:lpstr>PowerPoint Presentation</vt:lpstr>
      <vt:lpstr>SWMM as Hydrologic Model</vt:lpstr>
      <vt:lpstr>SWMM as Hydrologic Model</vt:lpstr>
      <vt:lpstr>Build a Minimal HEC Model</vt:lpstr>
      <vt:lpstr>Build a Minimal HEC Model</vt:lpstr>
      <vt:lpstr>Build a Minimal HEC Model</vt:lpstr>
      <vt:lpstr>Run the HEC Model</vt:lpstr>
      <vt:lpstr>SWMM as Hydrologic Model</vt:lpstr>
      <vt:lpstr>SWMM Raingage</vt:lpstr>
      <vt:lpstr>SWMM as Hydrologic Model</vt:lpstr>
      <vt:lpstr>SWMM as Hydrologic Model</vt:lpstr>
      <vt:lpstr>SWMM as Hydrologic Model</vt:lpstr>
      <vt:lpstr>Next Time</vt:lpstr>
    </vt:vector>
  </TitlesOfParts>
  <Company>texas tech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3372 Water Systems Design</dc:title>
  <dc:creator>theodore  cleveland</dc:creator>
  <cp:lastModifiedBy>Theodore Cleveland</cp:lastModifiedBy>
  <cp:revision>57</cp:revision>
  <cp:lastPrinted>2016-12-01T00:31:49Z</cp:lastPrinted>
  <dcterms:created xsi:type="dcterms:W3CDTF">2013-10-15T13:46:21Z</dcterms:created>
  <dcterms:modified xsi:type="dcterms:W3CDTF">2017-07-16T11:16:54Z</dcterms:modified>
</cp:coreProperties>
</file>