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3"/>
  </p:notesMasterIdLst>
  <p:sldIdLst>
    <p:sldId id="387" r:id="rId2"/>
    <p:sldId id="388" r:id="rId3"/>
    <p:sldId id="389" r:id="rId4"/>
    <p:sldId id="390" r:id="rId5"/>
    <p:sldId id="391" r:id="rId6"/>
    <p:sldId id="392" r:id="rId7"/>
    <p:sldId id="393" r:id="rId8"/>
    <p:sldId id="394" r:id="rId9"/>
    <p:sldId id="395" r:id="rId10"/>
    <p:sldId id="396" r:id="rId11"/>
    <p:sldId id="397" r:id="rId12"/>
    <p:sldId id="398" r:id="rId13"/>
    <p:sldId id="399" r:id="rId14"/>
    <p:sldId id="400" r:id="rId15"/>
    <p:sldId id="401" r:id="rId16"/>
    <p:sldId id="402" r:id="rId17"/>
    <p:sldId id="403" r:id="rId18"/>
    <p:sldId id="416" r:id="rId19"/>
    <p:sldId id="417" r:id="rId20"/>
    <p:sldId id="404" r:id="rId21"/>
    <p:sldId id="405" r:id="rId22"/>
    <p:sldId id="406" r:id="rId23"/>
    <p:sldId id="407" r:id="rId24"/>
    <p:sldId id="408" r:id="rId25"/>
    <p:sldId id="409" r:id="rId26"/>
    <p:sldId id="410" r:id="rId27"/>
    <p:sldId id="411" r:id="rId28"/>
    <p:sldId id="412" r:id="rId29"/>
    <p:sldId id="413" r:id="rId30"/>
    <p:sldId id="414" r:id="rId31"/>
    <p:sldId id="415" r:id="rId32"/>
    <p:sldId id="418" r:id="rId33"/>
    <p:sldId id="419" r:id="rId34"/>
    <p:sldId id="434" r:id="rId35"/>
    <p:sldId id="420" r:id="rId36"/>
    <p:sldId id="421" r:id="rId37"/>
    <p:sldId id="422" r:id="rId38"/>
    <p:sldId id="423" r:id="rId39"/>
    <p:sldId id="424" r:id="rId40"/>
    <p:sldId id="425" r:id="rId41"/>
    <p:sldId id="426" r:id="rId42"/>
    <p:sldId id="427" r:id="rId43"/>
    <p:sldId id="428" r:id="rId44"/>
    <p:sldId id="429" r:id="rId45"/>
    <p:sldId id="430" r:id="rId46"/>
    <p:sldId id="431" r:id="rId47"/>
    <p:sldId id="432" r:id="rId48"/>
    <p:sldId id="433" r:id="rId49"/>
    <p:sldId id="439" r:id="rId50"/>
    <p:sldId id="440" r:id="rId51"/>
    <p:sldId id="441" r:id="rId52"/>
    <p:sldId id="443" r:id="rId53"/>
    <p:sldId id="444" r:id="rId54"/>
    <p:sldId id="442" r:id="rId55"/>
    <p:sldId id="445" r:id="rId56"/>
    <p:sldId id="446" r:id="rId57"/>
    <p:sldId id="435" r:id="rId58"/>
    <p:sldId id="436" r:id="rId59"/>
    <p:sldId id="437" r:id="rId60"/>
    <p:sldId id="438" r:id="rId61"/>
    <p:sldId id="447" r:id="rId6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85"/>
    <p:restoredTop sz="93127" autoAdjust="0"/>
  </p:normalViewPr>
  <p:slideViewPr>
    <p:cSldViewPr snapToGrid="0" snapToObjects="1">
      <p:cViewPr varScale="1">
        <p:scale>
          <a:sx n="104" d="100"/>
          <a:sy n="104" d="100"/>
        </p:scale>
        <p:origin x="240" y="10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51A747-9665-7048-85A9-219A20BF8E11}" type="datetimeFigureOut">
              <a:rPr lang="en-US" smtClean="0"/>
              <a:t>10/29/18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03A099-37C4-7642-9CFD-DFABEA82D8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3998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03A099-37C4-7642-9CFD-DFABEA82D8C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4054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03A099-37C4-7642-9CFD-DFABEA82D8C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7533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03A099-37C4-7642-9CFD-DFABEA82D8C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4951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03A099-37C4-7642-9CFD-DFABEA82D8C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4268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03A099-37C4-7642-9CFD-DFABEA82D8C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7010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03A099-37C4-7642-9CFD-DFABEA82D8C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3759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03A099-37C4-7642-9CFD-DFABEA82D8C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7658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03A099-37C4-7642-9CFD-DFABEA82D8C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9439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03A099-37C4-7642-9CFD-DFABEA82D8C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1319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03A099-37C4-7642-9CFD-DFABEA82D8C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3184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03A099-37C4-7642-9CFD-DFABEA82D8C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4056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03A099-37C4-7642-9CFD-DFABEA82D8C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29080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03A099-37C4-7642-9CFD-DFABEA82D8C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69827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03A099-37C4-7642-9CFD-DFABEA82D8C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22715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03A099-37C4-7642-9CFD-DFABEA82D8C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44700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03A099-37C4-7642-9CFD-DFABEA82D8C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40263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03A099-37C4-7642-9CFD-DFABEA82D8C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15094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03A099-37C4-7642-9CFD-DFABEA82D8C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43144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03A099-37C4-7642-9CFD-DFABEA82D8C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26878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03A099-37C4-7642-9CFD-DFABEA82D8CF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22886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03A099-37C4-7642-9CFD-DFABEA82D8CF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61634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03A099-37C4-7642-9CFD-DFABEA82D8CF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8742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03A099-37C4-7642-9CFD-DFABEA82D8C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04510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03A099-37C4-7642-9CFD-DFABEA82D8CF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48669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03A099-37C4-7642-9CFD-DFABEA82D8CF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80387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03A099-37C4-7642-9CFD-DFABEA82D8CF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3217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03A099-37C4-7642-9CFD-DFABEA82D8CF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18335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03A099-37C4-7642-9CFD-DFABEA82D8CF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83160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03A099-37C4-7642-9CFD-DFABEA82D8CF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07130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03A099-37C4-7642-9CFD-DFABEA82D8CF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2047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03A099-37C4-7642-9CFD-DFABEA82D8CF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00564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03A099-37C4-7642-9CFD-DFABEA82D8CF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64603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03A099-37C4-7642-9CFD-DFABEA82D8CF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9238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03A099-37C4-7642-9CFD-DFABEA82D8C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63188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03A099-37C4-7642-9CFD-DFABEA82D8CF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6489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03A099-37C4-7642-9CFD-DFABEA82D8CF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68713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03A099-37C4-7642-9CFD-DFABEA82D8CF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13870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03A099-37C4-7642-9CFD-DFABEA82D8CF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36340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03A099-37C4-7642-9CFD-DFABEA82D8CF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32207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03A099-37C4-7642-9CFD-DFABEA82D8CF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73117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03A099-37C4-7642-9CFD-DFABEA82D8CF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2815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03A099-37C4-7642-9CFD-DFABEA82D8CF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56739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03A099-37C4-7642-9CFD-DFABEA82D8CF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74294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03A099-37C4-7642-9CFD-DFABEA82D8CF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6657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03A099-37C4-7642-9CFD-DFABEA82D8C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866796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03A099-37C4-7642-9CFD-DFABEA82D8CF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923946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03A099-37C4-7642-9CFD-DFABEA82D8CF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271049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03A099-37C4-7642-9CFD-DFABEA82D8CF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428401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03A099-37C4-7642-9CFD-DFABEA82D8CF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808652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03A099-37C4-7642-9CFD-DFABEA82D8CF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486958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03A099-37C4-7642-9CFD-DFABEA82D8CF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105763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03A099-37C4-7642-9CFD-DFABEA82D8CF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103980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03A099-37C4-7642-9CFD-DFABEA82D8CF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178193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03A099-37C4-7642-9CFD-DFABEA82D8CF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799001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03A099-37C4-7642-9CFD-DFABEA82D8CF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2330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03A099-37C4-7642-9CFD-DFABEA82D8C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377772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03A099-37C4-7642-9CFD-DFABEA82D8CF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025341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03A099-37C4-7642-9CFD-DFABEA82D8CF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5318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03A099-37C4-7642-9CFD-DFABEA82D8C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7960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03A099-37C4-7642-9CFD-DFABEA82D8C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1389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03A099-37C4-7642-9CFD-DFABEA82D8C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1082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10/29/18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10/29/18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10/29/18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10/29/18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10/29/18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10/29/18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10/29/18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10/29/18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10/29/18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10/29/18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10/29/18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10/29/18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10/29/18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10/29/18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10/29/18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10/29/18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10/29/18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10/29/18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CE 3372 Water Systems Design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Lesson 18: STORM SEWER DESIGN EXAMPLE (GOODWIN STREET STORM SEWER)</a:t>
            </a:r>
          </a:p>
        </p:txBody>
      </p:sp>
    </p:spTree>
    <p:extLst>
      <p:ext uri="{BB962C8B-B14F-4D97-AF65-F5344CB8AC3E}">
        <p14:creationId xmlns:p14="http://schemas.microsoft.com/office/powerpoint/2010/main" val="14052523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80FBFD-0DA6-864F-BBB5-6A359FDFD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6198501" cy="1478570"/>
          </a:xfrm>
        </p:spPr>
        <p:txBody>
          <a:bodyPr/>
          <a:lstStyle/>
          <a:p>
            <a:r>
              <a:rPr lang="en-US" dirty="0"/>
              <a:t>DRAINAGE AREA 3.3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915BA0-0AD9-B740-A188-0E115D6A28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7"/>
            <a:ext cx="6000793" cy="3541714"/>
          </a:xfrm>
        </p:spPr>
        <p:txBody>
          <a:bodyPr/>
          <a:lstStyle/>
          <a:p>
            <a:r>
              <a:rPr lang="en-US" dirty="0"/>
              <a:t>Identify the individual drainage areas.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F50A3C-A359-7F4B-A950-3F56E031BA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3773" y="202553"/>
            <a:ext cx="3976028" cy="6544235"/>
          </a:xfrm>
          <a:prstGeom prst="rect">
            <a:avLst/>
          </a:prstGeom>
          <a:solidFill>
            <a:srgbClr val="FFFF00"/>
          </a:solidFill>
          <a:effectLst/>
        </p:spPr>
      </p:pic>
      <p:sp>
        <p:nvSpPr>
          <p:cNvPr id="5" name="Freeform 4">
            <a:extLst>
              <a:ext uri="{FF2B5EF4-FFF2-40B4-BE49-F238E27FC236}">
                <a16:creationId xmlns:a16="http://schemas.microsoft.com/office/drawing/2014/main" id="{8F73ED02-90AE-8446-97C9-5D4B9AD34166}"/>
              </a:ext>
            </a:extLst>
          </p:cNvPr>
          <p:cNvSpPr/>
          <p:nvPr/>
        </p:nvSpPr>
        <p:spPr>
          <a:xfrm>
            <a:off x="10280513" y="2887879"/>
            <a:ext cx="662940" cy="1223010"/>
          </a:xfrm>
          <a:custGeom>
            <a:avLst/>
            <a:gdLst>
              <a:gd name="connsiteX0" fmla="*/ 0 w 662940"/>
              <a:gd name="connsiteY0" fmla="*/ 0 h 1223010"/>
              <a:gd name="connsiteX1" fmla="*/ 662940 w 662940"/>
              <a:gd name="connsiteY1" fmla="*/ 0 h 1223010"/>
              <a:gd name="connsiteX2" fmla="*/ 651510 w 662940"/>
              <a:gd name="connsiteY2" fmla="*/ 937260 h 1223010"/>
              <a:gd name="connsiteX3" fmla="*/ 445770 w 662940"/>
              <a:gd name="connsiteY3" fmla="*/ 925830 h 1223010"/>
              <a:gd name="connsiteX4" fmla="*/ 354330 w 662940"/>
              <a:gd name="connsiteY4" fmla="*/ 994410 h 1223010"/>
              <a:gd name="connsiteX5" fmla="*/ 354330 w 662940"/>
              <a:gd name="connsiteY5" fmla="*/ 1223010 h 1223010"/>
              <a:gd name="connsiteX6" fmla="*/ 0 w 662940"/>
              <a:gd name="connsiteY6" fmla="*/ 1211580 h 1223010"/>
              <a:gd name="connsiteX7" fmla="*/ 11430 w 662940"/>
              <a:gd name="connsiteY7" fmla="*/ 388620 h 1223010"/>
              <a:gd name="connsiteX8" fmla="*/ 0 w 662940"/>
              <a:gd name="connsiteY8" fmla="*/ 0 h 1223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62940" h="1223010">
                <a:moveTo>
                  <a:pt x="0" y="0"/>
                </a:moveTo>
                <a:lnTo>
                  <a:pt x="662940" y="0"/>
                </a:lnTo>
                <a:lnTo>
                  <a:pt x="651510" y="937260"/>
                </a:lnTo>
                <a:lnTo>
                  <a:pt x="445770" y="925830"/>
                </a:lnTo>
                <a:cubicBezTo>
                  <a:pt x="343628" y="964133"/>
                  <a:pt x="354330" y="927567"/>
                  <a:pt x="354330" y="994410"/>
                </a:cubicBezTo>
                <a:lnTo>
                  <a:pt x="354330" y="1223010"/>
                </a:lnTo>
                <a:lnTo>
                  <a:pt x="0" y="1211580"/>
                </a:lnTo>
                <a:lnTo>
                  <a:pt x="11430" y="38862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4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9629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80FBFD-0DA6-864F-BBB5-6A359FDFD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6198501" cy="1478570"/>
          </a:xfrm>
        </p:spPr>
        <p:txBody>
          <a:bodyPr/>
          <a:lstStyle/>
          <a:p>
            <a:r>
              <a:rPr lang="en-US" dirty="0"/>
              <a:t>DRAINAGE AREA 4.1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915BA0-0AD9-B740-A188-0E115D6A28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7"/>
            <a:ext cx="6000793" cy="3541714"/>
          </a:xfrm>
        </p:spPr>
        <p:txBody>
          <a:bodyPr/>
          <a:lstStyle/>
          <a:p>
            <a:r>
              <a:rPr lang="en-US" dirty="0"/>
              <a:t>Identify the individual drainage areas.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F50A3C-A359-7F4B-A950-3F56E031BA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3773" y="202553"/>
            <a:ext cx="3976028" cy="6544235"/>
          </a:xfrm>
          <a:prstGeom prst="rect">
            <a:avLst/>
          </a:prstGeom>
          <a:solidFill>
            <a:srgbClr val="FFFF00"/>
          </a:solidFill>
          <a:effectLst/>
        </p:spPr>
      </p:pic>
      <p:sp>
        <p:nvSpPr>
          <p:cNvPr id="5" name="Freeform 4">
            <a:extLst>
              <a:ext uri="{FF2B5EF4-FFF2-40B4-BE49-F238E27FC236}">
                <a16:creationId xmlns:a16="http://schemas.microsoft.com/office/drawing/2014/main" id="{01217DED-EF8A-CC4D-808C-920FE2102F11}"/>
              </a:ext>
            </a:extLst>
          </p:cNvPr>
          <p:cNvSpPr/>
          <p:nvPr/>
        </p:nvSpPr>
        <p:spPr>
          <a:xfrm>
            <a:off x="9230806" y="2899309"/>
            <a:ext cx="1074420" cy="1200150"/>
          </a:xfrm>
          <a:custGeom>
            <a:avLst/>
            <a:gdLst>
              <a:gd name="connsiteX0" fmla="*/ 22860 w 1074420"/>
              <a:gd name="connsiteY0" fmla="*/ 137160 h 1200150"/>
              <a:gd name="connsiteX1" fmla="*/ 640080 w 1074420"/>
              <a:gd name="connsiteY1" fmla="*/ 171450 h 1200150"/>
              <a:gd name="connsiteX2" fmla="*/ 685800 w 1074420"/>
              <a:gd name="connsiteY2" fmla="*/ 45720 h 1200150"/>
              <a:gd name="connsiteX3" fmla="*/ 777240 w 1074420"/>
              <a:gd name="connsiteY3" fmla="*/ 11430 h 1200150"/>
              <a:gd name="connsiteX4" fmla="*/ 1074420 w 1074420"/>
              <a:gd name="connsiteY4" fmla="*/ 0 h 1200150"/>
              <a:gd name="connsiteX5" fmla="*/ 1074420 w 1074420"/>
              <a:gd name="connsiteY5" fmla="*/ 457200 h 1200150"/>
              <a:gd name="connsiteX6" fmla="*/ 1051560 w 1074420"/>
              <a:gd name="connsiteY6" fmla="*/ 1200150 h 1200150"/>
              <a:gd name="connsiteX7" fmla="*/ 617220 w 1074420"/>
              <a:gd name="connsiteY7" fmla="*/ 1200150 h 1200150"/>
              <a:gd name="connsiteX8" fmla="*/ 640080 w 1074420"/>
              <a:gd name="connsiteY8" fmla="*/ 800100 h 1200150"/>
              <a:gd name="connsiteX9" fmla="*/ 0 w 1074420"/>
              <a:gd name="connsiteY9" fmla="*/ 788670 h 1200150"/>
              <a:gd name="connsiteX10" fmla="*/ 22860 w 1074420"/>
              <a:gd name="connsiteY10" fmla="*/ 137160 h 120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74420" h="1200150">
                <a:moveTo>
                  <a:pt x="22860" y="137160"/>
                </a:moveTo>
                <a:lnTo>
                  <a:pt x="640080" y="171450"/>
                </a:lnTo>
                <a:lnTo>
                  <a:pt x="685800" y="45720"/>
                </a:lnTo>
                <a:lnTo>
                  <a:pt x="777240" y="11430"/>
                </a:lnTo>
                <a:lnTo>
                  <a:pt x="1074420" y="0"/>
                </a:lnTo>
                <a:lnTo>
                  <a:pt x="1074420" y="457200"/>
                </a:lnTo>
                <a:lnTo>
                  <a:pt x="1051560" y="1200150"/>
                </a:lnTo>
                <a:lnTo>
                  <a:pt x="617220" y="1200150"/>
                </a:lnTo>
                <a:lnTo>
                  <a:pt x="640080" y="800100"/>
                </a:lnTo>
                <a:lnTo>
                  <a:pt x="0" y="788670"/>
                </a:lnTo>
                <a:lnTo>
                  <a:pt x="22860" y="137160"/>
                </a:lnTo>
                <a:close/>
              </a:path>
            </a:pathLst>
          </a:custGeom>
          <a:solidFill>
            <a:schemeClr val="accent1">
              <a:alpha val="5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4799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80FBFD-0DA6-864F-BBB5-6A359FDFD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6198501" cy="1478570"/>
          </a:xfrm>
        </p:spPr>
        <p:txBody>
          <a:bodyPr/>
          <a:lstStyle/>
          <a:p>
            <a:r>
              <a:rPr lang="en-US" dirty="0"/>
              <a:t>DRAINAGE AREA 4.2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915BA0-0AD9-B740-A188-0E115D6A28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7"/>
            <a:ext cx="6000793" cy="3541714"/>
          </a:xfrm>
        </p:spPr>
        <p:txBody>
          <a:bodyPr/>
          <a:lstStyle/>
          <a:p>
            <a:r>
              <a:rPr lang="en-US" dirty="0"/>
              <a:t>Identify the individual drainage areas.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F50A3C-A359-7F4B-A950-3F56E031BA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3773" y="202553"/>
            <a:ext cx="3976028" cy="6544235"/>
          </a:xfrm>
          <a:prstGeom prst="rect">
            <a:avLst/>
          </a:prstGeom>
          <a:solidFill>
            <a:srgbClr val="FFFF00"/>
          </a:solidFill>
          <a:effectLst/>
        </p:spPr>
      </p:pic>
      <p:sp>
        <p:nvSpPr>
          <p:cNvPr id="5" name="Freeform 4">
            <a:extLst>
              <a:ext uri="{FF2B5EF4-FFF2-40B4-BE49-F238E27FC236}">
                <a16:creationId xmlns:a16="http://schemas.microsoft.com/office/drawing/2014/main" id="{09F4B214-636D-0548-B225-DE33B436C096}"/>
              </a:ext>
            </a:extLst>
          </p:cNvPr>
          <p:cNvSpPr/>
          <p:nvPr/>
        </p:nvSpPr>
        <p:spPr>
          <a:xfrm>
            <a:off x="8726959" y="2449109"/>
            <a:ext cx="571500" cy="617220"/>
          </a:xfrm>
          <a:custGeom>
            <a:avLst/>
            <a:gdLst>
              <a:gd name="connsiteX0" fmla="*/ 68580 w 571500"/>
              <a:gd name="connsiteY0" fmla="*/ 0 h 617220"/>
              <a:gd name="connsiteX1" fmla="*/ 0 w 571500"/>
              <a:gd name="connsiteY1" fmla="*/ 205740 h 617220"/>
              <a:gd name="connsiteX2" fmla="*/ 11430 w 571500"/>
              <a:gd name="connsiteY2" fmla="*/ 617220 h 617220"/>
              <a:gd name="connsiteX3" fmla="*/ 514350 w 571500"/>
              <a:gd name="connsiteY3" fmla="*/ 617220 h 617220"/>
              <a:gd name="connsiteX4" fmla="*/ 571500 w 571500"/>
              <a:gd name="connsiteY4" fmla="*/ 34290 h 617220"/>
              <a:gd name="connsiteX5" fmla="*/ 68580 w 571500"/>
              <a:gd name="connsiteY5" fmla="*/ 0 h 617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1500" h="617220">
                <a:moveTo>
                  <a:pt x="68580" y="0"/>
                </a:moveTo>
                <a:lnTo>
                  <a:pt x="0" y="205740"/>
                </a:lnTo>
                <a:lnTo>
                  <a:pt x="11430" y="617220"/>
                </a:lnTo>
                <a:lnTo>
                  <a:pt x="514350" y="617220"/>
                </a:lnTo>
                <a:lnTo>
                  <a:pt x="571500" y="34290"/>
                </a:lnTo>
                <a:lnTo>
                  <a:pt x="68580" y="0"/>
                </a:lnTo>
                <a:close/>
              </a:path>
            </a:pathLst>
          </a:custGeom>
          <a:solidFill>
            <a:schemeClr val="accent1"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7850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80FBFD-0DA6-864F-BBB5-6A359FDFD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6198501" cy="1478570"/>
          </a:xfrm>
        </p:spPr>
        <p:txBody>
          <a:bodyPr/>
          <a:lstStyle/>
          <a:p>
            <a:r>
              <a:rPr lang="en-US" dirty="0"/>
              <a:t>DRAINAGE AREA 5.1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915BA0-0AD9-B740-A188-0E115D6A28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7"/>
            <a:ext cx="6000793" cy="3541714"/>
          </a:xfrm>
        </p:spPr>
        <p:txBody>
          <a:bodyPr/>
          <a:lstStyle/>
          <a:p>
            <a:r>
              <a:rPr lang="en-US" dirty="0"/>
              <a:t>Identify the individual drainage areas.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F50A3C-A359-7F4B-A950-3F56E031BA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3773" y="202553"/>
            <a:ext cx="3976028" cy="6544235"/>
          </a:xfrm>
          <a:prstGeom prst="rect">
            <a:avLst/>
          </a:prstGeom>
          <a:solidFill>
            <a:srgbClr val="FFFF00"/>
          </a:solidFill>
          <a:effectLst/>
        </p:spPr>
      </p:pic>
      <p:sp>
        <p:nvSpPr>
          <p:cNvPr id="5" name="Freeform 4">
            <a:extLst>
              <a:ext uri="{FF2B5EF4-FFF2-40B4-BE49-F238E27FC236}">
                <a16:creationId xmlns:a16="http://schemas.microsoft.com/office/drawing/2014/main" id="{0B8E4849-29CD-1945-9C93-1D6C236F07AC}"/>
              </a:ext>
            </a:extLst>
          </p:cNvPr>
          <p:cNvSpPr/>
          <p:nvPr/>
        </p:nvSpPr>
        <p:spPr>
          <a:xfrm>
            <a:off x="9229880" y="2460539"/>
            <a:ext cx="1062990" cy="617220"/>
          </a:xfrm>
          <a:custGeom>
            <a:avLst/>
            <a:gdLst>
              <a:gd name="connsiteX0" fmla="*/ 68580 w 1062990"/>
              <a:gd name="connsiteY0" fmla="*/ 11430 h 617220"/>
              <a:gd name="connsiteX1" fmla="*/ 11430 w 1062990"/>
              <a:gd name="connsiteY1" fmla="*/ 434340 h 617220"/>
              <a:gd name="connsiteX2" fmla="*/ 0 w 1062990"/>
              <a:gd name="connsiteY2" fmla="*/ 605790 h 617220"/>
              <a:gd name="connsiteX3" fmla="*/ 662940 w 1062990"/>
              <a:gd name="connsiteY3" fmla="*/ 617220 h 617220"/>
              <a:gd name="connsiteX4" fmla="*/ 674370 w 1062990"/>
              <a:gd name="connsiteY4" fmla="*/ 445770 h 617220"/>
              <a:gd name="connsiteX5" fmla="*/ 1062990 w 1062990"/>
              <a:gd name="connsiteY5" fmla="*/ 445770 h 617220"/>
              <a:gd name="connsiteX6" fmla="*/ 1062990 w 1062990"/>
              <a:gd name="connsiteY6" fmla="*/ 0 h 617220"/>
              <a:gd name="connsiteX7" fmla="*/ 708660 w 1062990"/>
              <a:gd name="connsiteY7" fmla="*/ 22860 h 617220"/>
              <a:gd name="connsiteX8" fmla="*/ 114300 w 1062990"/>
              <a:gd name="connsiteY8" fmla="*/ 34290 h 617220"/>
              <a:gd name="connsiteX9" fmla="*/ 68580 w 1062990"/>
              <a:gd name="connsiteY9" fmla="*/ 11430 h 617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62990" h="617220">
                <a:moveTo>
                  <a:pt x="68580" y="11430"/>
                </a:moveTo>
                <a:lnTo>
                  <a:pt x="11430" y="434340"/>
                </a:lnTo>
                <a:lnTo>
                  <a:pt x="0" y="605790"/>
                </a:lnTo>
                <a:lnTo>
                  <a:pt x="662940" y="617220"/>
                </a:lnTo>
                <a:lnTo>
                  <a:pt x="674370" y="445770"/>
                </a:lnTo>
                <a:lnTo>
                  <a:pt x="1062990" y="445770"/>
                </a:lnTo>
                <a:lnTo>
                  <a:pt x="1062990" y="0"/>
                </a:lnTo>
                <a:lnTo>
                  <a:pt x="708660" y="22860"/>
                </a:lnTo>
                <a:lnTo>
                  <a:pt x="114300" y="34290"/>
                </a:lnTo>
                <a:lnTo>
                  <a:pt x="68580" y="11430"/>
                </a:lnTo>
                <a:close/>
              </a:path>
            </a:pathLst>
          </a:custGeom>
          <a:solidFill>
            <a:schemeClr val="accent1">
              <a:alpha val="4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4781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80FBFD-0DA6-864F-BBB5-6A359FDFD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6198501" cy="1478570"/>
          </a:xfrm>
        </p:spPr>
        <p:txBody>
          <a:bodyPr/>
          <a:lstStyle/>
          <a:p>
            <a:r>
              <a:rPr lang="en-US" dirty="0"/>
              <a:t>DRAINAGE AREA 5.2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915BA0-0AD9-B740-A188-0E115D6A28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7"/>
            <a:ext cx="6000793" cy="3541714"/>
          </a:xfrm>
        </p:spPr>
        <p:txBody>
          <a:bodyPr/>
          <a:lstStyle/>
          <a:p>
            <a:r>
              <a:rPr lang="en-US" dirty="0"/>
              <a:t>Identify the individual drainage areas.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F50A3C-A359-7F4B-A950-3F56E031BA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3773" y="202553"/>
            <a:ext cx="3976028" cy="6544235"/>
          </a:xfrm>
          <a:prstGeom prst="rect">
            <a:avLst/>
          </a:prstGeom>
          <a:solidFill>
            <a:srgbClr val="FFFF00"/>
          </a:solidFill>
          <a:effectLst/>
        </p:spPr>
      </p:pic>
      <p:sp>
        <p:nvSpPr>
          <p:cNvPr id="5" name="Freeform 4">
            <a:extLst>
              <a:ext uri="{FF2B5EF4-FFF2-40B4-BE49-F238E27FC236}">
                <a16:creationId xmlns:a16="http://schemas.microsoft.com/office/drawing/2014/main" id="{0BE1FF9C-CE82-6D43-9F2B-B39DF5E46306}"/>
              </a:ext>
            </a:extLst>
          </p:cNvPr>
          <p:cNvSpPr/>
          <p:nvPr/>
        </p:nvSpPr>
        <p:spPr>
          <a:xfrm>
            <a:off x="8772614" y="2015172"/>
            <a:ext cx="811530" cy="468630"/>
          </a:xfrm>
          <a:custGeom>
            <a:avLst/>
            <a:gdLst>
              <a:gd name="connsiteX0" fmla="*/ 125730 w 811530"/>
              <a:gd name="connsiteY0" fmla="*/ 45720 h 468630"/>
              <a:gd name="connsiteX1" fmla="*/ 0 w 811530"/>
              <a:gd name="connsiteY1" fmla="*/ 445770 h 468630"/>
              <a:gd name="connsiteX2" fmla="*/ 502920 w 811530"/>
              <a:gd name="connsiteY2" fmla="*/ 468630 h 468630"/>
              <a:gd name="connsiteX3" fmla="*/ 777240 w 811530"/>
              <a:gd name="connsiteY3" fmla="*/ 468630 h 468630"/>
              <a:gd name="connsiteX4" fmla="*/ 800100 w 811530"/>
              <a:gd name="connsiteY4" fmla="*/ 365760 h 468630"/>
              <a:gd name="connsiteX5" fmla="*/ 811530 w 811530"/>
              <a:gd name="connsiteY5" fmla="*/ 331470 h 468630"/>
              <a:gd name="connsiteX6" fmla="*/ 800100 w 811530"/>
              <a:gd name="connsiteY6" fmla="*/ 148590 h 468630"/>
              <a:gd name="connsiteX7" fmla="*/ 777240 w 811530"/>
              <a:gd name="connsiteY7" fmla="*/ 80010 h 468630"/>
              <a:gd name="connsiteX8" fmla="*/ 742950 w 811530"/>
              <a:gd name="connsiteY8" fmla="*/ 11430 h 468630"/>
              <a:gd name="connsiteX9" fmla="*/ 708660 w 811530"/>
              <a:gd name="connsiteY9" fmla="*/ 0 h 468630"/>
              <a:gd name="connsiteX10" fmla="*/ 628650 w 811530"/>
              <a:gd name="connsiteY10" fmla="*/ 22860 h 468630"/>
              <a:gd name="connsiteX11" fmla="*/ 560070 w 811530"/>
              <a:gd name="connsiteY11" fmla="*/ 45720 h 468630"/>
              <a:gd name="connsiteX12" fmla="*/ 262890 w 811530"/>
              <a:gd name="connsiteY12" fmla="*/ 68580 h 468630"/>
              <a:gd name="connsiteX13" fmla="*/ 125730 w 811530"/>
              <a:gd name="connsiteY13" fmla="*/ 45720 h 468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11530" h="468630">
                <a:moveTo>
                  <a:pt x="125730" y="45720"/>
                </a:moveTo>
                <a:lnTo>
                  <a:pt x="0" y="445770"/>
                </a:lnTo>
                <a:lnTo>
                  <a:pt x="502920" y="468630"/>
                </a:lnTo>
                <a:lnTo>
                  <a:pt x="777240" y="468630"/>
                </a:lnTo>
                <a:cubicBezTo>
                  <a:pt x="784860" y="434340"/>
                  <a:pt x="791581" y="399838"/>
                  <a:pt x="800100" y="365760"/>
                </a:cubicBezTo>
                <a:cubicBezTo>
                  <a:pt x="803022" y="354071"/>
                  <a:pt x="811530" y="343518"/>
                  <a:pt x="811530" y="331470"/>
                </a:cubicBezTo>
                <a:cubicBezTo>
                  <a:pt x="811530" y="270391"/>
                  <a:pt x="808353" y="209109"/>
                  <a:pt x="800100" y="148590"/>
                </a:cubicBezTo>
                <a:cubicBezTo>
                  <a:pt x="796844" y="124714"/>
                  <a:pt x="784860" y="102870"/>
                  <a:pt x="777240" y="80010"/>
                </a:cubicBezTo>
                <a:cubicBezTo>
                  <a:pt x="769710" y="57421"/>
                  <a:pt x="763093" y="27544"/>
                  <a:pt x="742950" y="11430"/>
                </a:cubicBezTo>
                <a:cubicBezTo>
                  <a:pt x="733542" y="3904"/>
                  <a:pt x="720090" y="3810"/>
                  <a:pt x="708660" y="0"/>
                </a:cubicBezTo>
                <a:cubicBezTo>
                  <a:pt x="593422" y="38413"/>
                  <a:pt x="772171" y="-20196"/>
                  <a:pt x="628650" y="22860"/>
                </a:cubicBezTo>
                <a:cubicBezTo>
                  <a:pt x="605570" y="29784"/>
                  <a:pt x="584083" y="43719"/>
                  <a:pt x="560070" y="45720"/>
                </a:cubicBezTo>
                <a:lnTo>
                  <a:pt x="262890" y="68580"/>
                </a:lnTo>
                <a:cubicBezTo>
                  <a:pt x="209584" y="70484"/>
                  <a:pt x="156210" y="68580"/>
                  <a:pt x="125730" y="45720"/>
                </a:cubicBezTo>
                <a:close/>
              </a:path>
            </a:pathLst>
          </a:custGeom>
          <a:solidFill>
            <a:schemeClr val="accent1">
              <a:alpha val="5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8701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80FBFD-0DA6-864F-BBB5-6A359FDFD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6198501" cy="1478570"/>
          </a:xfrm>
        </p:spPr>
        <p:txBody>
          <a:bodyPr/>
          <a:lstStyle/>
          <a:p>
            <a:r>
              <a:rPr lang="en-US" dirty="0"/>
              <a:t>DRAINAGE AREA 5.3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915BA0-0AD9-B740-A188-0E115D6A28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7"/>
            <a:ext cx="6000793" cy="3541714"/>
          </a:xfrm>
        </p:spPr>
        <p:txBody>
          <a:bodyPr/>
          <a:lstStyle/>
          <a:p>
            <a:r>
              <a:rPr lang="en-US" dirty="0"/>
              <a:t>Identify the individual drainage areas.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F50A3C-A359-7F4B-A950-3F56E031BA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3773" y="202553"/>
            <a:ext cx="3976028" cy="6544235"/>
          </a:xfrm>
          <a:prstGeom prst="rect">
            <a:avLst/>
          </a:prstGeom>
          <a:solidFill>
            <a:srgbClr val="FFFF00"/>
          </a:solidFill>
          <a:effectLst/>
        </p:spPr>
      </p:pic>
      <p:sp>
        <p:nvSpPr>
          <p:cNvPr id="5" name="Freeform 4">
            <a:extLst>
              <a:ext uri="{FF2B5EF4-FFF2-40B4-BE49-F238E27FC236}">
                <a16:creationId xmlns:a16="http://schemas.microsoft.com/office/drawing/2014/main" id="{1D3641E9-59FA-C64B-B41C-38B979C89FBA}"/>
              </a:ext>
            </a:extLst>
          </p:cNvPr>
          <p:cNvSpPr/>
          <p:nvPr/>
        </p:nvSpPr>
        <p:spPr>
          <a:xfrm>
            <a:off x="10121420" y="1879463"/>
            <a:ext cx="857250" cy="1062990"/>
          </a:xfrm>
          <a:custGeom>
            <a:avLst/>
            <a:gdLst>
              <a:gd name="connsiteX0" fmla="*/ 0 w 857250"/>
              <a:gd name="connsiteY0" fmla="*/ 205740 h 1062990"/>
              <a:gd name="connsiteX1" fmla="*/ 0 w 857250"/>
              <a:gd name="connsiteY1" fmla="*/ 205740 h 1062990"/>
              <a:gd name="connsiteX2" fmla="*/ 22860 w 857250"/>
              <a:gd name="connsiteY2" fmla="*/ 68580 h 1062990"/>
              <a:gd name="connsiteX3" fmla="*/ 45720 w 857250"/>
              <a:gd name="connsiteY3" fmla="*/ 34290 h 1062990"/>
              <a:gd name="connsiteX4" fmla="*/ 171450 w 857250"/>
              <a:gd name="connsiteY4" fmla="*/ 0 h 1062990"/>
              <a:gd name="connsiteX5" fmla="*/ 857250 w 857250"/>
              <a:gd name="connsiteY5" fmla="*/ 11430 h 1062990"/>
              <a:gd name="connsiteX6" fmla="*/ 834390 w 857250"/>
              <a:gd name="connsiteY6" fmla="*/ 1051560 h 1062990"/>
              <a:gd name="connsiteX7" fmla="*/ 160020 w 857250"/>
              <a:gd name="connsiteY7" fmla="*/ 1062990 h 1062990"/>
              <a:gd name="connsiteX8" fmla="*/ 160020 w 857250"/>
              <a:gd name="connsiteY8" fmla="*/ 594360 h 1062990"/>
              <a:gd name="connsiteX9" fmla="*/ 0 w 857250"/>
              <a:gd name="connsiteY9" fmla="*/ 594360 h 1062990"/>
              <a:gd name="connsiteX10" fmla="*/ 0 w 857250"/>
              <a:gd name="connsiteY10" fmla="*/ 205740 h 1062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57250" h="1062990">
                <a:moveTo>
                  <a:pt x="0" y="205740"/>
                </a:moveTo>
                <a:lnTo>
                  <a:pt x="0" y="205740"/>
                </a:lnTo>
                <a:cubicBezTo>
                  <a:pt x="3622" y="173146"/>
                  <a:pt x="3711" y="106877"/>
                  <a:pt x="22860" y="68580"/>
                </a:cubicBezTo>
                <a:cubicBezTo>
                  <a:pt x="29003" y="56293"/>
                  <a:pt x="34071" y="41571"/>
                  <a:pt x="45720" y="34290"/>
                </a:cubicBezTo>
                <a:cubicBezTo>
                  <a:pt x="73017" y="17229"/>
                  <a:pt x="138814" y="6527"/>
                  <a:pt x="171450" y="0"/>
                </a:cubicBezTo>
                <a:cubicBezTo>
                  <a:pt x="613332" y="15782"/>
                  <a:pt x="384742" y="11430"/>
                  <a:pt x="857250" y="11430"/>
                </a:cubicBezTo>
                <a:lnTo>
                  <a:pt x="834390" y="1051560"/>
                </a:lnTo>
                <a:lnTo>
                  <a:pt x="160020" y="1062990"/>
                </a:lnTo>
                <a:lnTo>
                  <a:pt x="160020" y="594360"/>
                </a:lnTo>
                <a:lnTo>
                  <a:pt x="0" y="594360"/>
                </a:lnTo>
                <a:lnTo>
                  <a:pt x="0" y="205740"/>
                </a:lnTo>
                <a:close/>
              </a:path>
            </a:pathLst>
          </a:custGeom>
          <a:solidFill>
            <a:schemeClr val="accent1">
              <a:alpha val="4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7793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80FBFD-0DA6-864F-BBB5-6A359FDFD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6198501" cy="1478570"/>
          </a:xfrm>
        </p:spPr>
        <p:txBody>
          <a:bodyPr/>
          <a:lstStyle/>
          <a:p>
            <a:r>
              <a:rPr lang="en-US" dirty="0"/>
              <a:t>DRAINAGE AREA 6.1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915BA0-0AD9-B740-A188-0E115D6A28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7"/>
            <a:ext cx="6000793" cy="3541714"/>
          </a:xfrm>
        </p:spPr>
        <p:txBody>
          <a:bodyPr/>
          <a:lstStyle/>
          <a:p>
            <a:r>
              <a:rPr lang="en-US" dirty="0"/>
              <a:t>Identify the individual drainage areas.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F50A3C-A359-7F4B-A950-3F56E031BA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3773" y="202553"/>
            <a:ext cx="3976028" cy="6544235"/>
          </a:xfrm>
          <a:prstGeom prst="rect">
            <a:avLst/>
          </a:prstGeom>
          <a:solidFill>
            <a:srgbClr val="FFFF00"/>
          </a:solidFill>
          <a:effectLst/>
        </p:spPr>
      </p:pic>
      <p:sp>
        <p:nvSpPr>
          <p:cNvPr id="5" name="Freeform 4">
            <a:extLst>
              <a:ext uri="{FF2B5EF4-FFF2-40B4-BE49-F238E27FC236}">
                <a16:creationId xmlns:a16="http://schemas.microsoft.com/office/drawing/2014/main" id="{4C51AA06-8A51-5245-A17C-111E901B73DF}"/>
              </a:ext>
            </a:extLst>
          </p:cNvPr>
          <p:cNvSpPr/>
          <p:nvPr/>
        </p:nvSpPr>
        <p:spPr>
          <a:xfrm>
            <a:off x="9497645" y="1956168"/>
            <a:ext cx="617220" cy="537210"/>
          </a:xfrm>
          <a:custGeom>
            <a:avLst/>
            <a:gdLst>
              <a:gd name="connsiteX0" fmla="*/ 0 w 617220"/>
              <a:gd name="connsiteY0" fmla="*/ 57150 h 537210"/>
              <a:gd name="connsiteX1" fmla="*/ 0 w 617220"/>
              <a:gd name="connsiteY1" fmla="*/ 57150 h 537210"/>
              <a:gd name="connsiteX2" fmla="*/ 80010 w 617220"/>
              <a:gd name="connsiteY2" fmla="*/ 171450 h 537210"/>
              <a:gd name="connsiteX3" fmla="*/ 102870 w 617220"/>
              <a:gd name="connsiteY3" fmla="*/ 205740 h 537210"/>
              <a:gd name="connsiteX4" fmla="*/ 91440 w 617220"/>
              <a:gd name="connsiteY4" fmla="*/ 411480 h 537210"/>
              <a:gd name="connsiteX5" fmla="*/ 68580 w 617220"/>
              <a:gd name="connsiteY5" fmla="*/ 502920 h 537210"/>
              <a:gd name="connsiteX6" fmla="*/ 68580 w 617220"/>
              <a:gd name="connsiteY6" fmla="*/ 537210 h 537210"/>
              <a:gd name="connsiteX7" fmla="*/ 480060 w 617220"/>
              <a:gd name="connsiteY7" fmla="*/ 537210 h 537210"/>
              <a:gd name="connsiteX8" fmla="*/ 605790 w 617220"/>
              <a:gd name="connsiteY8" fmla="*/ 502920 h 537210"/>
              <a:gd name="connsiteX9" fmla="*/ 617220 w 617220"/>
              <a:gd name="connsiteY9" fmla="*/ 91440 h 537210"/>
              <a:gd name="connsiteX10" fmla="*/ 514350 w 617220"/>
              <a:gd name="connsiteY10" fmla="*/ 102870 h 537210"/>
              <a:gd name="connsiteX11" fmla="*/ 354330 w 617220"/>
              <a:gd name="connsiteY11" fmla="*/ 57150 h 537210"/>
              <a:gd name="connsiteX12" fmla="*/ 251460 w 617220"/>
              <a:gd name="connsiteY12" fmla="*/ 0 h 537210"/>
              <a:gd name="connsiteX13" fmla="*/ 114300 w 617220"/>
              <a:gd name="connsiteY13" fmla="*/ 11430 h 537210"/>
              <a:gd name="connsiteX14" fmla="*/ 11430 w 617220"/>
              <a:gd name="connsiteY14" fmla="*/ 34290 h 537210"/>
              <a:gd name="connsiteX15" fmla="*/ 0 w 617220"/>
              <a:gd name="connsiteY15" fmla="*/ 57150 h 537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17220" h="537210">
                <a:moveTo>
                  <a:pt x="0" y="57150"/>
                </a:moveTo>
                <a:lnTo>
                  <a:pt x="0" y="57150"/>
                </a:lnTo>
                <a:lnTo>
                  <a:pt x="80010" y="171450"/>
                </a:lnTo>
                <a:cubicBezTo>
                  <a:pt x="87829" y="182745"/>
                  <a:pt x="102870" y="205740"/>
                  <a:pt x="102870" y="205740"/>
                </a:cubicBezTo>
                <a:cubicBezTo>
                  <a:pt x="99060" y="274320"/>
                  <a:pt x="97390" y="343052"/>
                  <a:pt x="91440" y="411480"/>
                </a:cubicBezTo>
                <a:cubicBezTo>
                  <a:pt x="78492" y="560386"/>
                  <a:pt x="85630" y="400622"/>
                  <a:pt x="68580" y="502920"/>
                </a:cubicBezTo>
                <a:cubicBezTo>
                  <a:pt x="66701" y="514194"/>
                  <a:pt x="68580" y="525780"/>
                  <a:pt x="68580" y="537210"/>
                </a:cubicBezTo>
                <a:lnTo>
                  <a:pt x="480060" y="537210"/>
                </a:lnTo>
                <a:lnTo>
                  <a:pt x="605790" y="502920"/>
                </a:lnTo>
                <a:lnTo>
                  <a:pt x="617220" y="91440"/>
                </a:lnTo>
                <a:cubicBezTo>
                  <a:pt x="582930" y="95250"/>
                  <a:pt x="548791" y="104896"/>
                  <a:pt x="514350" y="102870"/>
                </a:cubicBezTo>
                <a:cubicBezTo>
                  <a:pt x="505991" y="102378"/>
                  <a:pt x="371066" y="68307"/>
                  <a:pt x="354330" y="57150"/>
                </a:cubicBezTo>
                <a:cubicBezTo>
                  <a:pt x="275725" y="4747"/>
                  <a:pt x="311814" y="20118"/>
                  <a:pt x="251460" y="0"/>
                </a:cubicBezTo>
                <a:cubicBezTo>
                  <a:pt x="205740" y="3810"/>
                  <a:pt x="159898" y="6364"/>
                  <a:pt x="114300" y="11430"/>
                </a:cubicBezTo>
                <a:cubicBezTo>
                  <a:pt x="106832" y="12260"/>
                  <a:pt x="29757" y="22072"/>
                  <a:pt x="11430" y="34290"/>
                </a:cubicBezTo>
                <a:cubicBezTo>
                  <a:pt x="8260" y="36403"/>
                  <a:pt x="11430" y="41910"/>
                  <a:pt x="0" y="57150"/>
                </a:cubicBezTo>
                <a:close/>
              </a:path>
            </a:pathLst>
          </a:custGeom>
          <a:solidFill>
            <a:schemeClr val="accent1">
              <a:alpha val="4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2183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80FBFD-0DA6-864F-BBB5-6A359FDFD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6198501" cy="1478570"/>
          </a:xfrm>
        </p:spPr>
        <p:txBody>
          <a:bodyPr/>
          <a:lstStyle/>
          <a:p>
            <a:r>
              <a:rPr lang="en-US" dirty="0"/>
              <a:t>DRAINAGE AREA 7.1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915BA0-0AD9-B740-A188-0E115D6A28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7"/>
            <a:ext cx="6000793" cy="3541714"/>
          </a:xfrm>
        </p:spPr>
        <p:txBody>
          <a:bodyPr/>
          <a:lstStyle/>
          <a:p>
            <a:r>
              <a:rPr lang="en-US" dirty="0"/>
              <a:t>Identify the individual drainage areas.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F50A3C-A359-7F4B-A950-3F56E031BA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3773" y="202553"/>
            <a:ext cx="3976028" cy="6544235"/>
          </a:xfrm>
          <a:prstGeom prst="rect">
            <a:avLst/>
          </a:prstGeom>
          <a:solidFill>
            <a:srgbClr val="FFFF00"/>
          </a:solidFill>
          <a:effectLst/>
        </p:spPr>
      </p:pic>
      <p:sp>
        <p:nvSpPr>
          <p:cNvPr id="6" name="Freeform 5">
            <a:extLst>
              <a:ext uri="{FF2B5EF4-FFF2-40B4-BE49-F238E27FC236}">
                <a16:creationId xmlns:a16="http://schemas.microsoft.com/office/drawing/2014/main" id="{2CA0C57C-E8DE-0E40-BE26-4867F2193128}"/>
              </a:ext>
            </a:extLst>
          </p:cNvPr>
          <p:cNvSpPr/>
          <p:nvPr/>
        </p:nvSpPr>
        <p:spPr>
          <a:xfrm>
            <a:off x="8909840" y="1274128"/>
            <a:ext cx="2070448" cy="822960"/>
          </a:xfrm>
          <a:custGeom>
            <a:avLst/>
            <a:gdLst>
              <a:gd name="connsiteX0" fmla="*/ 205740 w 2070448"/>
              <a:gd name="connsiteY0" fmla="*/ 148590 h 822960"/>
              <a:gd name="connsiteX1" fmla="*/ 594360 w 2070448"/>
              <a:gd name="connsiteY1" fmla="*/ 171450 h 822960"/>
              <a:gd name="connsiteX2" fmla="*/ 582930 w 2070448"/>
              <a:gd name="connsiteY2" fmla="*/ 0 h 822960"/>
              <a:gd name="connsiteX3" fmla="*/ 765810 w 2070448"/>
              <a:gd name="connsiteY3" fmla="*/ 0 h 822960"/>
              <a:gd name="connsiteX4" fmla="*/ 765810 w 2070448"/>
              <a:gd name="connsiteY4" fmla="*/ 171450 h 822960"/>
              <a:gd name="connsiteX5" fmla="*/ 960120 w 2070448"/>
              <a:gd name="connsiteY5" fmla="*/ 171450 h 822960"/>
              <a:gd name="connsiteX6" fmla="*/ 1040130 w 2070448"/>
              <a:gd name="connsiteY6" fmla="*/ 240030 h 822960"/>
              <a:gd name="connsiteX7" fmla="*/ 1120140 w 2070448"/>
              <a:gd name="connsiteY7" fmla="*/ 262890 h 822960"/>
              <a:gd name="connsiteX8" fmla="*/ 1977390 w 2070448"/>
              <a:gd name="connsiteY8" fmla="*/ 262890 h 822960"/>
              <a:gd name="connsiteX9" fmla="*/ 2068830 w 2070448"/>
              <a:gd name="connsiteY9" fmla="*/ 365760 h 822960"/>
              <a:gd name="connsiteX10" fmla="*/ 2045970 w 2070448"/>
              <a:gd name="connsiteY10" fmla="*/ 617220 h 822960"/>
              <a:gd name="connsiteX11" fmla="*/ 1360170 w 2070448"/>
              <a:gd name="connsiteY11" fmla="*/ 594360 h 822960"/>
              <a:gd name="connsiteX12" fmla="*/ 1268730 w 2070448"/>
              <a:gd name="connsiteY12" fmla="*/ 628650 h 822960"/>
              <a:gd name="connsiteX13" fmla="*/ 1200150 w 2070448"/>
              <a:gd name="connsiteY13" fmla="*/ 765810 h 822960"/>
              <a:gd name="connsiteX14" fmla="*/ 1177290 w 2070448"/>
              <a:gd name="connsiteY14" fmla="*/ 800100 h 822960"/>
              <a:gd name="connsiteX15" fmla="*/ 1143000 w 2070448"/>
              <a:gd name="connsiteY15" fmla="*/ 811530 h 822960"/>
              <a:gd name="connsiteX16" fmla="*/ 1051560 w 2070448"/>
              <a:gd name="connsiteY16" fmla="*/ 788670 h 822960"/>
              <a:gd name="connsiteX17" fmla="*/ 1017270 w 2070448"/>
              <a:gd name="connsiteY17" fmla="*/ 777240 h 822960"/>
              <a:gd name="connsiteX18" fmla="*/ 948690 w 2070448"/>
              <a:gd name="connsiteY18" fmla="*/ 731520 h 822960"/>
              <a:gd name="connsiteX19" fmla="*/ 914400 w 2070448"/>
              <a:gd name="connsiteY19" fmla="*/ 708660 h 822960"/>
              <a:gd name="connsiteX20" fmla="*/ 834390 w 2070448"/>
              <a:gd name="connsiteY20" fmla="*/ 685800 h 822960"/>
              <a:gd name="connsiteX21" fmla="*/ 720090 w 2070448"/>
              <a:gd name="connsiteY21" fmla="*/ 708660 h 822960"/>
              <a:gd name="connsiteX22" fmla="*/ 582930 w 2070448"/>
              <a:gd name="connsiteY22" fmla="*/ 754380 h 822960"/>
              <a:gd name="connsiteX23" fmla="*/ 548640 w 2070448"/>
              <a:gd name="connsiteY23" fmla="*/ 765810 h 822960"/>
              <a:gd name="connsiteX24" fmla="*/ 514350 w 2070448"/>
              <a:gd name="connsiteY24" fmla="*/ 777240 h 822960"/>
              <a:gd name="connsiteX25" fmla="*/ 468630 w 2070448"/>
              <a:gd name="connsiteY25" fmla="*/ 788670 h 822960"/>
              <a:gd name="connsiteX26" fmla="*/ 365760 w 2070448"/>
              <a:gd name="connsiteY26" fmla="*/ 800100 h 822960"/>
              <a:gd name="connsiteX27" fmla="*/ 137160 w 2070448"/>
              <a:gd name="connsiteY27" fmla="*/ 822960 h 822960"/>
              <a:gd name="connsiteX28" fmla="*/ 0 w 2070448"/>
              <a:gd name="connsiteY28" fmla="*/ 811530 h 822960"/>
              <a:gd name="connsiteX29" fmla="*/ 205740 w 2070448"/>
              <a:gd name="connsiteY29" fmla="*/ 148590 h 822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2070448" h="822960">
                <a:moveTo>
                  <a:pt x="205740" y="148590"/>
                </a:moveTo>
                <a:lnTo>
                  <a:pt x="594360" y="171450"/>
                </a:lnTo>
                <a:lnTo>
                  <a:pt x="582930" y="0"/>
                </a:lnTo>
                <a:lnTo>
                  <a:pt x="765810" y="0"/>
                </a:lnTo>
                <a:lnTo>
                  <a:pt x="765810" y="171450"/>
                </a:lnTo>
                <a:lnTo>
                  <a:pt x="960120" y="171450"/>
                </a:lnTo>
                <a:cubicBezTo>
                  <a:pt x="986790" y="194310"/>
                  <a:pt x="1010214" y="221620"/>
                  <a:pt x="1040130" y="240030"/>
                </a:cubicBezTo>
                <a:cubicBezTo>
                  <a:pt x="1079235" y="264095"/>
                  <a:pt x="1089845" y="262890"/>
                  <a:pt x="1120140" y="262890"/>
                </a:cubicBezTo>
                <a:lnTo>
                  <a:pt x="1977390" y="262890"/>
                </a:lnTo>
                <a:cubicBezTo>
                  <a:pt x="2090234" y="305207"/>
                  <a:pt x="2068830" y="264627"/>
                  <a:pt x="2068830" y="365760"/>
                </a:cubicBezTo>
                <a:lnTo>
                  <a:pt x="2045970" y="617220"/>
                </a:lnTo>
                <a:lnTo>
                  <a:pt x="1360170" y="594360"/>
                </a:lnTo>
                <a:cubicBezTo>
                  <a:pt x="1329690" y="605790"/>
                  <a:pt x="1294772" y="609118"/>
                  <a:pt x="1268730" y="628650"/>
                </a:cubicBezTo>
                <a:cubicBezTo>
                  <a:pt x="1196789" y="682606"/>
                  <a:pt x="1242972" y="701577"/>
                  <a:pt x="1200150" y="765810"/>
                </a:cubicBezTo>
                <a:cubicBezTo>
                  <a:pt x="1192530" y="777240"/>
                  <a:pt x="1188017" y="791518"/>
                  <a:pt x="1177290" y="800100"/>
                </a:cubicBezTo>
                <a:cubicBezTo>
                  <a:pt x="1167882" y="807626"/>
                  <a:pt x="1154430" y="807720"/>
                  <a:pt x="1143000" y="811530"/>
                </a:cubicBezTo>
                <a:cubicBezTo>
                  <a:pt x="1112520" y="803910"/>
                  <a:pt x="1081366" y="798605"/>
                  <a:pt x="1051560" y="788670"/>
                </a:cubicBezTo>
                <a:cubicBezTo>
                  <a:pt x="1040130" y="784860"/>
                  <a:pt x="1027802" y="783091"/>
                  <a:pt x="1017270" y="777240"/>
                </a:cubicBezTo>
                <a:cubicBezTo>
                  <a:pt x="993253" y="763897"/>
                  <a:pt x="971550" y="746760"/>
                  <a:pt x="948690" y="731520"/>
                </a:cubicBezTo>
                <a:cubicBezTo>
                  <a:pt x="937260" y="723900"/>
                  <a:pt x="927432" y="713004"/>
                  <a:pt x="914400" y="708660"/>
                </a:cubicBezTo>
                <a:cubicBezTo>
                  <a:pt x="865207" y="692262"/>
                  <a:pt x="891799" y="700152"/>
                  <a:pt x="834390" y="685800"/>
                </a:cubicBezTo>
                <a:cubicBezTo>
                  <a:pt x="796290" y="693420"/>
                  <a:pt x="756951" y="696373"/>
                  <a:pt x="720090" y="708660"/>
                </a:cubicBezTo>
                <a:lnTo>
                  <a:pt x="582930" y="754380"/>
                </a:lnTo>
                <a:lnTo>
                  <a:pt x="548640" y="765810"/>
                </a:lnTo>
                <a:cubicBezTo>
                  <a:pt x="537210" y="769620"/>
                  <a:pt x="526039" y="774318"/>
                  <a:pt x="514350" y="777240"/>
                </a:cubicBezTo>
                <a:cubicBezTo>
                  <a:pt x="499110" y="781050"/>
                  <a:pt x="484156" y="786281"/>
                  <a:pt x="468630" y="788670"/>
                </a:cubicBezTo>
                <a:cubicBezTo>
                  <a:pt x="434530" y="793916"/>
                  <a:pt x="399958" y="795540"/>
                  <a:pt x="365760" y="800100"/>
                </a:cubicBezTo>
                <a:cubicBezTo>
                  <a:pt x="179101" y="824988"/>
                  <a:pt x="471044" y="799111"/>
                  <a:pt x="137160" y="822960"/>
                </a:cubicBezTo>
                <a:lnTo>
                  <a:pt x="0" y="811530"/>
                </a:lnTo>
                <a:lnTo>
                  <a:pt x="205740" y="148590"/>
                </a:lnTo>
                <a:close/>
              </a:path>
            </a:pathLst>
          </a:custGeom>
          <a:solidFill>
            <a:schemeClr val="accent1">
              <a:alpha val="5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9546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33D2CE-F05F-5E46-9CBF-A62C2B448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Calibrate area measurement tool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404834-6EF2-304C-AA96-BB66FB6C12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7"/>
            <a:ext cx="4637219" cy="3541714"/>
          </a:xfrm>
        </p:spPr>
        <p:txBody>
          <a:bodyPr/>
          <a:lstStyle/>
          <a:p>
            <a:r>
              <a:rPr lang="en-US" dirty="0"/>
              <a:t>Measure areas using Acrobat Pro</a:t>
            </a:r>
          </a:p>
          <a:p>
            <a:pPr lvl="1"/>
            <a:r>
              <a:rPr lang="en-US" dirty="0"/>
              <a:t>Need to measure a known area </a:t>
            </a:r>
          </a:p>
          <a:p>
            <a:pPr lvl="1"/>
            <a:r>
              <a:rPr lang="en-US" dirty="0"/>
              <a:t>Save the conversion factor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8D79267-830D-F845-9CCC-A33D61D739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6821" y="1677969"/>
            <a:ext cx="3263020" cy="499149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A84A7B5-2D19-7E4E-9D42-B3D59E207F2C}"/>
              </a:ext>
            </a:extLst>
          </p:cNvPr>
          <p:cNvSpPr txBox="1"/>
          <p:nvPr/>
        </p:nvSpPr>
        <p:spPr>
          <a:xfrm>
            <a:off x="9021451" y="879239"/>
            <a:ext cx="26707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Area =400X400/43560 </a:t>
            </a:r>
            <a:br>
              <a:rPr lang="en-US" dirty="0"/>
            </a:br>
            <a:r>
              <a:rPr lang="en-US" dirty="0"/>
              <a:t>        = 3.67 acres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84D5DF9-5875-6145-B79F-03360042CB7F}"/>
              </a:ext>
            </a:extLst>
          </p:cNvPr>
          <p:cNvCxnSpPr>
            <a:stCxn id="5" idx="2"/>
          </p:cNvCxnSpPr>
          <p:nvPr/>
        </p:nvCxnSpPr>
        <p:spPr>
          <a:xfrm flipH="1">
            <a:off x="9021451" y="1525570"/>
            <a:ext cx="1335370" cy="8311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794DF599-FD73-1944-B9EC-B9BFC4B5B3F3}"/>
              </a:ext>
            </a:extLst>
          </p:cNvPr>
          <p:cNvSpPr txBox="1"/>
          <p:nvPr/>
        </p:nvSpPr>
        <p:spPr>
          <a:xfrm>
            <a:off x="8503705" y="2348681"/>
            <a:ext cx="899785" cy="23633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A = 3.67 acres</a:t>
            </a:r>
          </a:p>
        </p:txBody>
      </p:sp>
    </p:spTree>
    <p:extLst>
      <p:ext uri="{BB962C8B-B14F-4D97-AF65-F5344CB8AC3E}">
        <p14:creationId xmlns:p14="http://schemas.microsoft.com/office/powerpoint/2010/main" val="11347388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B8DFC5B-1872-A549-A876-E90F3E806E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8683" y="1597643"/>
            <a:ext cx="4872317" cy="513289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233D2CE-F05F-5E46-9CBF-A62C2B448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Calibrate area measurement tool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404834-6EF2-304C-AA96-BB66FB6C12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7"/>
            <a:ext cx="4637219" cy="3541714"/>
          </a:xfrm>
        </p:spPr>
        <p:txBody>
          <a:bodyPr/>
          <a:lstStyle/>
          <a:p>
            <a:r>
              <a:rPr lang="en-US" dirty="0"/>
              <a:t>Measure areas using Acrobat Pro</a:t>
            </a:r>
          </a:p>
          <a:p>
            <a:pPr lvl="1"/>
            <a:r>
              <a:rPr lang="en-US" dirty="0"/>
              <a:t>Activate the measurement toolkit</a:t>
            </a:r>
          </a:p>
          <a:p>
            <a:pPr lvl="1"/>
            <a:r>
              <a:rPr lang="en-US" dirty="0"/>
              <a:t>Select Area</a:t>
            </a:r>
          </a:p>
          <a:p>
            <a:pPr lvl="1"/>
            <a:r>
              <a:rPr lang="en-US" dirty="0"/>
              <a:t>Measure the orange rectangle</a:t>
            </a:r>
          </a:p>
          <a:p>
            <a:pPr lvl="1"/>
            <a:r>
              <a:rPr lang="en-US" dirty="0"/>
              <a:t>Save the conversion factor:</a:t>
            </a:r>
            <a:br>
              <a:rPr lang="en-US" dirty="0"/>
            </a:br>
            <a:r>
              <a:rPr lang="en-US" dirty="0"/>
              <a:t>2.43 </a:t>
            </a:r>
            <a:r>
              <a:rPr lang="en-US" dirty="0" err="1"/>
              <a:t>sq.in</a:t>
            </a:r>
            <a:r>
              <a:rPr lang="en-US" dirty="0"/>
              <a:t>. == 3.67 acres </a:t>
            </a:r>
          </a:p>
          <a:p>
            <a:pPr lvl="1"/>
            <a:endParaRPr lang="en-US" dirty="0"/>
          </a:p>
        </p:txBody>
      </p:sp>
      <p:sp>
        <p:nvSpPr>
          <p:cNvPr id="6" name="Right Arrow 5">
            <a:extLst>
              <a:ext uri="{FF2B5EF4-FFF2-40B4-BE49-F238E27FC236}">
                <a16:creationId xmlns:a16="http://schemas.microsoft.com/office/drawing/2014/main" id="{64C1B776-86E8-3146-9FCC-FDC66620CBBD}"/>
              </a:ext>
            </a:extLst>
          </p:cNvPr>
          <p:cNvSpPr/>
          <p:nvPr/>
        </p:nvSpPr>
        <p:spPr>
          <a:xfrm rot="5400000">
            <a:off x="10367476" y="1202060"/>
            <a:ext cx="706608" cy="3114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id="{D1A8C16E-59F3-AE4B-AFFF-C1145F831739}"/>
              </a:ext>
            </a:extLst>
          </p:cNvPr>
          <p:cNvSpPr/>
          <p:nvPr/>
        </p:nvSpPr>
        <p:spPr>
          <a:xfrm rot="5400000">
            <a:off x="11188113" y="1795204"/>
            <a:ext cx="706608" cy="3114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>
            <a:extLst>
              <a:ext uri="{FF2B5EF4-FFF2-40B4-BE49-F238E27FC236}">
                <a16:creationId xmlns:a16="http://schemas.microsoft.com/office/drawing/2014/main" id="{594D8823-3E80-A542-B857-134D36B830B4}"/>
              </a:ext>
            </a:extLst>
          </p:cNvPr>
          <p:cNvSpPr/>
          <p:nvPr/>
        </p:nvSpPr>
        <p:spPr>
          <a:xfrm rot="3215989">
            <a:off x="7713721" y="2017545"/>
            <a:ext cx="706608" cy="3114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>
            <a:extLst>
              <a:ext uri="{FF2B5EF4-FFF2-40B4-BE49-F238E27FC236}">
                <a16:creationId xmlns:a16="http://schemas.microsoft.com/office/drawing/2014/main" id="{0468E95F-6824-E04F-80B3-9B801B559609}"/>
              </a:ext>
            </a:extLst>
          </p:cNvPr>
          <p:cNvSpPr/>
          <p:nvPr/>
        </p:nvSpPr>
        <p:spPr>
          <a:xfrm rot="3215989">
            <a:off x="10523219" y="5723851"/>
            <a:ext cx="706608" cy="3114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39D1E3E-E48F-D142-9E92-4204F173A467}"/>
              </a:ext>
            </a:extLst>
          </p:cNvPr>
          <p:cNvSpPr txBox="1"/>
          <p:nvPr/>
        </p:nvSpPr>
        <p:spPr>
          <a:xfrm>
            <a:off x="8305996" y="2717757"/>
            <a:ext cx="899785" cy="23633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A = 3.67 acres</a:t>
            </a:r>
          </a:p>
        </p:txBody>
      </p:sp>
    </p:spTree>
    <p:extLst>
      <p:ext uri="{BB962C8B-B14F-4D97-AF65-F5344CB8AC3E}">
        <p14:creationId xmlns:p14="http://schemas.microsoft.com/office/powerpoint/2010/main" val="29100585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80FBFD-0DA6-864F-BBB5-6A359FDFD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6198501" cy="1478570"/>
          </a:xfrm>
        </p:spPr>
        <p:txBody>
          <a:bodyPr/>
          <a:lstStyle/>
          <a:p>
            <a:r>
              <a:rPr lang="en-US" dirty="0"/>
              <a:t>Design storm sewer for Goodwin street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915BA0-0AD9-B740-A188-0E115D6A28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389" y="2202353"/>
            <a:ext cx="6579141" cy="3541714"/>
          </a:xfrm>
        </p:spPr>
        <p:txBody>
          <a:bodyPr>
            <a:normAutofit/>
          </a:bodyPr>
          <a:lstStyle/>
          <a:p>
            <a:r>
              <a:rPr lang="en-US" dirty="0"/>
              <a:t>“Rational Method Storm Sewer Design” in  Mays, L. W. (2008) Water Resources Engineering. Pearson-Prentice Hall (pp. 613-635) </a:t>
            </a:r>
          </a:p>
          <a:p>
            <a:r>
              <a:rPr lang="en-US" dirty="0"/>
              <a:t>Method: Rational Equation Design Method</a:t>
            </a:r>
            <a:br>
              <a:rPr lang="en-US" dirty="0"/>
            </a:br>
            <a:r>
              <a:rPr lang="en-US" dirty="0"/>
              <a:t>to make initial design for subsequent hydraulics</a:t>
            </a:r>
            <a:br>
              <a:rPr lang="en-US" dirty="0"/>
            </a:br>
            <a:r>
              <a:rPr lang="en-US" dirty="0"/>
              <a:t>analysis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F50A3C-A359-7F4B-A950-3F56E031BA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3773" y="202553"/>
            <a:ext cx="3976028" cy="6544235"/>
          </a:xfrm>
          <a:prstGeom prst="rect">
            <a:avLst/>
          </a:prstGeom>
          <a:solidFill>
            <a:srgbClr val="FFFF00"/>
          </a:solidFill>
          <a:effectLst/>
        </p:spPr>
      </p:pic>
    </p:spTree>
    <p:extLst>
      <p:ext uri="{BB962C8B-B14F-4D97-AF65-F5344CB8AC3E}">
        <p14:creationId xmlns:p14="http://schemas.microsoft.com/office/powerpoint/2010/main" val="31520172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80FBFD-0DA6-864F-BBB5-6A359FDFD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6198501" cy="1478570"/>
          </a:xfrm>
        </p:spPr>
        <p:txBody>
          <a:bodyPr/>
          <a:lstStyle/>
          <a:p>
            <a:r>
              <a:rPr lang="en-US" dirty="0"/>
              <a:t>DRAINAGE AREA 1.1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915BA0-0AD9-B740-A188-0E115D6A28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7"/>
            <a:ext cx="6000793" cy="3541714"/>
          </a:xfrm>
        </p:spPr>
        <p:txBody>
          <a:bodyPr/>
          <a:lstStyle/>
          <a:p>
            <a:r>
              <a:rPr lang="en-US" dirty="0"/>
              <a:t>Identify the individual drainage areas.</a:t>
            </a:r>
          </a:p>
          <a:p>
            <a:r>
              <a:rPr lang="en-US" dirty="0"/>
              <a:t>Determine the area of each contributing area, in acres. (ENGAUGE, PLANIMETER,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r>
              <a:rPr lang="en-US" dirty="0"/>
              <a:t>Area = 1.50*3.67/2.43 = 2.26 acres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61C39EB-03C0-1949-AF7F-D0F47DD376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2205" y="1529311"/>
            <a:ext cx="4747109" cy="498206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6063603-4108-E64E-B675-E25C4B7DE8C3}"/>
              </a:ext>
            </a:extLst>
          </p:cNvPr>
          <p:cNvSpPr txBox="1"/>
          <p:nvPr/>
        </p:nvSpPr>
        <p:spPr>
          <a:xfrm>
            <a:off x="8305996" y="2717757"/>
            <a:ext cx="899785" cy="23633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A = 3.67 acres</a:t>
            </a:r>
          </a:p>
        </p:txBody>
      </p:sp>
    </p:spTree>
    <p:extLst>
      <p:ext uri="{BB962C8B-B14F-4D97-AF65-F5344CB8AC3E}">
        <p14:creationId xmlns:p14="http://schemas.microsoft.com/office/powerpoint/2010/main" val="6980707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80FBFD-0DA6-864F-BBB5-6A359FDFD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6198501" cy="1478570"/>
          </a:xfrm>
        </p:spPr>
        <p:txBody>
          <a:bodyPr/>
          <a:lstStyle/>
          <a:p>
            <a:r>
              <a:rPr lang="en-US" dirty="0"/>
              <a:t>DRAINAGE AREA 1.2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915BA0-0AD9-B740-A188-0E115D6A28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7"/>
            <a:ext cx="6000793" cy="3541714"/>
          </a:xfrm>
        </p:spPr>
        <p:txBody>
          <a:bodyPr/>
          <a:lstStyle/>
          <a:p>
            <a:r>
              <a:rPr lang="en-US" dirty="0"/>
              <a:t>Identify the individual drainage areas.</a:t>
            </a:r>
          </a:p>
          <a:p>
            <a:r>
              <a:rPr lang="en-US" dirty="0"/>
              <a:t>Determine the area of each contributing area, in acres. (ENGAUGE, PLANIMETER,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r>
              <a:rPr lang="en-US" dirty="0"/>
              <a:t>Area = 0.84*3.67/2.43 = 1.26 acres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207E851-0BA9-B543-BF0D-AB97049051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2205" y="1569307"/>
            <a:ext cx="4954845" cy="518983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821D3C3-217F-DC4C-BA00-AE577ACC2B35}"/>
              </a:ext>
            </a:extLst>
          </p:cNvPr>
          <p:cNvSpPr txBox="1"/>
          <p:nvPr/>
        </p:nvSpPr>
        <p:spPr>
          <a:xfrm>
            <a:off x="8305996" y="2717757"/>
            <a:ext cx="899785" cy="23633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A = 3.67 acres</a:t>
            </a:r>
          </a:p>
        </p:txBody>
      </p:sp>
    </p:spTree>
    <p:extLst>
      <p:ext uri="{BB962C8B-B14F-4D97-AF65-F5344CB8AC3E}">
        <p14:creationId xmlns:p14="http://schemas.microsoft.com/office/powerpoint/2010/main" val="18030336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80FBFD-0DA6-864F-BBB5-6A359FDFD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6198501" cy="1478570"/>
          </a:xfrm>
        </p:spPr>
        <p:txBody>
          <a:bodyPr/>
          <a:lstStyle/>
          <a:p>
            <a:r>
              <a:rPr lang="en-US" dirty="0"/>
              <a:t>DRAINAGE AREA 2.1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915BA0-0AD9-B740-A188-0E115D6A28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7"/>
            <a:ext cx="5271745" cy="3842394"/>
          </a:xfrm>
        </p:spPr>
        <p:txBody>
          <a:bodyPr/>
          <a:lstStyle/>
          <a:p>
            <a:r>
              <a:rPr lang="en-US" dirty="0"/>
              <a:t>Identify the individual drainage areas.</a:t>
            </a:r>
          </a:p>
          <a:p>
            <a:r>
              <a:rPr lang="en-US" dirty="0"/>
              <a:t>Determine the area of each contributing area, in acres. </a:t>
            </a:r>
          </a:p>
          <a:p>
            <a:r>
              <a:rPr lang="en-US" dirty="0"/>
              <a:t>Area = 2.58*3.67/2.43 = 3.89 acres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E259A06-BA6B-6348-8AAF-8A5FCC6B71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0730" y="1013253"/>
            <a:ext cx="5360333" cy="559761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C55069C-56AB-5D49-A0F8-1E833C48C444}"/>
              </a:ext>
            </a:extLst>
          </p:cNvPr>
          <p:cNvSpPr txBox="1"/>
          <p:nvPr/>
        </p:nvSpPr>
        <p:spPr>
          <a:xfrm>
            <a:off x="8034147" y="2249487"/>
            <a:ext cx="899785" cy="23633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A = 3.67 acres</a:t>
            </a:r>
          </a:p>
        </p:txBody>
      </p:sp>
    </p:spTree>
    <p:extLst>
      <p:ext uri="{BB962C8B-B14F-4D97-AF65-F5344CB8AC3E}">
        <p14:creationId xmlns:p14="http://schemas.microsoft.com/office/powerpoint/2010/main" val="16995810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80FBFD-0DA6-864F-BBB5-6A359FDFD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6198501" cy="1478570"/>
          </a:xfrm>
        </p:spPr>
        <p:txBody>
          <a:bodyPr/>
          <a:lstStyle/>
          <a:p>
            <a:r>
              <a:rPr lang="en-US" dirty="0"/>
              <a:t>DRAINAGE AREA 2.2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915BA0-0AD9-B740-A188-0E115D6A28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7"/>
            <a:ext cx="6000793" cy="3541714"/>
          </a:xfrm>
        </p:spPr>
        <p:txBody>
          <a:bodyPr/>
          <a:lstStyle/>
          <a:p>
            <a:r>
              <a:rPr lang="en-US" dirty="0"/>
              <a:t>Identify the individual drainage areas.</a:t>
            </a:r>
          </a:p>
          <a:p>
            <a:r>
              <a:rPr lang="en-US" dirty="0"/>
              <a:t>Determine the area of each contributing area, in acres. </a:t>
            </a:r>
          </a:p>
          <a:p>
            <a:r>
              <a:rPr lang="en-US" dirty="0"/>
              <a:t>Area = 0.35*3.67/2.43 = 0.53 acres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B91F78E-A8F2-4540-9DE3-CA2B587C63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2754" y="889686"/>
            <a:ext cx="5299246" cy="558525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23783FD-7413-2247-904C-D037318C165E}"/>
              </a:ext>
            </a:extLst>
          </p:cNvPr>
          <p:cNvSpPr txBox="1"/>
          <p:nvPr/>
        </p:nvSpPr>
        <p:spPr>
          <a:xfrm>
            <a:off x="8133001" y="2131317"/>
            <a:ext cx="899785" cy="23633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A = 3.67 acres</a:t>
            </a:r>
          </a:p>
        </p:txBody>
      </p:sp>
    </p:spTree>
    <p:extLst>
      <p:ext uri="{BB962C8B-B14F-4D97-AF65-F5344CB8AC3E}">
        <p14:creationId xmlns:p14="http://schemas.microsoft.com/office/powerpoint/2010/main" val="18161558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80FBFD-0DA6-864F-BBB5-6A359FDFD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6198501" cy="1478570"/>
          </a:xfrm>
        </p:spPr>
        <p:txBody>
          <a:bodyPr/>
          <a:lstStyle/>
          <a:p>
            <a:r>
              <a:rPr lang="en-US" dirty="0"/>
              <a:t>DRAINAGE AREA 3.1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915BA0-0AD9-B740-A188-0E115D6A28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7"/>
            <a:ext cx="6000793" cy="3541714"/>
          </a:xfrm>
        </p:spPr>
        <p:txBody>
          <a:bodyPr/>
          <a:lstStyle/>
          <a:p>
            <a:r>
              <a:rPr lang="en-US" dirty="0"/>
              <a:t>Identify the individual drainage areas.</a:t>
            </a:r>
          </a:p>
          <a:p>
            <a:r>
              <a:rPr lang="en-US" dirty="0"/>
              <a:t>Determine the area of each contributing area, in acres. </a:t>
            </a:r>
          </a:p>
          <a:p>
            <a:r>
              <a:rPr lang="en-US" dirty="0"/>
              <a:t>Area = 0.45*3.67/2.43 = 0.68 acres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ABBEE2C-926B-814A-9F44-C4987C97BD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2468" y="618518"/>
            <a:ext cx="5274754" cy="553582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57F71D8-5EAE-B341-A7C0-E084FCCD767A}"/>
              </a:ext>
            </a:extLst>
          </p:cNvPr>
          <p:cNvSpPr txBox="1"/>
          <p:nvPr/>
        </p:nvSpPr>
        <p:spPr>
          <a:xfrm>
            <a:off x="7898223" y="1860749"/>
            <a:ext cx="899785" cy="23633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A = 3.67 acres</a:t>
            </a:r>
          </a:p>
        </p:txBody>
      </p:sp>
    </p:spTree>
    <p:extLst>
      <p:ext uri="{BB962C8B-B14F-4D97-AF65-F5344CB8AC3E}">
        <p14:creationId xmlns:p14="http://schemas.microsoft.com/office/powerpoint/2010/main" val="10690661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80FBFD-0DA6-864F-BBB5-6A359FDFD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6198501" cy="1478570"/>
          </a:xfrm>
        </p:spPr>
        <p:txBody>
          <a:bodyPr/>
          <a:lstStyle/>
          <a:p>
            <a:r>
              <a:rPr lang="en-US" dirty="0"/>
              <a:t>DRAINAGE AREA 3.2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915BA0-0AD9-B740-A188-0E115D6A28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7"/>
            <a:ext cx="6000793" cy="3541714"/>
          </a:xfrm>
        </p:spPr>
        <p:txBody>
          <a:bodyPr/>
          <a:lstStyle/>
          <a:p>
            <a:r>
              <a:rPr lang="en-US" dirty="0"/>
              <a:t>Identify the individual drainage areas.</a:t>
            </a:r>
          </a:p>
          <a:p>
            <a:r>
              <a:rPr lang="en-US" dirty="0"/>
              <a:t>Determine the area of each contributing area, in acres. </a:t>
            </a:r>
          </a:p>
          <a:p>
            <a:r>
              <a:rPr lang="en-US" dirty="0"/>
              <a:t>Area = 0.30*3.67/2.43 = 0.45 acres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D55A5B4-C89A-0A43-8324-2E54E4BABB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6121" y="790833"/>
            <a:ext cx="5459551" cy="575824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6333AEC-5755-A54A-B3D4-7503771369AA}"/>
              </a:ext>
            </a:extLst>
          </p:cNvPr>
          <p:cNvSpPr txBox="1"/>
          <p:nvPr/>
        </p:nvSpPr>
        <p:spPr>
          <a:xfrm>
            <a:off x="7787013" y="2097088"/>
            <a:ext cx="899785" cy="23633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A = 3.67 acres</a:t>
            </a:r>
          </a:p>
        </p:txBody>
      </p:sp>
    </p:spTree>
    <p:extLst>
      <p:ext uri="{BB962C8B-B14F-4D97-AF65-F5344CB8AC3E}">
        <p14:creationId xmlns:p14="http://schemas.microsoft.com/office/powerpoint/2010/main" val="29025062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80FBFD-0DA6-864F-BBB5-6A359FDFD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6198501" cy="1478570"/>
          </a:xfrm>
        </p:spPr>
        <p:txBody>
          <a:bodyPr/>
          <a:lstStyle/>
          <a:p>
            <a:r>
              <a:rPr lang="en-US" dirty="0"/>
              <a:t>DRAINAGE AREA 3.3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915BA0-0AD9-B740-A188-0E115D6A28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7"/>
            <a:ext cx="6000793" cy="3541714"/>
          </a:xfrm>
        </p:spPr>
        <p:txBody>
          <a:bodyPr/>
          <a:lstStyle/>
          <a:p>
            <a:r>
              <a:rPr lang="en-US" dirty="0"/>
              <a:t>Identify the individual drainage areas.</a:t>
            </a:r>
          </a:p>
          <a:p>
            <a:r>
              <a:rPr lang="en-US" dirty="0"/>
              <a:t>Determine the area of each contributing area, in acres. </a:t>
            </a:r>
          </a:p>
          <a:p>
            <a:r>
              <a:rPr lang="en-US" dirty="0"/>
              <a:t>Area = 1.05*3.67/2.43 = 1.58 acres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6C84519-2694-B642-B190-DBDEBE64C9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2764" y="803189"/>
            <a:ext cx="5595362" cy="590653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5D2AC22-A552-AF44-967F-D9D3526C99DA}"/>
              </a:ext>
            </a:extLst>
          </p:cNvPr>
          <p:cNvSpPr txBox="1"/>
          <p:nvPr/>
        </p:nvSpPr>
        <p:spPr>
          <a:xfrm>
            <a:off x="7861152" y="2131317"/>
            <a:ext cx="899785" cy="23633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A = 3.67 acres</a:t>
            </a:r>
          </a:p>
        </p:txBody>
      </p:sp>
    </p:spTree>
    <p:extLst>
      <p:ext uri="{BB962C8B-B14F-4D97-AF65-F5344CB8AC3E}">
        <p14:creationId xmlns:p14="http://schemas.microsoft.com/office/powerpoint/2010/main" val="28977435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80FBFD-0DA6-864F-BBB5-6A359FDFD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6198501" cy="1478570"/>
          </a:xfrm>
        </p:spPr>
        <p:txBody>
          <a:bodyPr/>
          <a:lstStyle/>
          <a:p>
            <a:r>
              <a:rPr lang="en-US" dirty="0"/>
              <a:t>DRAINAGE AREA 4.1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915BA0-0AD9-B740-A188-0E115D6A28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7"/>
            <a:ext cx="6000793" cy="3541714"/>
          </a:xfrm>
        </p:spPr>
        <p:txBody>
          <a:bodyPr/>
          <a:lstStyle/>
          <a:p>
            <a:r>
              <a:rPr lang="en-US" dirty="0"/>
              <a:t>Identify the individual drainage areas.</a:t>
            </a:r>
          </a:p>
          <a:p>
            <a:r>
              <a:rPr lang="en-US" dirty="0"/>
              <a:t>Determine the area of each contributing area, in acres.</a:t>
            </a:r>
          </a:p>
          <a:p>
            <a:r>
              <a:rPr lang="en-US" dirty="0"/>
              <a:t>Area = 1.33*3.67/2.43 = 2.01 acres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F3AFCC6-C5C3-A54B-BE08-D3BFB5F82F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9112" y="963826"/>
            <a:ext cx="5489319" cy="573353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BC07597-CC15-7843-934B-0B7639A0A723}"/>
              </a:ext>
            </a:extLst>
          </p:cNvPr>
          <p:cNvSpPr txBox="1"/>
          <p:nvPr/>
        </p:nvSpPr>
        <p:spPr>
          <a:xfrm>
            <a:off x="7922937" y="2249487"/>
            <a:ext cx="899785" cy="23633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A = 3.67 acres</a:t>
            </a:r>
          </a:p>
        </p:txBody>
      </p:sp>
    </p:spTree>
    <p:extLst>
      <p:ext uri="{BB962C8B-B14F-4D97-AF65-F5344CB8AC3E}">
        <p14:creationId xmlns:p14="http://schemas.microsoft.com/office/powerpoint/2010/main" val="26582222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80FBFD-0DA6-864F-BBB5-6A359FDFD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6198501" cy="1478570"/>
          </a:xfrm>
        </p:spPr>
        <p:txBody>
          <a:bodyPr/>
          <a:lstStyle/>
          <a:p>
            <a:r>
              <a:rPr lang="en-US" dirty="0"/>
              <a:t>DRAINAGE AREA 4.2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915BA0-0AD9-B740-A188-0E115D6A28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7"/>
            <a:ext cx="6000793" cy="3541714"/>
          </a:xfrm>
        </p:spPr>
        <p:txBody>
          <a:bodyPr/>
          <a:lstStyle/>
          <a:p>
            <a:r>
              <a:rPr lang="en-US" dirty="0"/>
              <a:t>Identify the individual drainage areas.</a:t>
            </a:r>
          </a:p>
          <a:p>
            <a:r>
              <a:rPr lang="en-US" dirty="0"/>
              <a:t>Determine the area of each contributing area, in acres.</a:t>
            </a:r>
          </a:p>
          <a:p>
            <a:r>
              <a:rPr lang="en-US" dirty="0"/>
              <a:t>Area = 0.44*3.67/2.43 = 0.66 acres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7919EB1-C4B9-4644-8910-16A9A4C42F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8047" y="852617"/>
            <a:ext cx="5311360" cy="558525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ECBE665-EF3C-874A-B47B-79F09CEEE112}"/>
              </a:ext>
            </a:extLst>
          </p:cNvPr>
          <p:cNvSpPr txBox="1"/>
          <p:nvPr/>
        </p:nvSpPr>
        <p:spPr>
          <a:xfrm>
            <a:off x="7972363" y="2131317"/>
            <a:ext cx="899785" cy="23633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A = 3.67 acres</a:t>
            </a:r>
          </a:p>
        </p:txBody>
      </p:sp>
    </p:spTree>
    <p:extLst>
      <p:ext uri="{BB962C8B-B14F-4D97-AF65-F5344CB8AC3E}">
        <p14:creationId xmlns:p14="http://schemas.microsoft.com/office/powerpoint/2010/main" val="24962432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80FBFD-0DA6-864F-BBB5-6A359FDFD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6198501" cy="1478570"/>
          </a:xfrm>
        </p:spPr>
        <p:txBody>
          <a:bodyPr/>
          <a:lstStyle/>
          <a:p>
            <a:r>
              <a:rPr lang="en-US" dirty="0"/>
              <a:t>DRAINAGE AREA 5.1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915BA0-0AD9-B740-A188-0E115D6A28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7"/>
            <a:ext cx="6000793" cy="3541714"/>
          </a:xfrm>
        </p:spPr>
        <p:txBody>
          <a:bodyPr/>
          <a:lstStyle/>
          <a:p>
            <a:r>
              <a:rPr lang="en-US" dirty="0"/>
              <a:t>Identify the individual drainage areas.</a:t>
            </a:r>
          </a:p>
          <a:p>
            <a:r>
              <a:rPr lang="en-US" dirty="0"/>
              <a:t>Determine the area of each contributing area, in acres.</a:t>
            </a:r>
          </a:p>
          <a:p>
            <a:r>
              <a:rPr lang="en-US" dirty="0"/>
              <a:t>Area = 0.78*3.67/2.43 = 1.17 acres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9A9E671-3025-6F4C-962E-44C77AF656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5871" y="1013253"/>
            <a:ext cx="5321252" cy="559761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6D4904C-8BB6-B640-AB69-2AA93FF6C0BD}"/>
              </a:ext>
            </a:extLst>
          </p:cNvPr>
          <p:cNvSpPr txBox="1"/>
          <p:nvPr/>
        </p:nvSpPr>
        <p:spPr>
          <a:xfrm>
            <a:off x="7972364" y="2249487"/>
            <a:ext cx="899785" cy="23633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A = 3.67 acres</a:t>
            </a:r>
          </a:p>
        </p:txBody>
      </p:sp>
    </p:spTree>
    <p:extLst>
      <p:ext uri="{BB962C8B-B14F-4D97-AF65-F5344CB8AC3E}">
        <p14:creationId xmlns:p14="http://schemas.microsoft.com/office/powerpoint/2010/main" val="21333347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80FBFD-0DA6-864F-BBB5-6A359FDFD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6198501" cy="1478570"/>
          </a:xfrm>
        </p:spPr>
        <p:txBody>
          <a:bodyPr/>
          <a:lstStyle/>
          <a:p>
            <a:r>
              <a:rPr lang="en-US" dirty="0"/>
              <a:t>Preparation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915BA0-0AD9-B740-A188-0E115D6A28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7"/>
            <a:ext cx="6000793" cy="3541714"/>
          </a:xfrm>
        </p:spPr>
        <p:txBody>
          <a:bodyPr/>
          <a:lstStyle/>
          <a:p>
            <a:r>
              <a:rPr lang="en-US" dirty="0"/>
              <a:t>Identify the individual drainage areas.</a:t>
            </a:r>
          </a:p>
          <a:p>
            <a:r>
              <a:rPr lang="en-US" dirty="0"/>
              <a:t>Determine the area of each contributing area, in acres. (ENGAUGE, PLANIMETER,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r>
              <a:rPr lang="en-US" dirty="0"/>
              <a:t>Determine the rational runoff coefficient for each area (TABLE LOOKUP)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F50A3C-A359-7F4B-A950-3F56E031BA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3773" y="202553"/>
            <a:ext cx="3976028" cy="6544235"/>
          </a:xfrm>
          <a:prstGeom prst="rect">
            <a:avLst/>
          </a:prstGeom>
          <a:solidFill>
            <a:srgbClr val="FFFF00"/>
          </a:solidFill>
          <a:effectLst/>
        </p:spPr>
      </p:pic>
    </p:spTree>
    <p:extLst>
      <p:ext uri="{BB962C8B-B14F-4D97-AF65-F5344CB8AC3E}">
        <p14:creationId xmlns:p14="http://schemas.microsoft.com/office/powerpoint/2010/main" val="32187033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80FBFD-0DA6-864F-BBB5-6A359FDFD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6198501" cy="1478570"/>
          </a:xfrm>
        </p:spPr>
        <p:txBody>
          <a:bodyPr/>
          <a:lstStyle/>
          <a:p>
            <a:r>
              <a:rPr lang="en-US" dirty="0"/>
              <a:t>DRAINAGE AREA 5.2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915BA0-0AD9-B740-A188-0E115D6A28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7"/>
            <a:ext cx="6000793" cy="3541714"/>
          </a:xfrm>
        </p:spPr>
        <p:txBody>
          <a:bodyPr/>
          <a:lstStyle/>
          <a:p>
            <a:r>
              <a:rPr lang="en-US" dirty="0"/>
              <a:t>Identify the individual drainage areas.</a:t>
            </a:r>
          </a:p>
          <a:p>
            <a:r>
              <a:rPr lang="en-US" dirty="0"/>
              <a:t>Determine the area of each contributing area, in acres.</a:t>
            </a:r>
          </a:p>
          <a:p>
            <a:r>
              <a:rPr lang="en-US" dirty="0"/>
              <a:t>Area = 0.44*3.67/2.43 = 0.66 acres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6D5841A-3F93-8B4E-B97A-460B0CA25D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5234" y="939114"/>
            <a:ext cx="5350976" cy="562232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9E53D30-59F3-D242-BBAC-1A083EA8F9EF}"/>
              </a:ext>
            </a:extLst>
          </p:cNvPr>
          <p:cNvSpPr txBox="1"/>
          <p:nvPr/>
        </p:nvSpPr>
        <p:spPr>
          <a:xfrm>
            <a:off x="7922937" y="2131317"/>
            <a:ext cx="899785" cy="23633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A = 3.67 acres</a:t>
            </a:r>
          </a:p>
        </p:txBody>
      </p:sp>
    </p:spTree>
    <p:extLst>
      <p:ext uri="{BB962C8B-B14F-4D97-AF65-F5344CB8AC3E}">
        <p14:creationId xmlns:p14="http://schemas.microsoft.com/office/powerpoint/2010/main" val="23623484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80FBFD-0DA6-864F-BBB5-6A359FDFD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6198501" cy="1478570"/>
          </a:xfrm>
        </p:spPr>
        <p:txBody>
          <a:bodyPr/>
          <a:lstStyle/>
          <a:p>
            <a:r>
              <a:rPr lang="en-US" dirty="0"/>
              <a:t>DRAINAGE AREA 5.3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915BA0-0AD9-B740-A188-0E115D6A28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7"/>
            <a:ext cx="6000793" cy="3541714"/>
          </a:xfrm>
        </p:spPr>
        <p:txBody>
          <a:bodyPr/>
          <a:lstStyle/>
          <a:p>
            <a:r>
              <a:rPr lang="en-US" dirty="0"/>
              <a:t>Identify the individual drainage areas.</a:t>
            </a:r>
          </a:p>
          <a:p>
            <a:r>
              <a:rPr lang="en-US" dirty="0"/>
              <a:t>Determine the area of each contributing area, in acres. </a:t>
            </a:r>
          </a:p>
          <a:p>
            <a:r>
              <a:rPr lang="en-US" dirty="0"/>
              <a:t>Area = 1.16*3.67/2.43 = 1.75 acres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854555F-AFD3-F84A-AD00-C07AD8C6FC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9762" y="827903"/>
            <a:ext cx="5555168" cy="580767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F3C0C4C-65C8-F64A-8BE6-47BC25C8458A}"/>
              </a:ext>
            </a:extLst>
          </p:cNvPr>
          <p:cNvSpPr txBox="1"/>
          <p:nvPr/>
        </p:nvSpPr>
        <p:spPr>
          <a:xfrm>
            <a:off x="7984720" y="2131317"/>
            <a:ext cx="899785" cy="23633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A = 3.67 acres</a:t>
            </a:r>
          </a:p>
        </p:txBody>
      </p:sp>
    </p:spTree>
    <p:extLst>
      <p:ext uri="{BB962C8B-B14F-4D97-AF65-F5344CB8AC3E}">
        <p14:creationId xmlns:p14="http://schemas.microsoft.com/office/powerpoint/2010/main" val="15557063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80FBFD-0DA6-864F-BBB5-6A359FDFD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6198501" cy="1478570"/>
          </a:xfrm>
        </p:spPr>
        <p:txBody>
          <a:bodyPr/>
          <a:lstStyle/>
          <a:p>
            <a:r>
              <a:rPr lang="en-US" dirty="0"/>
              <a:t>DRAINAGE AREA 6.1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915BA0-0AD9-B740-A188-0E115D6A28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7"/>
            <a:ext cx="6000793" cy="3541714"/>
          </a:xfrm>
        </p:spPr>
        <p:txBody>
          <a:bodyPr/>
          <a:lstStyle/>
          <a:p>
            <a:r>
              <a:rPr lang="en-US" dirty="0"/>
              <a:t>Identify the individual drainage areas.</a:t>
            </a:r>
          </a:p>
          <a:p>
            <a:r>
              <a:rPr lang="en-US" dirty="0"/>
              <a:t>Determine the area of each contributing area, in acres. </a:t>
            </a:r>
          </a:p>
          <a:p>
            <a:r>
              <a:rPr lang="en-US" dirty="0"/>
              <a:t>Area = 0.36*3.67/2.43 = 0.54 acres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27901EC-D4F5-6541-AE54-C6F1218732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1365" y="877328"/>
            <a:ext cx="5308277" cy="556054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EEE1006-E575-D046-847E-078F626A67C7}"/>
              </a:ext>
            </a:extLst>
          </p:cNvPr>
          <p:cNvSpPr txBox="1"/>
          <p:nvPr/>
        </p:nvSpPr>
        <p:spPr>
          <a:xfrm>
            <a:off x="7972364" y="2097088"/>
            <a:ext cx="899785" cy="23633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A = 3.67 acres</a:t>
            </a:r>
          </a:p>
        </p:txBody>
      </p:sp>
    </p:spTree>
    <p:extLst>
      <p:ext uri="{BB962C8B-B14F-4D97-AF65-F5344CB8AC3E}">
        <p14:creationId xmlns:p14="http://schemas.microsoft.com/office/powerpoint/2010/main" val="91422995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80FBFD-0DA6-864F-BBB5-6A359FDFD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6198501" cy="1478570"/>
          </a:xfrm>
        </p:spPr>
        <p:txBody>
          <a:bodyPr/>
          <a:lstStyle/>
          <a:p>
            <a:r>
              <a:rPr lang="en-US" dirty="0"/>
              <a:t>DRAINAGE AREA 7.1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915BA0-0AD9-B740-A188-0E115D6A28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7"/>
            <a:ext cx="6000793" cy="3541714"/>
          </a:xfrm>
        </p:spPr>
        <p:txBody>
          <a:bodyPr/>
          <a:lstStyle/>
          <a:p>
            <a:r>
              <a:rPr lang="en-US" dirty="0"/>
              <a:t>Identify the individual drainage areas.</a:t>
            </a:r>
          </a:p>
          <a:p>
            <a:r>
              <a:rPr lang="en-US" dirty="0"/>
              <a:t>Determine the area of each contributing area, in acres. </a:t>
            </a:r>
          </a:p>
          <a:p>
            <a:r>
              <a:rPr lang="en-US" dirty="0"/>
              <a:t>Area = 1.44*3.67/2.43 = 2.17 acres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7507B59-007C-2C4A-AAC2-55DDCA9468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3555" y="864973"/>
            <a:ext cx="5298460" cy="552347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007A4C0-AE10-6C46-A94E-F093AB3E1726}"/>
              </a:ext>
            </a:extLst>
          </p:cNvPr>
          <p:cNvSpPr txBox="1"/>
          <p:nvPr/>
        </p:nvSpPr>
        <p:spPr>
          <a:xfrm>
            <a:off x="8021791" y="2131317"/>
            <a:ext cx="899785" cy="23633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A = 3.67 acres</a:t>
            </a:r>
          </a:p>
        </p:txBody>
      </p:sp>
    </p:spTree>
    <p:extLst>
      <p:ext uri="{BB962C8B-B14F-4D97-AF65-F5344CB8AC3E}">
        <p14:creationId xmlns:p14="http://schemas.microsoft.com/office/powerpoint/2010/main" val="4356394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FE53E6-DACA-0D45-8FF9-3951E065C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Estimate runoff coefficients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D261E7-6DD0-2448-A2EC-586AB7BDF3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7"/>
            <a:ext cx="5704231" cy="3422264"/>
          </a:xfrm>
        </p:spPr>
        <p:txBody>
          <a:bodyPr/>
          <a:lstStyle/>
          <a:p>
            <a:r>
              <a:rPr lang="en-US" dirty="0"/>
              <a:t>For each area estimate a runoff coefficient</a:t>
            </a:r>
          </a:p>
          <a:p>
            <a:r>
              <a:rPr lang="en-US" dirty="0"/>
              <a:t>Usually based on a table lookup and surface description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C4BE404-A464-B848-9B08-C4A3135DAB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0258" y="1705233"/>
            <a:ext cx="4669299" cy="4843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41246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80FBFD-0DA6-864F-BBB5-6A359FDFD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1478" y="410829"/>
            <a:ext cx="6198501" cy="1478570"/>
          </a:xfrm>
        </p:spPr>
        <p:txBody>
          <a:bodyPr/>
          <a:lstStyle/>
          <a:p>
            <a:r>
              <a:rPr lang="en-US" dirty="0"/>
              <a:t>DRAINAGE AREA 1.1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915BA0-0AD9-B740-A188-0E115D6A28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7"/>
            <a:ext cx="6000793" cy="3541714"/>
          </a:xfrm>
        </p:spPr>
        <p:txBody>
          <a:bodyPr/>
          <a:lstStyle/>
          <a:p>
            <a:r>
              <a:rPr lang="en-US" dirty="0"/>
              <a:t>Identify the individual drainage areas.</a:t>
            </a:r>
          </a:p>
          <a:p>
            <a:r>
              <a:rPr lang="en-US" dirty="0"/>
              <a:t>Determine the area of each contributing area, in acres. (ENGAUGE, PLANIMETER,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r>
              <a:rPr lang="en-US" dirty="0"/>
              <a:t>Area = 1.50*3.67/2.43 = 2.26 acres</a:t>
            </a:r>
          </a:p>
          <a:p>
            <a:r>
              <a:rPr lang="en-US" dirty="0"/>
              <a:t>C = 0.65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61C39EB-03C0-1949-AF7F-D0F47DD376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2205" y="1529311"/>
            <a:ext cx="4747109" cy="498206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6063603-4108-E64E-B675-E25C4B7DE8C3}"/>
              </a:ext>
            </a:extLst>
          </p:cNvPr>
          <p:cNvSpPr txBox="1"/>
          <p:nvPr/>
        </p:nvSpPr>
        <p:spPr>
          <a:xfrm>
            <a:off x="8305996" y="2717757"/>
            <a:ext cx="899785" cy="23633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A = 3.67 acres</a:t>
            </a:r>
          </a:p>
        </p:txBody>
      </p:sp>
    </p:spTree>
    <p:extLst>
      <p:ext uri="{BB962C8B-B14F-4D97-AF65-F5344CB8AC3E}">
        <p14:creationId xmlns:p14="http://schemas.microsoft.com/office/powerpoint/2010/main" val="248486049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80FBFD-0DA6-864F-BBB5-6A359FDFD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6198501" cy="1478570"/>
          </a:xfrm>
        </p:spPr>
        <p:txBody>
          <a:bodyPr/>
          <a:lstStyle/>
          <a:p>
            <a:r>
              <a:rPr lang="en-US" dirty="0"/>
              <a:t>DRAINAGE AREA 1.2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915BA0-0AD9-B740-A188-0E115D6A28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7"/>
            <a:ext cx="6000793" cy="3541714"/>
          </a:xfrm>
        </p:spPr>
        <p:txBody>
          <a:bodyPr/>
          <a:lstStyle/>
          <a:p>
            <a:r>
              <a:rPr lang="en-US" dirty="0"/>
              <a:t>Identify the individual drainage areas.</a:t>
            </a:r>
          </a:p>
          <a:p>
            <a:r>
              <a:rPr lang="en-US" dirty="0"/>
              <a:t>Determine the area of each contributing area, in acres. (ENGAUGE, PLANIMETER,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r>
              <a:rPr lang="en-US" dirty="0"/>
              <a:t>Area = 0.84*3.67/2.43 = 1.26 acres</a:t>
            </a:r>
          </a:p>
          <a:p>
            <a:r>
              <a:rPr lang="en-US" dirty="0"/>
              <a:t>C = 0.80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207E851-0BA9-B543-BF0D-AB97049051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2205" y="1569307"/>
            <a:ext cx="4954845" cy="518983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821D3C3-217F-DC4C-BA00-AE577ACC2B35}"/>
              </a:ext>
            </a:extLst>
          </p:cNvPr>
          <p:cNvSpPr txBox="1"/>
          <p:nvPr/>
        </p:nvSpPr>
        <p:spPr>
          <a:xfrm>
            <a:off x="8305996" y="2717757"/>
            <a:ext cx="899785" cy="23633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A = 3.67 acres</a:t>
            </a:r>
          </a:p>
        </p:txBody>
      </p:sp>
    </p:spTree>
    <p:extLst>
      <p:ext uri="{BB962C8B-B14F-4D97-AF65-F5344CB8AC3E}">
        <p14:creationId xmlns:p14="http://schemas.microsoft.com/office/powerpoint/2010/main" val="67446805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80FBFD-0DA6-864F-BBB5-6A359FDFD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6198501" cy="1478570"/>
          </a:xfrm>
        </p:spPr>
        <p:txBody>
          <a:bodyPr/>
          <a:lstStyle/>
          <a:p>
            <a:r>
              <a:rPr lang="en-US" dirty="0"/>
              <a:t>DRAINAGE AREA 2.1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915BA0-0AD9-B740-A188-0E115D6A28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7"/>
            <a:ext cx="5271745" cy="3842394"/>
          </a:xfrm>
        </p:spPr>
        <p:txBody>
          <a:bodyPr/>
          <a:lstStyle/>
          <a:p>
            <a:r>
              <a:rPr lang="en-US" dirty="0"/>
              <a:t>Identify the individual drainage areas.</a:t>
            </a:r>
          </a:p>
          <a:p>
            <a:r>
              <a:rPr lang="en-US" dirty="0"/>
              <a:t>Determine the area of each contributing area, in acres. </a:t>
            </a:r>
          </a:p>
          <a:p>
            <a:r>
              <a:rPr lang="en-US" dirty="0"/>
              <a:t>Area = 2.58*3.67/2.43 = 3.89 acres</a:t>
            </a:r>
          </a:p>
          <a:p>
            <a:r>
              <a:rPr lang="en-US" dirty="0"/>
              <a:t>C= 0.70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E259A06-BA6B-6348-8AAF-8A5FCC6B71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0730" y="1013253"/>
            <a:ext cx="5360333" cy="559761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C55069C-56AB-5D49-A0F8-1E833C48C444}"/>
              </a:ext>
            </a:extLst>
          </p:cNvPr>
          <p:cNvSpPr txBox="1"/>
          <p:nvPr/>
        </p:nvSpPr>
        <p:spPr>
          <a:xfrm>
            <a:off x="8034147" y="2249487"/>
            <a:ext cx="899785" cy="23633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A = 3.67 acres</a:t>
            </a:r>
          </a:p>
        </p:txBody>
      </p:sp>
    </p:spTree>
    <p:extLst>
      <p:ext uri="{BB962C8B-B14F-4D97-AF65-F5344CB8AC3E}">
        <p14:creationId xmlns:p14="http://schemas.microsoft.com/office/powerpoint/2010/main" val="130557589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80FBFD-0DA6-864F-BBB5-6A359FDFD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6198501" cy="1478570"/>
          </a:xfrm>
        </p:spPr>
        <p:txBody>
          <a:bodyPr/>
          <a:lstStyle/>
          <a:p>
            <a:r>
              <a:rPr lang="en-US" dirty="0"/>
              <a:t>DRAINAGE AREA 2.2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915BA0-0AD9-B740-A188-0E115D6A28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7"/>
            <a:ext cx="6000793" cy="3541714"/>
          </a:xfrm>
        </p:spPr>
        <p:txBody>
          <a:bodyPr/>
          <a:lstStyle/>
          <a:p>
            <a:r>
              <a:rPr lang="en-US" dirty="0"/>
              <a:t>Identify the individual drainage areas.</a:t>
            </a:r>
          </a:p>
          <a:p>
            <a:r>
              <a:rPr lang="en-US" dirty="0"/>
              <a:t>Determine the area of each contributing area, in acres. </a:t>
            </a:r>
          </a:p>
          <a:p>
            <a:r>
              <a:rPr lang="en-US" dirty="0"/>
              <a:t>Area = 0.35*3.67/2.43 = 0.53 acres</a:t>
            </a:r>
          </a:p>
          <a:p>
            <a:r>
              <a:rPr lang="en-US" dirty="0"/>
              <a:t>C = 0.80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B91F78E-A8F2-4540-9DE3-CA2B587C63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2754" y="889686"/>
            <a:ext cx="5299246" cy="558525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23783FD-7413-2247-904C-D037318C165E}"/>
              </a:ext>
            </a:extLst>
          </p:cNvPr>
          <p:cNvSpPr txBox="1"/>
          <p:nvPr/>
        </p:nvSpPr>
        <p:spPr>
          <a:xfrm>
            <a:off x="8133001" y="2131317"/>
            <a:ext cx="899785" cy="23633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A = 3.67 acres</a:t>
            </a:r>
          </a:p>
        </p:txBody>
      </p:sp>
    </p:spTree>
    <p:extLst>
      <p:ext uri="{BB962C8B-B14F-4D97-AF65-F5344CB8AC3E}">
        <p14:creationId xmlns:p14="http://schemas.microsoft.com/office/powerpoint/2010/main" val="399275443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80FBFD-0DA6-864F-BBB5-6A359FDFD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6198501" cy="1478570"/>
          </a:xfrm>
        </p:spPr>
        <p:txBody>
          <a:bodyPr/>
          <a:lstStyle/>
          <a:p>
            <a:r>
              <a:rPr lang="en-US" dirty="0"/>
              <a:t>DRAINAGE AREA 3.1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915BA0-0AD9-B740-A188-0E115D6A28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7"/>
            <a:ext cx="6000793" cy="3541714"/>
          </a:xfrm>
        </p:spPr>
        <p:txBody>
          <a:bodyPr/>
          <a:lstStyle/>
          <a:p>
            <a:r>
              <a:rPr lang="en-US" dirty="0"/>
              <a:t>Identify the individual drainage areas.</a:t>
            </a:r>
          </a:p>
          <a:p>
            <a:r>
              <a:rPr lang="en-US" dirty="0"/>
              <a:t>Determine the area of each contributing area, in acres. </a:t>
            </a:r>
          </a:p>
          <a:p>
            <a:r>
              <a:rPr lang="en-US" dirty="0"/>
              <a:t>Area = 0.45*3.67/2.43 = 0.68 acres</a:t>
            </a:r>
          </a:p>
          <a:p>
            <a:r>
              <a:rPr lang="en-US" dirty="0"/>
              <a:t>C = 0.70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ABBEE2C-926B-814A-9F44-C4987C97BD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2468" y="618518"/>
            <a:ext cx="5274754" cy="553582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57F71D8-5EAE-B341-A7C0-E084FCCD767A}"/>
              </a:ext>
            </a:extLst>
          </p:cNvPr>
          <p:cNvSpPr txBox="1"/>
          <p:nvPr/>
        </p:nvSpPr>
        <p:spPr>
          <a:xfrm>
            <a:off x="7898223" y="1860749"/>
            <a:ext cx="899785" cy="23633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A = 3.67 acres</a:t>
            </a:r>
          </a:p>
        </p:txBody>
      </p:sp>
    </p:spTree>
    <p:extLst>
      <p:ext uri="{BB962C8B-B14F-4D97-AF65-F5344CB8AC3E}">
        <p14:creationId xmlns:p14="http://schemas.microsoft.com/office/powerpoint/2010/main" val="29930820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80FBFD-0DA6-864F-BBB5-6A359FDFD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6198501" cy="1478570"/>
          </a:xfrm>
        </p:spPr>
        <p:txBody>
          <a:bodyPr/>
          <a:lstStyle/>
          <a:p>
            <a:r>
              <a:rPr lang="en-US" dirty="0"/>
              <a:t>DRAINAGE AREA 1.1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915BA0-0AD9-B740-A188-0E115D6A28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7"/>
            <a:ext cx="6000793" cy="3541714"/>
          </a:xfrm>
        </p:spPr>
        <p:txBody>
          <a:bodyPr/>
          <a:lstStyle/>
          <a:p>
            <a:r>
              <a:rPr lang="en-US" dirty="0"/>
              <a:t>Identify the individual drainage areas.</a:t>
            </a:r>
          </a:p>
          <a:p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30742D9-E68B-1C47-980C-595DE92C45F5}"/>
              </a:ext>
            </a:extLst>
          </p:cNvPr>
          <p:cNvGrpSpPr/>
          <p:nvPr/>
        </p:nvGrpSpPr>
        <p:grpSpPr>
          <a:xfrm>
            <a:off x="7867979" y="153124"/>
            <a:ext cx="3976028" cy="6544235"/>
            <a:chOff x="7843265" y="313765"/>
            <a:chExt cx="3976028" cy="654423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451B5DC-6FA2-8C4B-B8B7-7C0483D7747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43265" y="313765"/>
              <a:ext cx="3976028" cy="6544235"/>
            </a:xfrm>
            <a:prstGeom prst="rect">
              <a:avLst/>
            </a:prstGeom>
            <a:solidFill>
              <a:srgbClr val="FFFF00"/>
            </a:solidFill>
          </p:spPr>
        </p:pic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A6163181-3881-6C44-98BA-8D1D88B19B03}"/>
                </a:ext>
              </a:extLst>
            </p:cNvPr>
            <p:cNvSpPr/>
            <p:nvPr/>
          </p:nvSpPr>
          <p:spPr>
            <a:xfrm>
              <a:off x="9266598" y="5593976"/>
              <a:ext cx="1622612" cy="744071"/>
            </a:xfrm>
            <a:custGeom>
              <a:avLst/>
              <a:gdLst>
                <a:gd name="connsiteX0" fmla="*/ 8965 w 1622612"/>
                <a:gd name="connsiteY0" fmla="*/ 0 h 744071"/>
                <a:gd name="connsiteX1" fmla="*/ 0 w 1622612"/>
                <a:gd name="connsiteY1" fmla="*/ 618565 h 744071"/>
                <a:gd name="connsiteX2" fmla="*/ 17929 w 1622612"/>
                <a:gd name="connsiteY2" fmla="*/ 699248 h 744071"/>
                <a:gd name="connsiteX3" fmla="*/ 44824 w 1622612"/>
                <a:gd name="connsiteY3" fmla="*/ 717177 h 744071"/>
                <a:gd name="connsiteX4" fmla="*/ 107577 w 1622612"/>
                <a:gd name="connsiteY4" fmla="*/ 735106 h 744071"/>
                <a:gd name="connsiteX5" fmla="*/ 143435 w 1622612"/>
                <a:gd name="connsiteY5" fmla="*/ 735106 h 744071"/>
                <a:gd name="connsiteX6" fmla="*/ 1021977 w 1622612"/>
                <a:gd name="connsiteY6" fmla="*/ 744071 h 744071"/>
                <a:gd name="connsiteX7" fmla="*/ 1622612 w 1622612"/>
                <a:gd name="connsiteY7" fmla="*/ 143436 h 744071"/>
                <a:gd name="connsiteX8" fmla="*/ 1622612 w 1622612"/>
                <a:gd name="connsiteY8" fmla="*/ 0 h 744071"/>
                <a:gd name="connsiteX9" fmla="*/ 8965 w 1622612"/>
                <a:gd name="connsiteY9" fmla="*/ 0 h 74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22612" h="744071">
                  <a:moveTo>
                    <a:pt x="8965" y="0"/>
                  </a:moveTo>
                  <a:lnTo>
                    <a:pt x="0" y="618565"/>
                  </a:lnTo>
                  <a:cubicBezTo>
                    <a:pt x="5976" y="645459"/>
                    <a:pt x="6529" y="674167"/>
                    <a:pt x="17929" y="699248"/>
                  </a:cubicBezTo>
                  <a:cubicBezTo>
                    <a:pt x="22388" y="709057"/>
                    <a:pt x="35187" y="712359"/>
                    <a:pt x="44824" y="717177"/>
                  </a:cubicBezTo>
                  <a:cubicBezTo>
                    <a:pt x="54751" y="722140"/>
                    <a:pt x="99913" y="734148"/>
                    <a:pt x="107577" y="735106"/>
                  </a:cubicBezTo>
                  <a:cubicBezTo>
                    <a:pt x="119437" y="736588"/>
                    <a:pt x="131482" y="735106"/>
                    <a:pt x="143435" y="735106"/>
                  </a:cubicBezTo>
                  <a:lnTo>
                    <a:pt x="1021977" y="744071"/>
                  </a:lnTo>
                  <a:lnTo>
                    <a:pt x="1622612" y="143436"/>
                  </a:lnTo>
                  <a:lnTo>
                    <a:pt x="1622612" y="0"/>
                  </a:lnTo>
                  <a:lnTo>
                    <a:pt x="8965" y="0"/>
                  </a:lnTo>
                  <a:close/>
                </a:path>
              </a:pathLst>
            </a:custGeom>
            <a:solidFill>
              <a:schemeClr val="accent1">
                <a:alpha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34810384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80FBFD-0DA6-864F-BBB5-6A359FDFD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6198501" cy="1478570"/>
          </a:xfrm>
        </p:spPr>
        <p:txBody>
          <a:bodyPr/>
          <a:lstStyle/>
          <a:p>
            <a:r>
              <a:rPr lang="en-US" dirty="0"/>
              <a:t>DRAINAGE AREA 3.2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915BA0-0AD9-B740-A188-0E115D6A28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7"/>
            <a:ext cx="6000793" cy="3541714"/>
          </a:xfrm>
        </p:spPr>
        <p:txBody>
          <a:bodyPr/>
          <a:lstStyle/>
          <a:p>
            <a:r>
              <a:rPr lang="en-US" dirty="0"/>
              <a:t>Identify the individual drainage areas.</a:t>
            </a:r>
          </a:p>
          <a:p>
            <a:r>
              <a:rPr lang="en-US" dirty="0"/>
              <a:t>Determine the area of each contributing area, in acres. </a:t>
            </a:r>
          </a:p>
          <a:p>
            <a:r>
              <a:rPr lang="en-US" dirty="0"/>
              <a:t>Area = 0.30*3.67/2.43 = 0.45 acres</a:t>
            </a:r>
          </a:p>
          <a:p>
            <a:r>
              <a:rPr lang="en-US" dirty="0"/>
              <a:t>C = 0.85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D55A5B4-C89A-0A43-8324-2E54E4BABB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6121" y="790833"/>
            <a:ext cx="5459551" cy="575824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6333AEC-5755-A54A-B3D4-7503771369AA}"/>
              </a:ext>
            </a:extLst>
          </p:cNvPr>
          <p:cNvSpPr txBox="1"/>
          <p:nvPr/>
        </p:nvSpPr>
        <p:spPr>
          <a:xfrm>
            <a:off x="7787013" y="2097088"/>
            <a:ext cx="899785" cy="23633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A = 3.67 acres</a:t>
            </a:r>
          </a:p>
        </p:txBody>
      </p:sp>
    </p:spTree>
    <p:extLst>
      <p:ext uri="{BB962C8B-B14F-4D97-AF65-F5344CB8AC3E}">
        <p14:creationId xmlns:p14="http://schemas.microsoft.com/office/powerpoint/2010/main" val="316746461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80FBFD-0DA6-864F-BBB5-6A359FDFD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6198501" cy="1478570"/>
          </a:xfrm>
        </p:spPr>
        <p:txBody>
          <a:bodyPr/>
          <a:lstStyle/>
          <a:p>
            <a:r>
              <a:rPr lang="en-US" dirty="0"/>
              <a:t>DRAINAGE AREA 3.3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915BA0-0AD9-B740-A188-0E115D6A28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7"/>
            <a:ext cx="6000793" cy="3541714"/>
          </a:xfrm>
        </p:spPr>
        <p:txBody>
          <a:bodyPr/>
          <a:lstStyle/>
          <a:p>
            <a:r>
              <a:rPr lang="en-US" dirty="0"/>
              <a:t>Identify the individual drainage areas.</a:t>
            </a:r>
          </a:p>
          <a:p>
            <a:r>
              <a:rPr lang="en-US" dirty="0"/>
              <a:t>Determine the area of each contributing area, in acres. </a:t>
            </a:r>
          </a:p>
          <a:p>
            <a:r>
              <a:rPr lang="en-US" dirty="0"/>
              <a:t>Area = 1.05*3.67/2.43 = 1.58 acres</a:t>
            </a:r>
          </a:p>
          <a:p>
            <a:r>
              <a:rPr lang="en-US" dirty="0"/>
              <a:t>C = 0.65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6C84519-2694-B642-B190-DBDEBE64C9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2764" y="803189"/>
            <a:ext cx="5595362" cy="590653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5D2AC22-A552-AF44-967F-D9D3526C99DA}"/>
              </a:ext>
            </a:extLst>
          </p:cNvPr>
          <p:cNvSpPr txBox="1"/>
          <p:nvPr/>
        </p:nvSpPr>
        <p:spPr>
          <a:xfrm>
            <a:off x="7861152" y="2131317"/>
            <a:ext cx="899785" cy="23633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A = 3.67 acres</a:t>
            </a:r>
          </a:p>
        </p:txBody>
      </p:sp>
    </p:spTree>
    <p:extLst>
      <p:ext uri="{BB962C8B-B14F-4D97-AF65-F5344CB8AC3E}">
        <p14:creationId xmlns:p14="http://schemas.microsoft.com/office/powerpoint/2010/main" val="250561647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80FBFD-0DA6-864F-BBB5-6A359FDFD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6198501" cy="1478570"/>
          </a:xfrm>
        </p:spPr>
        <p:txBody>
          <a:bodyPr/>
          <a:lstStyle/>
          <a:p>
            <a:r>
              <a:rPr lang="en-US" dirty="0"/>
              <a:t>DRAINAGE AREA 4.1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915BA0-0AD9-B740-A188-0E115D6A28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7"/>
            <a:ext cx="6000793" cy="3541714"/>
          </a:xfrm>
        </p:spPr>
        <p:txBody>
          <a:bodyPr/>
          <a:lstStyle/>
          <a:p>
            <a:r>
              <a:rPr lang="en-US" dirty="0"/>
              <a:t>Identify the individual drainage areas.</a:t>
            </a:r>
          </a:p>
          <a:p>
            <a:r>
              <a:rPr lang="en-US" dirty="0"/>
              <a:t>Determine the area of each contributing area, in acres.</a:t>
            </a:r>
          </a:p>
          <a:p>
            <a:r>
              <a:rPr lang="en-US" dirty="0"/>
              <a:t>Area = 1.33*3.67/2.43 = 2.01 acres</a:t>
            </a:r>
          </a:p>
          <a:p>
            <a:r>
              <a:rPr lang="en-US" dirty="0"/>
              <a:t>C = 0.75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F3AFCC6-C5C3-A54B-BE08-D3BFB5F82F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9112" y="963826"/>
            <a:ext cx="5489319" cy="573353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BC07597-CC15-7843-934B-0B7639A0A723}"/>
              </a:ext>
            </a:extLst>
          </p:cNvPr>
          <p:cNvSpPr txBox="1"/>
          <p:nvPr/>
        </p:nvSpPr>
        <p:spPr>
          <a:xfrm>
            <a:off x="7922937" y="2249487"/>
            <a:ext cx="899785" cy="23633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A = 3.67 acres</a:t>
            </a:r>
          </a:p>
        </p:txBody>
      </p:sp>
    </p:spTree>
    <p:extLst>
      <p:ext uri="{BB962C8B-B14F-4D97-AF65-F5344CB8AC3E}">
        <p14:creationId xmlns:p14="http://schemas.microsoft.com/office/powerpoint/2010/main" val="399728650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80FBFD-0DA6-864F-BBB5-6A359FDFD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6198501" cy="1478570"/>
          </a:xfrm>
        </p:spPr>
        <p:txBody>
          <a:bodyPr/>
          <a:lstStyle/>
          <a:p>
            <a:r>
              <a:rPr lang="en-US" dirty="0"/>
              <a:t>DRAINAGE AREA 4.2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915BA0-0AD9-B740-A188-0E115D6A28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7"/>
            <a:ext cx="6000793" cy="3541714"/>
          </a:xfrm>
        </p:spPr>
        <p:txBody>
          <a:bodyPr/>
          <a:lstStyle/>
          <a:p>
            <a:r>
              <a:rPr lang="en-US" dirty="0"/>
              <a:t>Identify the individual drainage areas.</a:t>
            </a:r>
          </a:p>
          <a:p>
            <a:r>
              <a:rPr lang="en-US" dirty="0"/>
              <a:t>Determine the area of each contributing area, in acres.</a:t>
            </a:r>
          </a:p>
          <a:p>
            <a:r>
              <a:rPr lang="en-US" dirty="0"/>
              <a:t>Area = 0.44*3.67/2.43 = 0.66 acres</a:t>
            </a:r>
          </a:p>
          <a:p>
            <a:r>
              <a:rPr lang="en-US" dirty="0"/>
              <a:t>C = 0.85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7919EB1-C4B9-4644-8910-16A9A4C42F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8047" y="852617"/>
            <a:ext cx="5311360" cy="558525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ECBE665-EF3C-874A-B47B-79F09CEEE112}"/>
              </a:ext>
            </a:extLst>
          </p:cNvPr>
          <p:cNvSpPr txBox="1"/>
          <p:nvPr/>
        </p:nvSpPr>
        <p:spPr>
          <a:xfrm>
            <a:off x="7972363" y="2131317"/>
            <a:ext cx="899785" cy="23633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A = 3.67 acres</a:t>
            </a:r>
          </a:p>
        </p:txBody>
      </p:sp>
    </p:spTree>
    <p:extLst>
      <p:ext uri="{BB962C8B-B14F-4D97-AF65-F5344CB8AC3E}">
        <p14:creationId xmlns:p14="http://schemas.microsoft.com/office/powerpoint/2010/main" val="311466870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80FBFD-0DA6-864F-BBB5-6A359FDFD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6198501" cy="1478570"/>
          </a:xfrm>
        </p:spPr>
        <p:txBody>
          <a:bodyPr/>
          <a:lstStyle/>
          <a:p>
            <a:r>
              <a:rPr lang="en-US" dirty="0"/>
              <a:t>DRAINAGE AREA 5.1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915BA0-0AD9-B740-A188-0E115D6A28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7"/>
            <a:ext cx="6000793" cy="3541714"/>
          </a:xfrm>
        </p:spPr>
        <p:txBody>
          <a:bodyPr/>
          <a:lstStyle/>
          <a:p>
            <a:r>
              <a:rPr lang="en-US" dirty="0"/>
              <a:t>Identify the individual drainage areas.</a:t>
            </a:r>
          </a:p>
          <a:p>
            <a:r>
              <a:rPr lang="en-US" dirty="0"/>
              <a:t>Determine the area of each contributing area, in acres.</a:t>
            </a:r>
          </a:p>
          <a:p>
            <a:r>
              <a:rPr lang="en-US" dirty="0"/>
              <a:t>Area = 0.78*3.67/2.43 = 1.17 acres</a:t>
            </a:r>
          </a:p>
          <a:p>
            <a:r>
              <a:rPr lang="en-US" dirty="0"/>
              <a:t>C = 0.70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9A9E671-3025-6F4C-962E-44C77AF656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5871" y="1013253"/>
            <a:ext cx="5321252" cy="559761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6D4904C-8BB6-B640-AB69-2AA93FF6C0BD}"/>
              </a:ext>
            </a:extLst>
          </p:cNvPr>
          <p:cNvSpPr txBox="1"/>
          <p:nvPr/>
        </p:nvSpPr>
        <p:spPr>
          <a:xfrm>
            <a:off x="7972364" y="2249487"/>
            <a:ext cx="899785" cy="23633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A = 3.67 acres</a:t>
            </a:r>
          </a:p>
        </p:txBody>
      </p:sp>
    </p:spTree>
    <p:extLst>
      <p:ext uri="{BB962C8B-B14F-4D97-AF65-F5344CB8AC3E}">
        <p14:creationId xmlns:p14="http://schemas.microsoft.com/office/powerpoint/2010/main" val="291967695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80FBFD-0DA6-864F-BBB5-6A359FDFD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6198501" cy="1478570"/>
          </a:xfrm>
        </p:spPr>
        <p:txBody>
          <a:bodyPr/>
          <a:lstStyle/>
          <a:p>
            <a:r>
              <a:rPr lang="en-US" dirty="0"/>
              <a:t>DRAINAGE AREA 5.2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915BA0-0AD9-B740-A188-0E115D6A28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7"/>
            <a:ext cx="6000793" cy="3541714"/>
          </a:xfrm>
        </p:spPr>
        <p:txBody>
          <a:bodyPr/>
          <a:lstStyle/>
          <a:p>
            <a:r>
              <a:rPr lang="en-US" dirty="0"/>
              <a:t>Identify the individual drainage areas.</a:t>
            </a:r>
          </a:p>
          <a:p>
            <a:r>
              <a:rPr lang="en-US" dirty="0"/>
              <a:t>Determine the area of each contributing area, in acres.</a:t>
            </a:r>
          </a:p>
          <a:p>
            <a:r>
              <a:rPr lang="en-US" dirty="0"/>
              <a:t>Area = 0.44*3.67/2.43 = 0.66 acres</a:t>
            </a:r>
          </a:p>
          <a:p>
            <a:r>
              <a:rPr lang="en-US" dirty="0"/>
              <a:t>C = 0.65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6D5841A-3F93-8B4E-B97A-460B0CA25D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5234" y="939114"/>
            <a:ext cx="5350976" cy="562232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9E53D30-59F3-D242-BBAC-1A083EA8F9EF}"/>
              </a:ext>
            </a:extLst>
          </p:cNvPr>
          <p:cNvSpPr txBox="1"/>
          <p:nvPr/>
        </p:nvSpPr>
        <p:spPr>
          <a:xfrm>
            <a:off x="7922937" y="2131317"/>
            <a:ext cx="899785" cy="23633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A = 3.67 acres</a:t>
            </a:r>
          </a:p>
        </p:txBody>
      </p:sp>
    </p:spTree>
    <p:extLst>
      <p:ext uri="{BB962C8B-B14F-4D97-AF65-F5344CB8AC3E}">
        <p14:creationId xmlns:p14="http://schemas.microsoft.com/office/powerpoint/2010/main" val="357222073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80FBFD-0DA6-864F-BBB5-6A359FDFD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6198501" cy="1478570"/>
          </a:xfrm>
        </p:spPr>
        <p:txBody>
          <a:bodyPr/>
          <a:lstStyle/>
          <a:p>
            <a:r>
              <a:rPr lang="en-US" dirty="0"/>
              <a:t>DRAINAGE AREA 5.3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915BA0-0AD9-B740-A188-0E115D6A28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7"/>
            <a:ext cx="6000793" cy="3541714"/>
          </a:xfrm>
        </p:spPr>
        <p:txBody>
          <a:bodyPr/>
          <a:lstStyle/>
          <a:p>
            <a:r>
              <a:rPr lang="en-US" dirty="0"/>
              <a:t>Identify the individual drainage areas.</a:t>
            </a:r>
          </a:p>
          <a:p>
            <a:r>
              <a:rPr lang="en-US" dirty="0"/>
              <a:t>Determine the area of each contributing area, in acres. </a:t>
            </a:r>
          </a:p>
          <a:p>
            <a:r>
              <a:rPr lang="en-US" dirty="0"/>
              <a:t>Area = 1.16*3.67/2.43 = 1.75 acres</a:t>
            </a:r>
          </a:p>
          <a:p>
            <a:r>
              <a:rPr lang="en-US" dirty="0"/>
              <a:t>C = 0.55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854555F-AFD3-F84A-AD00-C07AD8C6FC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9762" y="827903"/>
            <a:ext cx="5555168" cy="580767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F3C0C4C-65C8-F64A-8BE6-47BC25C8458A}"/>
              </a:ext>
            </a:extLst>
          </p:cNvPr>
          <p:cNvSpPr txBox="1"/>
          <p:nvPr/>
        </p:nvSpPr>
        <p:spPr>
          <a:xfrm>
            <a:off x="7984720" y="2131317"/>
            <a:ext cx="899785" cy="23633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A = 3.67 acres</a:t>
            </a:r>
          </a:p>
        </p:txBody>
      </p:sp>
    </p:spTree>
    <p:extLst>
      <p:ext uri="{BB962C8B-B14F-4D97-AF65-F5344CB8AC3E}">
        <p14:creationId xmlns:p14="http://schemas.microsoft.com/office/powerpoint/2010/main" val="48001608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80FBFD-0DA6-864F-BBB5-6A359FDFD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6198501" cy="1478570"/>
          </a:xfrm>
        </p:spPr>
        <p:txBody>
          <a:bodyPr/>
          <a:lstStyle/>
          <a:p>
            <a:r>
              <a:rPr lang="en-US" dirty="0"/>
              <a:t>DRAINAGE AREA 6.1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915BA0-0AD9-B740-A188-0E115D6A28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7"/>
            <a:ext cx="6000793" cy="3541714"/>
          </a:xfrm>
        </p:spPr>
        <p:txBody>
          <a:bodyPr/>
          <a:lstStyle/>
          <a:p>
            <a:r>
              <a:rPr lang="en-US" dirty="0"/>
              <a:t>Identify the individual drainage areas.</a:t>
            </a:r>
          </a:p>
          <a:p>
            <a:r>
              <a:rPr lang="en-US" dirty="0"/>
              <a:t>Determine the area of each contributing area, in acres. </a:t>
            </a:r>
          </a:p>
          <a:p>
            <a:r>
              <a:rPr lang="en-US" dirty="0"/>
              <a:t>Area = 0.36*3.67/2.43 = 0.54 acres</a:t>
            </a:r>
          </a:p>
          <a:p>
            <a:r>
              <a:rPr lang="en-US" dirty="0"/>
              <a:t>C = 0.75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27901EC-D4F5-6541-AE54-C6F1218732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1365" y="877328"/>
            <a:ext cx="5308277" cy="556054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EEE1006-E575-D046-847E-078F626A67C7}"/>
              </a:ext>
            </a:extLst>
          </p:cNvPr>
          <p:cNvSpPr txBox="1"/>
          <p:nvPr/>
        </p:nvSpPr>
        <p:spPr>
          <a:xfrm>
            <a:off x="7972364" y="2097088"/>
            <a:ext cx="899785" cy="23633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A = 3.67 acres</a:t>
            </a:r>
          </a:p>
        </p:txBody>
      </p:sp>
    </p:spTree>
    <p:extLst>
      <p:ext uri="{BB962C8B-B14F-4D97-AF65-F5344CB8AC3E}">
        <p14:creationId xmlns:p14="http://schemas.microsoft.com/office/powerpoint/2010/main" val="327638092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80FBFD-0DA6-864F-BBB5-6A359FDFD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6198501" cy="1478570"/>
          </a:xfrm>
        </p:spPr>
        <p:txBody>
          <a:bodyPr/>
          <a:lstStyle/>
          <a:p>
            <a:r>
              <a:rPr lang="en-US" dirty="0"/>
              <a:t>DRAINAGE AREA 7.1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915BA0-0AD9-B740-A188-0E115D6A28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7"/>
            <a:ext cx="6000793" cy="3541714"/>
          </a:xfrm>
        </p:spPr>
        <p:txBody>
          <a:bodyPr/>
          <a:lstStyle/>
          <a:p>
            <a:r>
              <a:rPr lang="en-US" dirty="0"/>
              <a:t>Identify the individual drainage areas.</a:t>
            </a:r>
          </a:p>
          <a:p>
            <a:r>
              <a:rPr lang="en-US" dirty="0"/>
              <a:t>Determine the area of each contributing area, in acres. </a:t>
            </a:r>
          </a:p>
          <a:p>
            <a:r>
              <a:rPr lang="en-US" dirty="0"/>
              <a:t>Area = 1.44*3.67/2.43 = 2.17 acres</a:t>
            </a:r>
          </a:p>
          <a:p>
            <a:r>
              <a:rPr lang="en-US" dirty="0"/>
              <a:t>C = 0.70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7507B59-007C-2C4A-AAC2-55DDCA9468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3555" y="864973"/>
            <a:ext cx="5298460" cy="552347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007A4C0-AE10-6C46-A94E-F093AB3E1726}"/>
              </a:ext>
            </a:extLst>
          </p:cNvPr>
          <p:cNvSpPr txBox="1"/>
          <p:nvPr/>
        </p:nvSpPr>
        <p:spPr>
          <a:xfrm>
            <a:off x="8021791" y="2131317"/>
            <a:ext cx="899785" cy="23633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A = 3.67 acres</a:t>
            </a:r>
          </a:p>
        </p:txBody>
      </p:sp>
    </p:spTree>
    <p:extLst>
      <p:ext uri="{BB962C8B-B14F-4D97-AF65-F5344CB8AC3E}">
        <p14:creationId xmlns:p14="http://schemas.microsoft.com/office/powerpoint/2010/main" val="3324662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973F49-8C28-1242-9100-E2B0A7C14C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0"/>
            <a:ext cx="9905998" cy="1478570"/>
          </a:xfrm>
        </p:spPr>
        <p:txBody>
          <a:bodyPr/>
          <a:lstStyle/>
          <a:p>
            <a:r>
              <a:rPr lang="en-US" dirty="0"/>
              <a:t>IDENTIFY AND MEASURE CONDUIT LENGTHS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E8A353-A8A4-8F49-A2EA-75667833FC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2249487"/>
            <a:ext cx="4307918" cy="3541714"/>
          </a:xfrm>
        </p:spPr>
        <p:txBody>
          <a:bodyPr/>
          <a:lstStyle/>
          <a:p>
            <a:r>
              <a:rPr lang="en-US" dirty="0"/>
              <a:t>Use ACROBAT to measure distances between Node ID</a:t>
            </a:r>
          </a:p>
          <a:p>
            <a:r>
              <a:rPr lang="en-US" dirty="0"/>
              <a:t>Select distance tool</a:t>
            </a:r>
          </a:p>
          <a:p>
            <a:r>
              <a:rPr lang="en-US" dirty="0"/>
              <a:t>Measure the 400 foot scale</a:t>
            </a:r>
          </a:p>
          <a:p>
            <a:r>
              <a:rPr lang="en-US" dirty="0"/>
              <a:t>Save scale factor </a:t>
            </a:r>
            <a:br>
              <a:rPr lang="en-US" dirty="0"/>
            </a:br>
            <a:r>
              <a:rPr lang="en-US" dirty="0"/>
              <a:t>1.51 in == 400 feet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1DED44A-8669-E44C-9912-958C87D6D3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7363" y="1099263"/>
            <a:ext cx="5216520" cy="5486888"/>
          </a:xfrm>
          <a:prstGeom prst="rect">
            <a:avLst/>
          </a:prstGeom>
        </p:spPr>
      </p:pic>
      <p:sp>
        <p:nvSpPr>
          <p:cNvPr id="6" name="Right Arrow 5">
            <a:extLst>
              <a:ext uri="{FF2B5EF4-FFF2-40B4-BE49-F238E27FC236}">
                <a16:creationId xmlns:a16="http://schemas.microsoft.com/office/drawing/2014/main" id="{7FBE9076-48D4-614F-BE01-B79BCB4FEFD8}"/>
              </a:ext>
            </a:extLst>
          </p:cNvPr>
          <p:cNvSpPr/>
          <p:nvPr/>
        </p:nvSpPr>
        <p:spPr>
          <a:xfrm rot="5400000">
            <a:off x="10815857" y="1354981"/>
            <a:ext cx="706608" cy="3114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>
            <a:extLst>
              <a:ext uri="{FF2B5EF4-FFF2-40B4-BE49-F238E27FC236}">
                <a16:creationId xmlns:a16="http://schemas.microsoft.com/office/drawing/2014/main" id="{84BABAAC-ECAF-CF4B-B601-CBCF095B8644}"/>
              </a:ext>
            </a:extLst>
          </p:cNvPr>
          <p:cNvSpPr/>
          <p:nvPr/>
        </p:nvSpPr>
        <p:spPr>
          <a:xfrm rot="5400000">
            <a:off x="7748721" y="1354981"/>
            <a:ext cx="706608" cy="3114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7115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80FBFD-0DA6-864F-BBB5-6A359FDFD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6198501" cy="1478570"/>
          </a:xfrm>
        </p:spPr>
        <p:txBody>
          <a:bodyPr/>
          <a:lstStyle/>
          <a:p>
            <a:r>
              <a:rPr lang="en-US" dirty="0"/>
              <a:t>DRAINAGE AREA 1.2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915BA0-0AD9-B740-A188-0E115D6A28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7"/>
            <a:ext cx="6000793" cy="3541714"/>
          </a:xfrm>
        </p:spPr>
        <p:txBody>
          <a:bodyPr/>
          <a:lstStyle/>
          <a:p>
            <a:r>
              <a:rPr lang="en-US" dirty="0"/>
              <a:t>Identify the individual drainage areas.</a:t>
            </a:r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8FF5A57-8BBE-E64A-ACEC-BE740F7070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843" y="185351"/>
            <a:ext cx="3976028" cy="6544235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9" name="Freeform 8">
            <a:extLst>
              <a:ext uri="{FF2B5EF4-FFF2-40B4-BE49-F238E27FC236}">
                <a16:creationId xmlns:a16="http://schemas.microsoft.com/office/drawing/2014/main" id="{40D933C4-ED9C-D74E-A616-A400F7E0DAA2}"/>
              </a:ext>
            </a:extLst>
          </p:cNvPr>
          <p:cNvSpPr/>
          <p:nvPr/>
        </p:nvSpPr>
        <p:spPr>
          <a:xfrm>
            <a:off x="8728812" y="3924190"/>
            <a:ext cx="788803" cy="1154437"/>
          </a:xfrm>
          <a:custGeom>
            <a:avLst/>
            <a:gdLst>
              <a:gd name="connsiteX0" fmla="*/ 11430 w 788803"/>
              <a:gd name="connsiteY0" fmla="*/ 0 h 1154437"/>
              <a:gd name="connsiteX1" fmla="*/ 537210 w 788803"/>
              <a:gd name="connsiteY1" fmla="*/ 0 h 1154437"/>
              <a:gd name="connsiteX2" fmla="*/ 605790 w 788803"/>
              <a:gd name="connsiteY2" fmla="*/ 80010 h 1154437"/>
              <a:gd name="connsiteX3" fmla="*/ 582930 w 788803"/>
              <a:gd name="connsiteY3" fmla="*/ 662940 h 1154437"/>
              <a:gd name="connsiteX4" fmla="*/ 742950 w 788803"/>
              <a:gd name="connsiteY4" fmla="*/ 720090 h 1154437"/>
              <a:gd name="connsiteX5" fmla="*/ 777240 w 788803"/>
              <a:gd name="connsiteY5" fmla="*/ 731520 h 1154437"/>
              <a:gd name="connsiteX6" fmla="*/ 788670 w 788803"/>
              <a:gd name="connsiteY6" fmla="*/ 765810 h 1154437"/>
              <a:gd name="connsiteX7" fmla="*/ 765810 w 788803"/>
              <a:gd name="connsiteY7" fmla="*/ 834390 h 1154437"/>
              <a:gd name="connsiteX8" fmla="*/ 788670 w 788803"/>
              <a:gd name="connsiteY8" fmla="*/ 1108710 h 1154437"/>
              <a:gd name="connsiteX9" fmla="*/ 685800 w 788803"/>
              <a:gd name="connsiteY9" fmla="*/ 1154430 h 1154437"/>
              <a:gd name="connsiteX10" fmla="*/ 320040 w 788803"/>
              <a:gd name="connsiteY10" fmla="*/ 1154430 h 1154437"/>
              <a:gd name="connsiteX11" fmla="*/ 331470 w 788803"/>
              <a:gd name="connsiteY11" fmla="*/ 605790 h 1154437"/>
              <a:gd name="connsiteX12" fmla="*/ 0 w 788803"/>
              <a:gd name="connsiteY12" fmla="*/ 594360 h 1154437"/>
              <a:gd name="connsiteX13" fmla="*/ 11430 w 788803"/>
              <a:gd name="connsiteY13" fmla="*/ 0 h 1154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88803" h="1154437">
                <a:moveTo>
                  <a:pt x="11430" y="0"/>
                </a:moveTo>
                <a:lnTo>
                  <a:pt x="537210" y="0"/>
                </a:lnTo>
                <a:cubicBezTo>
                  <a:pt x="624153" y="62102"/>
                  <a:pt x="631877" y="27835"/>
                  <a:pt x="605790" y="80010"/>
                </a:cubicBezTo>
                <a:lnTo>
                  <a:pt x="582930" y="662940"/>
                </a:lnTo>
                <a:cubicBezTo>
                  <a:pt x="696932" y="705691"/>
                  <a:pt x="643488" y="686936"/>
                  <a:pt x="742950" y="720090"/>
                </a:cubicBezTo>
                <a:lnTo>
                  <a:pt x="777240" y="731520"/>
                </a:lnTo>
                <a:cubicBezTo>
                  <a:pt x="781050" y="742950"/>
                  <a:pt x="790001" y="753835"/>
                  <a:pt x="788670" y="765810"/>
                </a:cubicBezTo>
                <a:cubicBezTo>
                  <a:pt x="786009" y="789759"/>
                  <a:pt x="765810" y="834390"/>
                  <a:pt x="765810" y="834390"/>
                </a:cubicBezTo>
                <a:lnTo>
                  <a:pt x="788670" y="1108710"/>
                </a:lnTo>
                <a:cubicBezTo>
                  <a:pt x="693822" y="1156134"/>
                  <a:pt x="731308" y="1154430"/>
                  <a:pt x="685800" y="1154430"/>
                </a:cubicBezTo>
                <a:lnTo>
                  <a:pt x="320040" y="1154430"/>
                </a:lnTo>
                <a:lnTo>
                  <a:pt x="331470" y="605790"/>
                </a:lnTo>
                <a:lnTo>
                  <a:pt x="0" y="594360"/>
                </a:lnTo>
                <a:lnTo>
                  <a:pt x="11430" y="0"/>
                </a:lnTo>
                <a:close/>
              </a:path>
            </a:pathLst>
          </a:custGeom>
          <a:solidFill>
            <a:schemeClr val="accent1">
              <a:alpha val="5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0117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973F49-8C28-1242-9100-E2B0A7C14C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0"/>
            <a:ext cx="9905998" cy="1478570"/>
          </a:xfrm>
        </p:spPr>
        <p:txBody>
          <a:bodyPr/>
          <a:lstStyle/>
          <a:p>
            <a:r>
              <a:rPr lang="en-US" dirty="0"/>
              <a:t>PIPE 1.1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E8A353-A8A4-8F49-A2EA-75667833FC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2249487"/>
            <a:ext cx="4307918" cy="3541714"/>
          </a:xfrm>
        </p:spPr>
        <p:txBody>
          <a:bodyPr/>
          <a:lstStyle/>
          <a:p>
            <a:r>
              <a:rPr lang="en-US" dirty="0"/>
              <a:t>Connects 1.1 to 2.1</a:t>
            </a:r>
          </a:p>
          <a:p>
            <a:r>
              <a:rPr lang="en-US" dirty="0"/>
              <a:t>Length = 1.57*400/1.51 </a:t>
            </a:r>
            <a:br>
              <a:rPr lang="en-US" dirty="0"/>
            </a:br>
            <a:r>
              <a:rPr lang="en-US" dirty="0"/>
              <a:t>          = 415 ft</a:t>
            </a:r>
          </a:p>
          <a:p>
            <a:r>
              <a:rPr lang="en-US" dirty="0"/>
              <a:t>Repeat for all the other pipes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920F2B-5505-164E-9110-CFF274DCC7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0606" y="204075"/>
            <a:ext cx="6175512" cy="6456217"/>
          </a:xfrm>
          <a:prstGeom prst="rect">
            <a:avLst/>
          </a:prstGeom>
        </p:spPr>
      </p:pic>
      <p:sp>
        <p:nvSpPr>
          <p:cNvPr id="6" name="Right Arrow 5">
            <a:extLst>
              <a:ext uri="{FF2B5EF4-FFF2-40B4-BE49-F238E27FC236}">
                <a16:creationId xmlns:a16="http://schemas.microsoft.com/office/drawing/2014/main" id="{8293C788-6D41-A14D-BC69-6CCB26314326}"/>
              </a:ext>
            </a:extLst>
          </p:cNvPr>
          <p:cNvSpPr/>
          <p:nvPr/>
        </p:nvSpPr>
        <p:spPr>
          <a:xfrm>
            <a:off x="8333802" y="4934597"/>
            <a:ext cx="706608" cy="3114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6845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FCC81-AC36-654B-922E-9BABD1229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Gather the information into a spreadsheet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12FB1A-2F2C-F14E-B57D-FD104D3E7D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352" y="2249487"/>
            <a:ext cx="5251622" cy="3541714"/>
          </a:xfrm>
        </p:spPr>
        <p:txBody>
          <a:bodyPr/>
          <a:lstStyle/>
          <a:p>
            <a:r>
              <a:rPr lang="en-US" dirty="0"/>
              <a:t>Build a sheet with the information </a:t>
            </a:r>
          </a:p>
          <a:p>
            <a:r>
              <a:rPr lang="en-US" dirty="0"/>
              <a:t>Note the naming convention (a bit awkward, but faithful to the original example)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72F0EC7-F7E8-0948-9746-723DC6F14B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3837" y="1816443"/>
            <a:ext cx="6346359" cy="4866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57888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FCC81-AC36-654B-922E-9BABD1229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Determine inlet times for each drainage area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12FB1A-2F2C-F14E-B57D-FD104D3E7D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352" y="2249487"/>
            <a:ext cx="6672648" cy="3541714"/>
          </a:xfrm>
        </p:spPr>
        <p:txBody>
          <a:bodyPr/>
          <a:lstStyle/>
          <a:p>
            <a:r>
              <a:rPr lang="en-US" dirty="0"/>
              <a:t>Measure actual best-guess flow path</a:t>
            </a:r>
          </a:p>
          <a:p>
            <a:pPr lvl="1"/>
            <a:r>
              <a:rPr lang="en-US" dirty="0"/>
              <a:t>Find Slope (737.5 – 732.3)/(0.92*400/1.51)</a:t>
            </a:r>
            <a:br>
              <a:rPr lang="en-US" dirty="0"/>
            </a:br>
            <a:r>
              <a:rPr lang="en-US" dirty="0"/>
              <a:t>= 5.2ft/243.7 ft = 0.021 (2.1%)</a:t>
            </a:r>
          </a:p>
          <a:p>
            <a:pPr lvl="1"/>
            <a:r>
              <a:rPr lang="en-US" dirty="0"/>
              <a:t>Determine some kind of cover</a:t>
            </a:r>
          </a:p>
          <a:p>
            <a:pPr lvl="1"/>
            <a:r>
              <a:rPr lang="en-US" dirty="0"/>
              <a:t>Apply NRCS Velocity, NRCS Upland, or </a:t>
            </a:r>
            <a:r>
              <a:rPr lang="en-US" dirty="0" err="1"/>
              <a:t>Kerby-Kirpich</a:t>
            </a:r>
            <a:endParaRPr lang="en-US" dirty="0"/>
          </a:p>
          <a:p>
            <a:pPr lvl="1"/>
            <a:r>
              <a:rPr lang="en-US" dirty="0"/>
              <a:t>Use method that makes most sense</a:t>
            </a:r>
            <a:br>
              <a:rPr lang="en-US" dirty="0"/>
            </a:b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1FCA427-F602-D44B-BEDA-7D810A7BD0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5945" y="1594021"/>
            <a:ext cx="3345344" cy="5090984"/>
          </a:xfrm>
          <a:prstGeom prst="rect">
            <a:avLst/>
          </a:prstGeom>
        </p:spPr>
      </p:pic>
      <p:sp>
        <p:nvSpPr>
          <p:cNvPr id="6" name="Right Arrow 5">
            <a:extLst>
              <a:ext uri="{FF2B5EF4-FFF2-40B4-BE49-F238E27FC236}">
                <a16:creationId xmlns:a16="http://schemas.microsoft.com/office/drawing/2014/main" id="{B8CB1082-D9EE-5449-B084-7473F8555558}"/>
              </a:ext>
            </a:extLst>
          </p:cNvPr>
          <p:cNvSpPr/>
          <p:nvPr/>
        </p:nvSpPr>
        <p:spPr>
          <a:xfrm rot="3189622">
            <a:off x="8671455" y="5518986"/>
            <a:ext cx="706608" cy="2288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39627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FCC81-AC36-654B-922E-9BABD1229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Determine inlet times for each drainage area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12FB1A-2F2C-F14E-B57D-FD104D3E7D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352" y="2249487"/>
            <a:ext cx="6190734" cy="4435518"/>
          </a:xfrm>
        </p:spPr>
        <p:txBody>
          <a:bodyPr>
            <a:normAutofit/>
          </a:bodyPr>
          <a:lstStyle/>
          <a:p>
            <a:r>
              <a:rPr lang="en-US" dirty="0"/>
              <a:t>NRCS Upland Method </a:t>
            </a:r>
          </a:p>
          <a:p>
            <a:r>
              <a:rPr lang="en-US" dirty="0"/>
              <a:t>Measure actual best-guess flow path</a:t>
            </a:r>
          </a:p>
          <a:p>
            <a:pPr lvl="1"/>
            <a:r>
              <a:rPr lang="en-US" dirty="0"/>
              <a:t>Path = 243.7 ft</a:t>
            </a:r>
          </a:p>
          <a:p>
            <a:pPr lvl="1"/>
            <a:r>
              <a:rPr lang="en-US" dirty="0"/>
              <a:t>Slope = 0.021 (2.1%)</a:t>
            </a:r>
          </a:p>
          <a:p>
            <a:r>
              <a:rPr lang="en-US" dirty="0"/>
              <a:t>Inlet Time ~ 11 minutes</a:t>
            </a:r>
          </a:p>
          <a:p>
            <a:r>
              <a:rPr lang="en-US" dirty="0"/>
              <a:t>Repeat for each drainage area, populate spreadsheet</a:t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B6E74D-61C8-BD49-8320-87A10532EC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0371" y="1606378"/>
            <a:ext cx="5491629" cy="5078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5503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FCC81-AC36-654B-922E-9BABD1229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Determine inlet times for each drainage area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12FB1A-2F2C-F14E-B57D-FD104D3E7D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352" y="2249487"/>
            <a:ext cx="5251622" cy="3541714"/>
          </a:xfrm>
        </p:spPr>
        <p:txBody>
          <a:bodyPr/>
          <a:lstStyle/>
          <a:p>
            <a:r>
              <a:rPr lang="en-US" dirty="0"/>
              <a:t>Repeat for each drainage area, populate spreadsheet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B52D58-F53A-5445-9CD9-2CE4D3C638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6010" y="1581664"/>
            <a:ext cx="6722321" cy="5156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73737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FCC81-AC36-654B-922E-9BABD1229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Estimate pipe slopes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12FB1A-2F2C-F14E-B57D-FD104D3E7D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352" y="2249487"/>
            <a:ext cx="5251622" cy="3541714"/>
          </a:xfrm>
        </p:spPr>
        <p:txBody>
          <a:bodyPr/>
          <a:lstStyle/>
          <a:p>
            <a:r>
              <a:rPr lang="en-US" dirty="0"/>
              <a:t>Use the node elevations and topographic map to estimate pipe slopes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9E95F8-812E-5044-8577-96BC441D2B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7298" y="259797"/>
            <a:ext cx="4222078" cy="6425208"/>
          </a:xfrm>
          <a:prstGeom prst="rect">
            <a:avLst/>
          </a:prstGeom>
        </p:spPr>
      </p:pic>
      <p:sp>
        <p:nvSpPr>
          <p:cNvPr id="4" name="Freeform 3">
            <a:extLst>
              <a:ext uri="{FF2B5EF4-FFF2-40B4-BE49-F238E27FC236}">
                <a16:creationId xmlns:a16="http://schemas.microsoft.com/office/drawing/2014/main" id="{7F3A52E7-03D9-9B42-B5DB-699BD1BFCD24}"/>
              </a:ext>
            </a:extLst>
          </p:cNvPr>
          <p:cNvSpPr/>
          <p:nvPr/>
        </p:nvSpPr>
        <p:spPr>
          <a:xfrm>
            <a:off x="8489092" y="5412259"/>
            <a:ext cx="840259" cy="543698"/>
          </a:xfrm>
          <a:custGeom>
            <a:avLst/>
            <a:gdLst>
              <a:gd name="connsiteX0" fmla="*/ 457200 w 840259"/>
              <a:gd name="connsiteY0" fmla="*/ 74141 h 543698"/>
              <a:gd name="connsiteX1" fmla="*/ 457200 w 840259"/>
              <a:gd name="connsiteY1" fmla="*/ 74141 h 543698"/>
              <a:gd name="connsiteX2" fmla="*/ 358346 w 840259"/>
              <a:gd name="connsiteY2" fmla="*/ 37071 h 543698"/>
              <a:gd name="connsiteX3" fmla="*/ 74140 w 840259"/>
              <a:gd name="connsiteY3" fmla="*/ 61784 h 543698"/>
              <a:gd name="connsiteX4" fmla="*/ 24713 w 840259"/>
              <a:gd name="connsiteY4" fmla="*/ 135925 h 543698"/>
              <a:gd name="connsiteX5" fmla="*/ 0 w 840259"/>
              <a:gd name="connsiteY5" fmla="*/ 210065 h 543698"/>
              <a:gd name="connsiteX6" fmla="*/ 37070 w 840259"/>
              <a:gd name="connsiteY6" fmla="*/ 420130 h 543698"/>
              <a:gd name="connsiteX7" fmla="*/ 74140 w 840259"/>
              <a:gd name="connsiteY7" fmla="*/ 457200 h 543698"/>
              <a:gd name="connsiteX8" fmla="*/ 148281 w 840259"/>
              <a:gd name="connsiteY8" fmla="*/ 481914 h 543698"/>
              <a:gd name="connsiteX9" fmla="*/ 222422 w 840259"/>
              <a:gd name="connsiteY9" fmla="*/ 506627 h 543698"/>
              <a:gd name="connsiteX10" fmla="*/ 321276 w 840259"/>
              <a:gd name="connsiteY10" fmla="*/ 531341 h 543698"/>
              <a:gd name="connsiteX11" fmla="*/ 370703 w 840259"/>
              <a:gd name="connsiteY11" fmla="*/ 543698 h 543698"/>
              <a:gd name="connsiteX12" fmla="*/ 642551 w 840259"/>
              <a:gd name="connsiteY12" fmla="*/ 531341 h 543698"/>
              <a:gd name="connsiteX13" fmla="*/ 679622 w 840259"/>
              <a:gd name="connsiteY13" fmla="*/ 518984 h 543698"/>
              <a:gd name="connsiteX14" fmla="*/ 716692 w 840259"/>
              <a:gd name="connsiteY14" fmla="*/ 494271 h 543698"/>
              <a:gd name="connsiteX15" fmla="*/ 790832 w 840259"/>
              <a:gd name="connsiteY15" fmla="*/ 420130 h 543698"/>
              <a:gd name="connsiteX16" fmla="*/ 840259 w 840259"/>
              <a:gd name="connsiteY16" fmla="*/ 321276 h 543698"/>
              <a:gd name="connsiteX17" fmla="*/ 815546 w 840259"/>
              <a:gd name="connsiteY17" fmla="*/ 86498 h 543698"/>
              <a:gd name="connsiteX18" fmla="*/ 803189 w 840259"/>
              <a:gd name="connsiteY18" fmla="*/ 49427 h 543698"/>
              <a:gd name="connsiteX19" fmla="*/ 766119 w 840259"/>
              <a:gd name="connsiteY19" fmla="*/ 12357 h 543698"/>
              <a:gd name="connsiteX20" fmla="*/ 729049 w 840259"/>
              <a:gd name="connsiteY20" fmla="*/ 0 h 543698"/>
              <a:gd name="connsiteX21" fmla="*/ 284205 w 840259"/>
              <a:gd name="connsiteY21" fmla="*/ 12357 h 543698"/>
              <a:gd name="connsiteX22" fmla="*/ 284205 w 840259"/>
              <a:gd name="connsiteY22" fmla="*/ 12357 h 543698"/>
              <a:gd name="connsiteX23" fmla="*/ 321276 w 840259"/>
              <a:gd name="connsiteY23" fmla="*/ 49427 h 543698"/>
              <a:gd name="connsiteX24" fmla="*/ 148281 w 840259"/>
              <a:gd name="connsiteY24" fmla="*/ 37071 h 543698"/>
              <a:gd name="connsiteX25" fmla="*/ 148281 w 840259"/>
              <a:gd name="connsiteY25" fmla="*/ 37071 h 543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840259" h="543698">
                <a:moveTo>
                  <a:pt x="457200" y="74141"/>
                </a:moveTo>
                <a:lnTo>
                  <a:pt x="457200" y="74141"/>
                </a:lnTo>
                <a:cubicBezTo>
                  <a:pt x="424249" y="61784"/>
                  <a:pt x="393449" y="39578"/>
                  <a:pt x="358346" y="37071"/>
                </a:cubicBezTo>
                <a:cubicBezTo>
                  <a:pt x="176244" y="24063"/>
                  <a:pt x="177135" y="27452"/>
                  <a:pt x="74140" y="61784"/>
                </a:cubicBezTo>
                <a:cubicBezTo>
                  <a:pt x="57664" y="86498"/>
                  <a:pt x="34106" y="107747"/>
                  <a:pt x="24713" y="135925"/>
                </a:cubicBezTo>
                <a:lnTo>
                  <a:pt x="0" y="210065"/>
                </a:lnTo>
                <a:cubicBezTo>
                  <a:pt x="8234" y="325341"/>
                  <a:pt x="-18380" y="353590"/>
                  <a:pt x="37070" y="420130"/>
                </a:cubicBezTo>
                <a:cubicBezTo>
                  <a:pt x="48257" y="433555"/>
                  <a:pt x="58864" y="448713"/>
                  <a:pt x="74140" y="457200"/>
                </a:cubicBezTo>
                <a:cubicBezTo>
                  <a:pt x="96912" y="469851"/>
                  <a:pt x="123567" y="473676"/>
                  <a:pt x="148281" y="481914"/>
                </a:cubicBezTo>
                <a:lnTo>
                  <a:pt x="222422" y="506627"/>
                </a:lnTo>
                <a:lnTo>
                  <a:pt x="321276" y="531341"/>
                </a:lnTo>
                <a:lnTo>
                  <a:pt x="370703" y="543698"/>
                </a:lnTo>
                <a:cubicBezTo>
                  <a:pt x="461319" y="539579"/>
                  <a:pt x="552130" y="538575"/>
                  <a:pt x="642551" y="531341"/>
                </a:cubicBezTo>
                <a:cubicBezTo>
                  <a:pt x="655535" y="530302"/>
                  <a:pt x="667972" y="524809"/>
                  <a:pt x="679622" y="518984"/>
                </a:cubicBezTo>
                <a:cubicBezTo>
                  <a:pt x="692905" y="512343"/>
                  <a:pt x="705592" y="504137"/>
                  <a:pt x="716692" y="494271"/>
                </a:cubicBezTo>
                <a:cubicBezTo>
                  <a:pt x="742814" y="471051"/>
                  <a:pt x="775202" y="451390"/>
                  <a:pt x="790832" y="420130"/>
                </a:cubicBezTo>
                <a:lnTo>
                  <a:pt x="840259" y="321276"/>
                </a:lnTo>
                <a:cubicBezTo>
                  <a:pt x="831112" y="184069"/>
                  <a:pt x="841731" y="178145"/>
                  <a:pt x="815546" y="86498"/>
                </a:cubicBezTo>
                <a:cubicBezTo>
                  <a:pt x="811968" y="73974"/>
                  <a:pt x="810414" y="60265"/>
                  <a:pt x="803189" y="49427"/>
                </a:cubicBezTo>
                <a:cubicBezTo>
                  <a:pt x="793496" y="34887"/>
                  <a:pt x="780659" y="22050"/>
                  <a:pt x="766119" y="12357"/>
                </a:cubicBezTo>
                <a:cubicBezTo>
                  <a:pt x="755281" y="5132"/>
                  <a:pt x="741406" y="4119"/>
                  <a:pt x="729049" y="0"/>
                </a:cubicBezTo>
                <a:cubicBezTo>
                  <a:pt x="325405" y="13021"/>
                  <a:pt x="473742" y="12357"/>
                  <a:pt x="284205" y="12357"/>
                </a:cubicBezTo>
                <a:lnTo>
                  <a:pt x="284205" y="12357"/>
                </a:lnTo>
                <a:lnTo>
                  <a:pt x="321276" y="49427"/>
                </a:lnTo>
                <a:lnTo>
                  <a:pt x="148281" y="37071"/>
                </a:lnTo>
                <a:lnTo>
                  <a:pt x="148281" y="37071"/>
                </a:lnTo>
              </a:path>
            </a:pathLst>
          </a:custGeom>
          <a:solidFill>
            <a:schemeClr val="accent2">
              <a:alpha val="1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E6648EB3-8E57-EF4A-B384-68ADBBBBBF2E}"/>
              </a:ext>
            </a:extLst>
          </p:cNvPr>
          <p:cNvSpPr/>
          <p:nvPr/>
        </p:nvSpPr>
        <p:spPr>
          <a:xfrm>
            <a:off x="8489091" y="4139513"/>
            <a:ext cx="840259" cy="543698"/>
          </a:xfrm>
          <a:custGeom>
            <a:avLst/>
            <a:gdLst>
              <a:gd name="connsiteX0" fmla="*/ 457200 w 840259"/>
              <a:gd name="connsiteY0" fmla="*/ 74141 h 543698"/>
              <a:gd name="connsiteX1" fmla="*/ 457200 w 840259"/>
              <a:gd name="connsiteY1" fmla="*/ 74141 h 543698"/>
              <a:gd name="connsiteX2" fmla="*/ 358346 w 840259"/>
              <a:gd name="connsiteY2" fmla="*/ 37071 h 543698"/>
              <a:gd name="connsiteX3" fmla="*/ 74140 w 840259"/>
              <a:gd name="connsiteY3" fmla="*/ 61784 h 543698"/>
              <a:gd name="connsiteX4" fmla="*/ 24713 w 840259"/>
              <a:gd name="connsiteY4" fmla="*/ 135925 h 543698"/>
              <a:gd name="connsiteX5" fmla="*/ 0 w 840259"/>
              <a:gd name="connsiteY5" fmla="*/ 210065 h 543698"/>
              <a:gd name="connsiteX6" fmla="*/ 37070 w 840259"/>
              <a:gd name="connsiteY6" fmla="*/ 420130 h 543698"/>
              <a:gd name="connsiteX7" fmla="*/ 74140 w 840259"/>
              <a:gd name="connsiteY7" fmla="*/ 457200 h 543698"/>
              <a:gd name="connsiteX8" fmla="*/ 148281 w 840259"/>
              <a:gd name="connsiteY8" fmla="*/ 481914 h 543698"/>
              <a:gd name="connsiteX9" fmla="*/ 222422 w 840259"/>
              <a:gd name="connsiteY9" fmla="*/ 506627 h 543698"/>
              <a:gd name="connsiteX10" fmla="*/ 321276 w 840259"/>
              <a:gd name="connsiteY10" fmla="*/ 531341 h 543698"/>
              <a:gd name="connsiteX11" fmla="*/ 370703 w 840259"/>
              <a:gd name="connsiteY11" fmla="*/ 543698 h 543698"/>
              <a:gd name="connsiteX12" fmla="*/ 642551 w 840259"/>
              <a:gd name="connsiteY12" fmla="*/ 531341 h 543698"/>
              <a:gd name="connsiteX13" fmla="*/ 679622 w 840259"/>
              <a:gd name="connsiteY13" fmla="*/ 518984 h 543698"/>
              <a:gd name="connsiteX14" fmla="*/ 716692 w 840259"/>
              <a:gd name="connsiteY14" fmla="*/ 494271 h 543698"/>
              <a:gd name="connsiteX15" fmla="*/ 790832 w 840259"/>
              <a:gd name="connsiteY15" fmla="*/ 420130 h 543698"/>
              <a:gd name="connsiteX16" fmla="*/ 840259 w 840259"/>
              <a:gd name="connsiteY16" fmla="*/ 321276 h 543698"/>
              <a:gd name="connsiteX17" fmla="*/ 815546 w 840259"/>
              <a:gd name="connsiteY17" fmla="*/ 86498 h 543698"/>
              <a:gd name="connsiteX18" fmla="*/ 803189 w 840259"/>
              <a:gd name="connsiteY18" fmla="*/ 49427 h 543698"/>
              <a:gd name="connsiteX19" fmla="*/ 766119 w 840259"/>
              <a:gd name="connsiteY19" fmla="*/ 12357 h 543698"/>
              <a:gd name="connsiteX20" fmla="*/ 729049 w 840259"/>
              <a:gd name="connsiteY20" fmla="*/ 0 h 543698"/>
              <a:gd name="connsiteX21" fmla="*/ 284205 w 840259"/>
              <a:gd name="connsiteY21" fmla="*/ 12357 h 543698"/>
              <a:gd name="connsiteX22" fmla="*/ 284205 w 840259"/>
              <a:gd name="connsiteY22" fmla="*/ 12357 h 543698"/>
              <a:gd name="connsiteX23" fmla="*/ 321276 w 840259"/>
              <a:gd name="connsiteY23" fmla="*/ 49427 h 543698"/>
              <a:gd name="connsiteX24" fmla="*/ 148281 w 840259"/>
              <a:gd name="connsiteY24" fmla="*/ 37071 h 543698"/>
              <a:gd name="connsiteX25" fmla="*/ 148281 w 840259"/>
              <a:gd name="connsiteY25" fmla="*/ 37071 h 543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840259" h="543698">
                <a:moveTo>
                  <a:pt x="457200" y="74141"/>
                </a:moveTo>
                <a:lnTo>
                  <a:pt x="457200" y="74141"/>
                </a:lnTo>
                <a:cubicBezTo>
                  <a:pt x="424249" y="61784"/>
                  <a:pt x="393449" y="39578"/>
                  <a:pt x="358346" y="37071"/>
                </a:cubicBezTo>
                <a:cubicBezTo>
                  <a:pt x="176244" y="24063"/>
                  <a:pt x="177135" y="27452"/>
                  <a:pt x="74140" y="61784"/>
                </a:cubicBezTo>
                <a:cubicBezTo>
                  <a:pt x="57664" y="86498"/>
                  <a:pt x="34106" y="107747"/>
                  <a:pt x="24713" y="135925"/>
                </a:cubicBezTo>
                <a:lnTo>
                  <a:pt x="0" y="210065"/>
                </a:lnTo>
                <a:cubicBezTo>
                  <a:pt x="8234" y="325341"/>
                  <a:pt x="-18380" y="353590"/>
                  <a:pt x="37070" y="420130"/>
                </a:cubicBezTo>
                <a:cubicBezTo>
                  <a:pt x="48257" y="433555"/>
                  <a:pt x="58864" y="448713"/>
                  <a:pt x="74140" y="457200"/>
                </a:cubicBezTo>
                <a:cubicBezTo>
                  <a:pt x="96912" y="469851"/>
                  <a:pt x="123567" y="473676"/>
                  <a:pt x="148281" y="481914"/>
                </a:cubicBezTo>
                <a:lnTo>
                  <a:pt x="222422" y="506627"/>
                </a:lnTo>
                <a:lnTo>
                  <a:pt x="321276" y="531341"/>
                </a:lnTo>
                <a:lnTo>
                  <a:pt x="370703" y="543698"/>
                </a:lnTo>
                <a:cubicBezTo>
                  <a:pt x="461319" y="539579"/>
                  <a:pt x="552130" y="538575"/>
                  <a:pt x="642551" y="531341"/>
                </a:cubicBezTo>
                <a:cubicBezTo>
                  <a:pt x="655535" y="530302"/>
                  <a:pt x="667972" y="524809"/>
                  <a:pt x="679622" y="518984"/>
                </a:cubicBezTo>
                <a:cubicBezTo>
                  <a:pt x="692905" y="512343"/>
                  <a:pt x="705592" y="504137"/>
                  <a:pt x="716692" y="494271"/>
                </a:cubicBezTo>
                <a:cubicBezTo>
                  <a:pt x="742814" y="471051"/>
                  <a:pt x="775202" y="451390"/>
                  <a:pt x="790832" y="420130"/>
                </a:cubicBezTo>
                <a:lnTo>
                  <a:pt x="840259" y="321276"/>
                </a:lnTo>
                <a:cubicBezTo>
                  <a:pt x="831112" y="184069"/>
                  <a:pt x="841731" y="178145"/>
                  <a:pt x="815546" y="86498"/>
                </a:cubicBezTo>
                <a:cubicBezTo>
                  <a:pt x="811968" y="73974"/>
                  <a:pt x="810414" y="60265"/>
                  <a:pt x="803189" y="49427"/>
                </a:cubicBezTo>
                <a:cubicBezTo>
                  <a:pt x="793496" y="34887"/>
                  <a:pt x="780659" y="22050"/>
                  <a:pt x="766119" y="12357"/>
                </a:cubicBezTo>
                <a:cubicBezTo>
                  <a:pt x="755281" y="5132"/>
                  <a:pt x="741406" y="4119"/>
                  <a:pt x="729049" y="0"/>
                </a:cubicBezTo>
                <a:cubicBezTo>
                  <a:pt x="325405" y="13021"/>
                  <a:pt x="473742" y="12357"/>
                  <a:pt x="284205" y="12357"/>
                </a:cubicBezTo>
                <a:lnTo>
                  <a:pt x="284205" y="12357"/>
                </a:lnTo>
                <a:lnTo>
                  <a:pt x="321276" y="49427"/>
                </a:lnTo>
                <a:lnTo>
                  <a:pt x="148281" y="37071"/>
                </a:lnTo>
                <a:lnTo>
                  <a:pt x="148281" y="37071"/>
                </a:lnTo>
              </a:path>
            </a:pathLst>
          </a:custGeom>
          <a:solidFill>
            <a:schemeClr val="accent2">
              <a:alpha val="1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4185716-0858-5845-B6E1-6FC6986BE95E}"/>
              </a:ext>
            </a:extLst>
          </p:cNvPr>
          <p:cNvCxnSpPr/>
          <p:nvPr/>
        </p:nvCxnSpPr>
        <p:spPr>
          <a:xfrm flipV="1">
            <a:off x="7599405" y="4868562"/>
            <a:ext cx="210065" cy="37070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546958D-91CB-E74A-B916-CDD4B0E86781}"/>
              </a:ext>
            </a:extLst>
          </p:cNvPr>
          <p:cNvCxnSpPr/>
          <p:nvPr/>
        </p:nvCxnSpPr>
        <p:spPr>
          <a:xfrm flipV="1">
            <a:off x="7278129" y="3793524"/>
            <a:ext cx="210065" cy="37070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64E17863-71F8-DC46-B650-76203CF618F2}"/>
              </a:ext>
            </a:extLst>
          </p:cNvPr>
          <p:cNvSpPr txBox="1"/>
          <p:nvPr/>
        </p:nvSpPr>
        <p:spPr>
          <a:xfrm rot="2093139">
            <a:off x="6508105" y="4395379"/>
            <a:ext cx="1356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Contour lines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3F1225B-B93E-2143-8C9E-DE6A678B1C90}"/>
              </a:ext>
            </a:extLst>
          </p:cNvPr>
          <p:cNvSpPr txBox="1"/>
          <p:nvPr/>
        </p:nvSpPr>
        <p:spPr>
          <a:xfrm>
            <a:off x="8850781" y="5606535"/>
            <a:ext cx="1821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Elevation Markers</a:t>
            </a:r>
          </a:p>
        </p:txBody>
      </p:sp>
    </p:spTree>
    <p:extLst>
      <p:ext uri="{BB962C8B-B14F-4D97-AF65-F5344CB8AC3E}">
        <p14:creationId xmlns:p14="http://schemas.microsoft.com/office/powerpoint/2010/main" val="211694460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FCC81-AC36-654B-922E-9BABD1229C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716" y="0"/>
            <a:ext cx="9905998" cy="1478570"/>
          </a:xfrm>
        </p:spPr>
        <p:txBody>
          <a:bodyPr/>
          <a:lstStyle/>
          <a:p>
            <a:r>
              <a:rPr lang="en-US" dirty="0"/>
              <a:t>Estimate pipe slopes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12FB1A-2F2C-F14E-B57D-FD104D3E7D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352" y="2249487"/>
            <a:ext cx="2587099" cy="4225454"/>
          </a:xfrm>
        </p:spPr>
        <p:txBody>
          <a:bodyPr/>
          <a:lstStyle/>
          <a:p>
            <a:r>
              <a:rPr lang="en-US" dirty="0"/>
              <a:t>Use the node elevations and topographic map to estimate pipe slopes</a:t>
            </a:r>
          </a:p>
          <a:p>
            <a:r>
              <a:rPr lang="en-US" dirty="0"/>
              <a:t>Populate the spreadsheet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C2F90A-F8D4-F348-9283-7C81E1DD38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0926" y="1478570"/>
            <a:ext cx="9283624" cy="4804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79588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1AD513-11EB-444D-AE5E-EE5E8AE40A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Intensity equation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C719BD-2BE2-C244-B812-26E4FF8534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2249486"/>
            <a:ext cx="5036966" cy="4274881"/>
          </a:xfrm>
        </p:spPr>
        <p:txBody>
          <a:bodyPr/>
          <a:lstStyle/>
          <a:p>
            <a:r>
              <a:rPr lang="en-US" dirty="0"/>
              <a:t>Next we will need to precipitation information for the design.</a:t>
            </a:r>
          </a:p>
          <a:p>
            <a:r>
              <a:rPr lang="en-US" dirty="0"/>
              <a:t>Easiest for this example is to build an IDF curve for the location.</a:t>
            </a:r>
          </a:p>
          <a:p>
            <a:r>
              <a:rPr lang="en-US" dirty="0"/>
              <a:t>The basin in the example is in Urbana, Illinois – Use NOAA Atlas 14</a:t>
            </a:r>
          </a:p>
          <a:p>
            <a:r>
              <a:rPr lang="en-US" dirty="0"/>
              <a:t>For the example use a 2-yr ARI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7777C72-5660-AD44-8534-198E70E142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7029" y="452487"/>
            <a:ext cx="5443202" cy="519888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A98A058-1C04-5440-BE26-D88A49788449}"/>
              </a:ext>
            </a:extLst>
          </p:cNvPr>
          <p:cNvSpPr/>
          <p:nvPr/>
        </p:nvSpPr>
        <p:spPr>
          <a:xfrm>
            <a:off x="7466029" y="4386926"/>
            <a:ext cx="405352" cy="1335144"/>
          </a:xfrm>
          <a:prstGeom prst="rect">
            <a:avLst/>
          </a:prstGeom>
          <a:solidFill>
            <a:srgbClr val="FFFF00">
              <a:alpha val="1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362530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1AD513-11EB-444D-AE5E-EE5E8AE40A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Intensity equation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C719BD-2BE2-C244-B812-26E4FF8534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2249486"/>
            <a:ext cx="5036966" cy="4274881"/>
          </a:xfrm>
        </p:spPr>
        <p:txBody>
          <a:bodyPr/>
          <a:lstStyle/>
          <a:p>
            <a:r>
              <a:rPr lang="en-US" dirty="0"/>
              <a:t>Download the table</a:t>
            </a:r>
          </a:p>
          <a:p>
            <a:r>
              <a:rPr lang="en-US" dirty="0"/>
              <a:t>Use the 2-nd column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C8B36A4-352A-5847-834E-F7F04A13E2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8439" y="173674"/>
            <a:ext cx="3381470" cy="604177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D88DE40-FFC3-E344-BB34-A6C93A85A44F}"/>
              </a:ext>
            </a:extLst>
          </p:cNvPr>
          <p:cNvSpPr/>
          <p:nvPr/>
        </p:nvSpPr>
        <p:spPr>
          <a:xfrm>
            <a:off x="7024815" y="3040038"/>
            <a:ext cx="667265" cy="1457820"/>
          </a:xfrm>
          <a:prstGeom prst="rect">
            <a:avLst/>
          </a:prstGeom>
          <a:solidFill>
            <a:srgbClr val="FFFF00">
              <a:alpha val="1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C91BAD9-62CA-0947-8AFA-86163A3F2D39}"/>
              </a:ext>
            </a:extLst>
          </p:cNvPr>
          <p:cNvSpPr/>
          <p:nvPr/>
        </p:nvSpPr>
        <p:spPr>
          <a:xfrm>
            <a:off x="8188508" y="3040039"/>
            <a:ext cx="671287" cy="1457819"/>
          </a:xfrm>
          <a:prstGeom prst="rect">
            <a:avLst/>
          </a:prstGeom>
          <a:solidFill>
            <a:srgbClr val="FFFF00">
              <a:alpha val="1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67196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1AD513-11EB-444D-AE5E-EE5E8AE40A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Intensity equation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FC719BD-2BE2-C244-B812-26E4FF8534F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41413" y="2249486"/>
                <a:ext cx="5036966" cy="4274881"/>
              </a:xfrm>
            </p:spPr>
            <p:txBody>
              <a:bodyPr/>
              <a:lstStyle/>
              <a:p>
                <a:r>
                  <a:rPr lang="en-US" dirty="0"/>
                  <a:t>Download the table</a:t>
                </a:r>
              </a:p>
              <a:p>
                <a:r>
                  <a:rPr lang="en-US" dirty="0"/>
                  <a:t>Use the 2-nd column</a:t>
                </a:r>
              </a:p>
              <a:p>
                <a:r>
                  <a:rPr lang="en-US" dirty="0"/>
                  <a:t>Use solver to fit </a:t>
                </a:r>
                <a:br>
                  <a:rPr lang="en-US" b="0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sup>
                        </m:sSup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Use this equation for estimating intensity and runoff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FC719BD-2BE2-C244-B812-26E4FF8534F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41413" y="2249486"/>
                <a:ext cx="5036966" cy="4274881"/>
              </a:xfrm>
              <a:blipFill>
                <a:blip r:embed="rId3"/>
                <a:stretch>
                  <a:fillRect l="-2519" t="-17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EDA7C658-A5A9-804F-9A0C-8A720EF514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3293" y="840259"/>
            <a:ext cx="6505469" cy="5795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4663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80FBFD-0DA6-864F-BBB5-6A359FDFD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6198501" cy="1478570"/>
          </a:xfrm>
        </p:spPr>
        <p:txBody>
          <a:bodyPr/>
          <a:lstStyle/>
          <a:p>
            <a:r>
              <a:rPr lang="en-US" dirty="0"/>
              <a:t>DRAINAGE AREA 2.1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915BA0-0AD9-B740-A188-0E115D6A28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7"/>
            <a:ext cx="6000793" cy="3541714"/>
          </a:xfrm>
        </p:spPr>
        <p:txBody>
          <a:bodyPr/>
          <a:lstStyle/>
          <a:p>
            <a:r>
              <a:rPr lang="en-US" dirty="0"/>
              <a:t>Identify the individual drainage areas.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F50A3C-A359-7F4B-A950-3F56E031BA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3773" y="202553"/>
            <a:ext cx="3976028" cy="6544235"/>
          </a:xfrm>
          <a:prstGeom prst="rect">
            <a:avLst/>
          </a:prstGeom>
          <a:solidFill>
            <a:srgbClr val="FFFF00"/>
          </a:solidFill>
          <a:effectLst/>
        </p:spPr>
      </p:pic>
      <p:sp>
        <p:nvSpPr>
          <p:cNvPr id="5" name="Freeform 4">
            <a:extLst>
              <a:ext uri="{FF2B5EF4-FFF2-40B4-BE49-F238E27FC236}">
                <a16:creationId xmlns:a16="http://schemas.microsoft.com/office/drawing/2014/main" id="{EB57F6AC-FC6E-C242-B544-DA18C0754A37}"/>
              </a:ext>
            </a:extLst>
          </p:cNvPr>
          <p:cNvSpPr/>
          <p:nvPr/>
        </p:nvSpPr>
        <p:spPr>
          <a:xfrm>
            <a:off x="9025066" y="4119200"/>
            <a:ext cx="1657350" cy="1383030"/>
          </a:xfrm>
          <a:custGeom>
            <a:avLst/>
            <a:gdLst>
              <a:gd name="connsiteX0" fmla="*/ 297180 w 1657350"/>
              <a:gd name="connsiteY0" fmla="*/ 114300 h 1383030"/>
              <a:gd name="connsiteX1" fmla="*/ 822960 w 1657350"/>
              <a:gd name="connsiteY1" fmla="*/ 125730 h 1383030"/>
              <a:gd name="connsiteX2" fmla="*/ 822960 w 1657350"/>
              <a:gd name="connsiteY2" fmla="*/ 11430 h 1383030"/>
              <a:gd name="connsiteX3" fmla="*/ 1657350 w 1657350"/>
              <a:gd name="connsiteY3" fmla="*/ 0 h 1383030"/>
              <a:gd name="connsiteX4" fmla="*/ 1611630 w 1657350"/>
              <a:gd name="connsiteY4" fmla="*/ 1383030 h 1383030"/>
              <a:gd name="connsiteX5" fmla="*/ 0 w 1657350"/>
              <a:gd name="connsiteY5" fmla="*/ 1360170 h 1383030"/>
              <a:gd name="connsiteX6" fmla="*/ 0 w 1657350"/>
              <a:gd name="connsiteY6" fmla="*/ 994410 h 1383030"/>
              <a:gd name="connsiteX7" fmla="*/ 411480 w 1657350"/>
              <a:gd name="connsiteY7" fmla="*/ 994410 h 1383030"/>
              <a:gd name="connsiteX8" fmla="*/ 411480 w 1657350"/>
              <a:gd name="connsiteY8" fmla="*/ 994410 h 1383030"/>
              <a:gd name="connsiteX9" fmla="*/ 434340 w 1657350"/>
              <a:gd name="connsiteY9" fmla="*/ 982980 h 1383030"/>
              <a:gd name="connsiteX10" fmla="*/ 491490 w 1657350"/>
              <a:gd name="connsiteY10" fmla="*/ 891540 h 1383030"/>
              <a:gd name="connsiteX11" fmla="*/ 491490 w 1657350"/>
              <a:gd name="connsiteY11" fmla="*/ 605790 h 1383030"/>
              <a:gd name="connsiteX12" fmla="*/ 480060 w 1657350"/>
              <a:gd name="connsiteY12" fmla="*/ 605790 h 1383030"/>
              <a:gd name="connsiteX13" fmla="*/ 400050 w 1657350"/>
              <a:gd name="connsiteY13" fmla="*/ 548640 h 1383030"/>
              <a:gd name="connsiteX14" fmla="*/ 331470 w 1657350"/>
              <a:gd name="connsiteY14" fmla="*/ 525780 h 1383030"/>
              <a:gd name="connsiteX15" fmla="*/ 274320 w 1657350"/>
              <a:gd name="connsiteY15" fmla="*/ 502920 h 1383030"/>
              <a:gd name="connsiteX16" fmla="*/ 297180 w 1657350"/>
              <a:gd name="connsiteY16" fmla="*/ 114300 h 1383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657350" h="1383030">
                <a:moveTo>
                  <a:pt x="297180" y="114300"/>
                </a:moveTo>
                <a:lnTo>
                  <a:pt x="822960" y="125730"/>
                </a:lnTo>
                <a:lnTo>
                  <a:pt x="822960" y="11430"/>
                </a:lnTo>
                <a:lnTo>
                  <a:pt x="1657350" y="0"/>
                </a:lnTo>
                <a:lnTo>
                  <a:pt x="1611630" y="1383030"/>
                </a:lnTo>
                <a:lnTo>
                  <a:pt x="0" y="1360170"/>
                </a:lnTo>
                <a:lnTo>
                  <a:pt x="0" y="994410"/>
                </a:lnTo>
                <a:lnTo>
                  <a:pt x="411480" y="994410"/>
                </a:lnTo>
                <a:lnTo>
                  <a:pt x="411480" y="994410"/>
                </a:lnTo>
                <a:lnTo>
                  <a:pt x="434340" y="982980"/>
                </a:lnTo>
                <a:lnTo>
                  <a:pt x="491490" y="891540"/>
                </a:lnTo>
                <a:lnTo>
                  <a:pt x="491490" y="605790"/>
                </a:lnTo>
                <a:lnTo>
                  <a:pt x="480060" y="605790"/>
                </a:lnTo>
                <a:cubicBezTo>
                  <a:pt x="453390" y="586740"/>
                  <a:pt x="428907" y="564179"/>
                  <a:pt x="400050" y="548640"/>
                </a:cubicBezTo>
                <a:cubicBezTo>
                  <a:pt x="378834" y="537216"/>
                  <a:pt x="354330" y="533400"/>
                  <a:pt x="331470" y="525780"/>
                </a:cubicBezTo>
                <a:cubicBezTo>
                  <a:pt x="289098" y="511656"/>
                  <a:pt x="307956" y="519738"/>
                  <a:pt x="274320" y="502920"/>
                </a:cubicBezTo>
                <a:lnTo>
                  <a:pt x="297180" y="114300"/>
                </a:lnTo>
                <a:close/>
              </a:path>
            </a:pathLst>
          </a:custGeom>
          <a:solidFill>
            <a:schemeClr val="accent1">
              <a:alpha val="4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95220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1AD513-11EB-444D-AE5E-EE5E8AE40A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Intensity equation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FC719BD-2BE2-C244-B812-26E4FF8534F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21283" y="2228893"/>
                <a:ext cx="4493268" cy="4274881"/>
              </a:xfrm>
            </p:spPr>
            <p:txBody>
              <a:bodyPr/>
              <a:lstStyle/>
              <a:p>
                <a:r>
                  <a:rPr lang="en-US" dirty="0"/>
                  <a:t>Intensity function for the example:</a:t>
                </a:r>
                <a:br>
                  <a:rPr lang="en-US" b="0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4.82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9.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21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0.84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This can be coded into an analysis spreadsheet directly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FC719BD-2BE2-C244-B812-26E4FF8534F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21283" y="2228893"/>
                <a:ext cx="4493268" cy="4274881"/>
              </a:xfrm>
              <a:blipFill>
                <a:blip r:embed="rId3"/>
                <a:stretch>
                  <a:fillRect l="-2817" t="-1780" r="-16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A089FE1F-67C5-454D-A511-6F06479AE8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5360" y="506627"/>
            <a:ext cx="5718724" cy="5745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26979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19B499-FE70-F041-A69D-72FF0F5434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Begin with most upstream node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28D291-24F7-D54E-8617-7F1FFFC546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Intensity Equation</a:t>
            </a:r>
          </a:p>
          <a:p>
            <a:r>
              <a:rPr lang="en-US" dirty="0"/>
              <a:t>Rational Method</a:t>
            </a:r>
          </a:p>
          <a:p>
            <a:r>
              <a:rPr lang="en-US" dirty="0"/>
              <a:t>Discharge to Inlet</a:t>
            </a:r>
          </a:p>
        </p:txBody>
      </p:sp>
    </p:spTree>
    <p:extLst>
      <p:ext uri="{BB962C8B-B14F-4D97-AF65-F5344CB8AC3E}">
        <p14:creationId xmlns:p14="http://schemas.microsoft.com/office/powerpoint/2010/main" val="7053804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80FBFD-0DA6-864F-BBB5-6A359FDFD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6198501" cy="1478570"/>
          </a:xfrm>
        </p:spPr>
        <p:txBody>
          <a:bodyPr/>
          <a:lstStyle/>
          <a:p>
            <a:r>
              <a:rPr lang="en-US" dirty="0"/>
              <a:t>DRAINAGE AREA 2.2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915BA0-0AD9-B740-A188-0E115D6A28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7"/>
            <a:ext cx="6000793" cy="3541714"/>
          </a:xfrm>
        </p:spPr>
        <p:txBody>
          <a:bodyPr/>
          <a:lstStyle/>
          <a:p>
            <a:r>
              <a:rPr lang="en-US" dirty="0"/>
              <a:t>Identify the individual drainage areas.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F50A3C-A359-7F4B-A950-3F56E031BA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3773" y="202553"/>
            <a:ext cx="3976028" cy="6544235"/>
          </a:xfrm>
          <a:prstGeom prst="rect">
            <a:avLst/>
          </a:prstGeom>
          <a:solidFill>
            <a:srgbClr val="FFFF00"/>
          </a:solidFill>
          <a:effectLst/>
        </p:spPr>
      </p:pic>
      <p:sp>
        <p:nvSpPr>
          <p:cNvPr id="5" name="Freeform 4">
            <a:extLst>
              <a:ext uri="{FF2B5EF4-FFF2-40B4-BE49-F238E27FC236}">
                <a16:creationId xmlns:a16="http://schemas.microsoft.com/office/drawing/2014/main" id="{3B3DF5FD-F9CB-6C48-90AB-F0A469187674}"/>
              </a:ext>
            </a:extLst>
          </p:cNvPr>
          <p:cNvSpPr/>
          <p:nvPr/>
        </p:nvSpPr>
        <p:spPr>
          <a:xfrm>
            <a:off x="8703173" y="3474670"/>
            <a:ext cx="525780" cy="502920"/>
          </a:xfrm>
          <a:custGeom>
            <a:avLst/>
            <a:gdLst>
              <a:gd name="connsiteX0" fmla="*/ 0 w 525780"/>
              <a:gd name="connsiteY0" fmla="*/ 0 h 502920"/>
              <a:gd name="connsiteX1" fmla="*/ 525780 w 525780"/>
              <a:gd name="connsiteY1" fmla="*/ 0 h 502920"/>
              <a:gd name="connsiteX2" fmla="*/ 502920 w 525780"/>
              <a:gd name="connsiteY2" fmla="*/ 480060 h 502920"/>
              <a:gd name="connsiteX3" fmla="*/ 11430 w 525780"/>
              <a:gd name="connsiteY3" fmla="*/ 502920 h 502920"/>
              <a:gd name="connsiteX4" fmla="*/ 0 w 525780"/>
              <a:gd name="connsiteY4" fmla="*/ 0 h 502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5780" h="502920">
                <a:moveTo>
                  <a:pt x="0" y="0"/>
                </a:moveTo>
                <a:lnTo>
                  <a:pt x="525780" y="0"/>
                </a:lnTo>
                <a:lnTo>
                  <a:pt x="502920" y="480060"/>
                </a:lnTo>
                <a:lnTo>
                  <a:pt x="11430" y="50292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6897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80FBFD-0DA6-864F-BBB5-6A359FDFD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6198501" cy="1478570"/>
          </a:xfrm>
        </p:spPr>
        <p:txBody>
          <a:bodyPr/>
          <a:lstStyle/>
          <a:p>
            <a:r>
              <a:rPr lang="en-US" dirty="0"/>
              <a:t>DRAINAGE AREA 3.1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915BA0-0AD9-B740-A188-0E115D6A28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7"/>
            <a:ext cx="6000793" cy="3541714"/>
          </a:xfrm>
        </p:spPr>
        <p:txBody>
          <a:bodyPr/>
          <a:lstStyle/>
          <a:p>
            <a:r>
              <a:rPr lang="en-US" dirty="0"/>
              <a:t>Identify the individual drainage areas.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F50A3C-A359-7F4B-A950-3F56E031BA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3773" y="202553"/>
            <a:ext cx="3976028" cy="6544235"/>
          </a:xfrm>
          <a:prstGeom prst="rect">
            <a:avLst/>
          </a:prstGeom>
          <a:solidFill>
            <a:srgbClr val="FFFF00"/>
          </a:solidFill>
          <a:effectLst/>
        </p:spPr>
      </p:pic>
      <p:sp>
        <p:nvSpPr>
          <p:cNvPr id="5" name="Freeform 4">
            <a:extLst>
              <a:ext uri="{FF2B5EF4-FFF2-40B4-BE49-F238E27FC236}">
                <a16:creationId xmlns:a16="http://schemas.microsoft.com/office/drawing/2014/main" id="{D2939E1A-4945-A54C-9287-B7C3C62E285E}"/>
              </a:ext>
            </a:extLst>
          </p:cNvPr>
          <p:cNvSpPr/>
          <p:nvPr/>
        </p:nvSpPr>
        <p:spPr>
          <a:xfrm>
            <a:off x="9208961" y="3682623"/>
            <a:ext cx="651510" cy="548640"/>
          </a:xfrm>
          <a:custGeom>
            <a:avLst/>
            <a:gdLst>
              <a:gd name="connsiteX0" fmla="*/ 11430 w 651510"/>
              <a:gd name="connsiteY0" fmla="*/ 0 h 548640"/>
              <a:gd name="connsiteX1" fmla="*/ 651510 w 651510"/>
              <a:gd name="connsiteY1" fmla="*/ 22860 h 548640"/>
              <a:gd name="connsiteX2" fmla="*/ 628650 w 651510"/>
              <a:gd name="connsiteY2" fmla="*/ 548640 h 548640"/>
              <a:gd name="connsiteX3" fmla="*/ 102870 w 651510"/>
              <a:gd name="connsiteY3" fmla="*/ 548640 h 548640"/>
              <a:gd name="connsiteX4" fmla="*/ 91440 w 651510"/>
              <a:gd name="connsiteY4" fmla="*/ 365760 h 548640"/>
              <a:gd name="connsiteX5" fmla="*/ 34290 w 651510"/>
              <a:gd name="connsiteY5" fmla="*/ 285750 h 548640"/>
              <a:gd name="connsiteX6" fmla="*/ 0 w 651510"/>
              <a:gd name="connsiteY6" fmla="*/ 274320 h 548640"/>
              <a:gd name="connsiteX7" fmla="*/ 11430 w 651510"/>
              <a:gd name="connsiteY7" fmla="*/ 0 h 548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1510" h="548640">
                <a:moveTo>
                  <a:pt x="11430" y="0"/>
                </a:moveTo>
                <a:lnTo>
                  <a:pt x="651510" y="22860"/>
                </a:lnTo>
                <a:lnTo>
                  <a:pt x="628650" y="548640"/>
                </a:lnTo>
                <a:lnTo>
                  <a:pt x="102870" y="548640"/>
                </a:lnTo>
                <a:lnTo>
                  <a:pt x="91440" y="365760"/>
                </a:lnTo>
                <a:cubicBezTo>
                  <a:pt x="72390" y="339090"/>
                  <a:pt x="57465" y="308925"/>
                  <a:pt x="34290" y="285750"/>
                </a:cubicBezTo>
                <a:cubicBezTo>
                  <a:pt x="25771" y="277231"/>
                  <a:pt x="0" y="274320"/>
                  <a:pt x="0" y="274320"/>
                </a:cubicBezTo>
                <a:lnTo>
                  <a:pt x="11430" y="0"/>
                </a:lnTo>
                <a:close/>
              </a:path>
            </a:pathLst>
          </a:custGeom>
          <a:solidFill>
            <a:schemeClr val="accent1"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2876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80FBFD-0DA6-864F-BBB5-6A359FDFD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6198501" cy="1478570"/>
          </a:xfrm>
        </p:spPr>
        <p:txBody>
          <a:bodyPr/>
          <a:lstStyle/>
          <a:p>
            <a:r>
              <a:rPr lang="en-US" dirty="0"/>
              <a:t>DRAINAGE AREA 3.2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915BA0-0AD9-B740-A188-0E115D6A28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7"/>
            <a:ext cx="6000793" cy="3541714"/>
          </a:xfrm>
        </p:spPr>
        <p:txBody>
          <a:bodyPr/>
          <a:lstStyle/>
          <a:p>
            <a:r>
              <a:rPr lang="en-US" dirty="0"/>
              <a:t>Identify the individual drainage areas.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F50A3C-A359-7F4B-A950-3F56E031BA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3773" y="202553"/>
            <a:ext cx="3976028" cy="6544235"/>
          </a:xfrm>
          <a:prstGeom prst="rect">
            <a:avLst/>
          </a:prstGeom>
          <a:solidFill>
            <a:srgbClr val="FFFF00"/>
          </a:solidFill>
          <a:effectLst/>
        </p:spPr>
      </p:pic>
      <p:sp>
        <p:nvSpPr>
          <p:cNvPr id="5" name="Freeform 4">
            <a:extLst>
              <a:ext uri="{FF2B5EF4-FFF2-40B4-BE49-F238E27FC236}">
                <a16:creationId xmlns:a16="http://schemas.microsoft.com/office/drawing/2014/main" id="{B04D3AC2-9E9E-CD4F-B1A7-DEBA8FAE4D0B}"/>
              </a:ext>
            </a:extLst>
          </p:cNvPr>
          <p:cNvSpPr/>
          <p:nvPr/>
        </p:nvSpPr>
        <p:spPr>
          <a:xfrm>
            <a:off x="8703173" y="3028900"/>
            <a:ext cx="525780" cy="445770"/>
          </a:xfrm>
          <a:custGeom>
            <a:avLst/>
            <a:gdLst>
              <a:gd name="connsiteX0" fmla="*/ 11430 w 525780"/>
              <a:gd name="connsiteY0" fmla="*/ 0 h 445770"/>
              <a:gd name="connsiteX1" fmla="*/ 0 w 525780"/>
              <a:gd name="connsiteY1" fmla="*/ 434340 h 445770"/>
              <a:gd name="connsiteX2" fmla="*/ 502920 w 525780"/>
              <a:gd name="connsiteY2" fmla="*/ 445770 h 445770"/>
              <a:gd name="connsiteX3" fmla="*/ 525780 w 525780"/>
              <a:gd name="connsiteY3" fmla="*/ 22860 h 445770"/>
              <a:gd name="connsiteX4" fmla="*/ 11430 w 525780"/>
              <a:gd name="connsiteY4" fmla="*/ 0 h 445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5780" h="445770">
                <a:moveTo>
                  <a:pt x="11430" y="0"/>
                </a:moveTo>
                <a:lnTo>
                  <a:pt x="0" y="434340"/>
                </a:lnTo>
                <a:lnTo>
                  <a:pt x="502920" y="445770"/>
                </a:lnTo>
                <a:lnTo>
                  <a:pt x="525780" y="22860"/>
                </a:lnTo>
                <a:lnTo>
                  <a:pt x="11430" y="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98807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Circuit</Template>
  <TotalTime>33252</TotalTime>
  <Words>1527</Words>
  <Application>Microsoft Macintosh PowerPoint</Application>
  <PresentationFormat>Widescreen</PresentationFormat>
  <Paragraphs>324</Paragraphs>
  <Slides>61</Slides>
  <Notes>61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7" baseType="lpstr">
      <vt:lpstr>Arial</vt:lpstr>
      <vt:lpstr>Calibri</vt:lpstr>
      <vt:lpstr>Cambria Math</vt:lpstr>
      <vt:lpstr>Trebuchet MS</vt:lpstr>
      <vt:lpstr>Tw Cen MT</vt:lpstr>
      <vt:lpstr>Circuit</vt:lpstr>
      <vt:lpstr>CE 3372 Water Systems Design</vt:lpstr>
      <vt:lpstr>Design storm sewer for Goodwin street</vt:lpstr>
      <vt:lpstr>Preparation steps</vt:lpstr>
      <vt:lpstr>DRAINAGE AREA 1.1</vt:lpstr>
      <vt:lpstr>DRAINAGE AREA 1.2</vt:lpstr>
      <vt:lpstr>DRAINAGE AREA 2.1</vt:lpstr>
      <vt:lpstr>DRAINAGE AREA 2.2</vt:lpstr>
      <vt:lpstr>DRAINAGE AREA 3.1</vt:lpstr>
      <vt:lpstr>DRAINAGE AREA 3.2</vt:lpstr>
      <vt:lpstr>DRAINAGE AREA 3.3</vt:lpstr>
      <vt:lpstr>DRAINAGE AREA 4.1</vt:lpstr>
      <vt:lpstr>DRAINAGE AREA 4.2</vt:lpstr>
      <vt:lpstr>DRAINAGE AREA 5.1</vt:lpstr>
      <vt:lpstr>DRAINAGE AREA 5.2</vt:lpstr>
      <vt:lpstr>DRAINAGE AREA 5.3</vt:lpstr>
      <vt:lpstr>DRAINAGE AREA 6.1</vt:lpstr>
      <vt:lpstr>DRAINAGE AREA 7.1</vt:lpstr>
      <vt:lpstr>Calibrate area measurement tool</vt:lpstr>
      <vt:lpstr>Calibrate area measurement tool</vt:lpstr>
      <vt:lpstr>DRAINAGE AREA 1.1</vt:lpstr>
      <vt:lpstr>DRAINAGE AREA 1.2</vt:lpstr>
      <vt:lpstr>DRAINAGE AREA 2.1</vt:lpstr>
      <vt:lpstr>DRAINAGE AREA 2.2</vt:lpstr>
      <vt:lpstr>DRAINAGE AREA 3.1</vt:lpstr>
      <vt:lpstr>DRAINAGE AREA 3.2</vt:lpstr>
      <vt:lpstr>DRAINAGE AREA 3.3</vt:lpstr>
      <vt:lpstr>DRAINAGE AREA 4.1</vt:lpstr>
      <vt:lpstr>DRAINAGE AREA 4.2</vt:lpstr>
      <vt:lpstr>DRAINAGE AREA 5.1</vt:lpstr>
      <vt:lpstr>DRAINAGE AREA 5.2</vt:lpstr>
      <vt:lpstr>DRAINAGE AREA 5.3</vt:lpstr>
      <vt:lpstr>DRAINAGE AREA 6.1</vt:lpstr>
      <vt:lpstr>DRAINAGE AREA 7.1</vt:lpstr>
      <vt:lpstr>Estimate runoff coefficients</vt:lpstr>
      <vt:lpstr>DRAINAGE AREA 1.1</vt:lpstr>
      <vt:lpstr>DRAINAGE AREA 1.2</vt:lpstr>
      <vt:lpstr>DRAINAGE AREA 2.1</vt:lpstr>
      <vt:lpstr>DRAINAGE AREA 2.2</vt:lpstr>
      <vt:lpstr>DRAINAGE AREA 3.1</vt:lpstr>
      <vt:lpstr>DRAINAGE AREA 3.2</vt:lpstr>
      <vt:lpstr>DRAINAGE AREA 3.3</vt:lpstr>
      <vt:lpstr>DRAINAGE AREA 4.1</vt:lpstr>
      <vt:lpstr>DRAINAGE AREA 4.2</vt:lpstr>
      <vt:lpstr>DRAINAGE AREA 5.1</vt:lpstr>
      <vt:lpstr>DRAINAGE AREA 5.2</vt:lpstr>
      <vt:lpstr>DRAINAGE AREA 5.3</vt:lpstr>
      <vt:lpstr>DRAINAGE AREA 6.1</vt:lpstr>
      <vt:lpstr>DRAINAGE AREA 7.1</vt:lpstr>
      <vt:lpstr>IDENTIFY AND MEASURE CONDUIT LENGTHS</vt:lpstr>
      <vt:lpstr>PIPE 1.1 </vt:lpstr>
      <vt:lpstr>Gather the information into a spreadsheet</vt:lpstr>
      <vt:lpstr>Determine inlet times for each drainage area</vt:lpstr>
      <vt:lpstr>Determine inlet times for each drainage area</vt:lpstr>
      <vt:lpstr>Determine inlet times for each drainage area</vt:lpstr>
      <vt:lpstr>Estimate pipe slopes</vt:lpstr>
      <vt:lpstr>Estimate pipe slopes</vt:lpstr>
      <vt:lpstr>Intensity equation</vt:lpstr>
      <vt:lpstr>Intensity equation</vt:lpstr>
      <vt:lpstr>Intensity equation</vt:lpstr>
      <vt:lpstr>Intensity equation</vt:lpstr>
      <vt:lpstr>Begin with most upstream node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Water Resources Management</dc:title>
  <dc:creator>Cleveland, Theodore</dc:creator>
  <cp:lastModifiedBy>Cleveland, Theodore</cp:lastModifiedBy>
  <cp:revision>153</cp:revision>
  <cp:lastPrinted>2018-10-16T14:31:29Z</cp:lastPrinted>
  <dcterms:created xsi:type="dcterms:W3CDTF">2017-08-31T15:12:46Z</dcterms:created>
  <dcterms:modified xsi:type="dcterms:W3CDTF">2018-10-29T20:18:27Z</dcterms:modified>
</cp:coreProperties>
</file>