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374" r:id="rId3"/>
    <p:sldId id="375" r:id="rId4"/>
    <p:sldId id="376" r:id="rId5"/>
    <p:sldId id="377" r:id="rId6"/>
    <p:sldId id="381" r:id="rId7"/>
    <p:sldId id="382" r:id="rId8"/>
    <p:sldId id="383" r:id="rId9"/>
    <p:sldId id="384" r:id="rId10"/>
    <p:sldId id="386" r:id="rId11"/>
    <p:sldId id="378" r:id="rId12"/>
    <p:sldId id="379" r:id="rId13"/>
    <p:sldId id="388" r:id="rId14"/>
    <p:sldId id="389" r:id="rId15"/>
    <p:sldId id="441" r:id="rId16"/>
    <p:sldId id="446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74"/>
    <p:restoredTop sz="93127" autoAdjust="0"/>
  </p:normalViewPr>
  <p:slideViewPr>
    <p:cSldViewPr snapToGrid="0" snapToObjects="1">
      <p:cViewPr varScale="1">
        <p:scale>
          <a:sx n="136" d="100"/>
          <a:sy n="136" d="100"/>
        </p:scale>
        <p:origin x="216" y="3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51A747-9665-7048-85A9-219A20BF8E11}" type="datetimeFigureOut">
              <a:rPr lang="en-US" smtClean="0"/>
              <a:t>10/19/20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03A099-37C4-7642-9CFD-DFABEA82D8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3998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9113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lvl="2">
              <a:spcBef>
                <a:spcPct val="0"/>
              </a:spcBef>
            </a:pPr>
            <a:r>
              <a:rPr lang="en-US" sz="2200">
                <a:latin typeface="Calibri" charset="0"/>
                <a:ea typeface="ＭＳ Ｐゴシック" charset="0"/>
              </a:rPr>
              <a:t>Interestingly V4 and V5 are still in use; such a fork is uncommon in the software business</a:t>
            </a:r>
          </a:p>
          <a:p>
            <a:pPr>
              <a:spcBef>
                <a:spcPct val="0"/>
              </a:spcBef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11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48E682A-F753-C441-8C5D-A13A731290D9}" type="slidenum">
              <a:rPr lang="en-US" sz="1200"/>
              <a:pPr eaLnBrk="1" hangingPunct="1"/>
              <a:t>2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1304062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03A099-37C4-7642-9CFD-DFABEA82D8C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2908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03A099-37C4-7642-9CFD-DFABEA82D8C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0451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03A099-37C4-7642-9CFD-DFABEA82D8C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2710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03A099-37C4-7642-9CFD-DFABEA82D8C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1039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10/19/20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10/19/20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10/19/20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10/19/20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10/19/20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10/19/20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10/19/20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3" y="2367094"/>
            <a:ext cx="10363827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B60291D-8825-4C45-B861-3118DBA4B105}" type="datetime1">
              <a:rPr lang="en-US" smtClean="0"/>
              <a:pPr>
                <a:defRPr/>
              </a:pPr>
              <a:t>10/19/20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C91E50-3654-4146-8236-02A35BC9D06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979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10/19/20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10/19/20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10/19/20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10/19/20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10/19/20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10/19/20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10/19/20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  <p:sldLayoutId id="2147483669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CE 3372 Water Systems Design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CE37B686-02EE-AA4D-B191-B711AD846A80}"/>
              </a:ext>
            </a:extLst>
          </p:cNvPr>
          <p:cNvSpPr txBox="1">
            <a:spLocks/>
          </p:cNvSpPr>
          <p:nvPr/>
        </p:nvSpPr>
        <p:spPr>
          <a:xfrm>
            <a:off x="1764874" y="3509963"/>
            <a:ext cx="8791575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None/>
              <a:defRPr sz="2000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Lesson 18: Introduction to swmm Fall 2020</a:t>
            </a:r>
          </a:p>
        </p:txBody>
      </p:sp>
    </p:spTree>
    <p:extLst>
      <p:ext uri="{BB962C8B-B14F-4D97-AF65-F5344CB8AC3E}">
        <p14:creationId xmlns:p14="http://schemas.microsoft.com/office/powerpoint/2010/main" val="39628140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537" y="1"/>
            <a:ext cx="7773338" cy="1596177"/>
          </a:xfrm>
        </p:spPr>
        <p:txBody>
          <a:bodyPr/>
          <a:lstStyle/>
          <a:p>
            <a:r>
              <a:rPr lang="en-US" dirty="0">
                <a:latin typeface="+mn-lt"/>
              </a:rPr>
              <a:t>Junction (Node)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438401" y="1388370"/>
            <a:ext cx="7313613" cy="4056062"/>
          </a:xfrm>
        </p:spPr>
        <p:txBody>
          <a:bodyPr>
            <a:normAutofit/>
          </a:bodyPr>
          <a:lstStyle/>
          <a:p>
            <a:r>
              <a:rPr lang="en-US" dirty="0"/>
              <a:t>Flooded node attributes:</a:t>
            </a:r>
          </a:p>
          <a:p>
            <a:pPr lvl="1"/>
            <a:r>
              <a:rPr lang="en-US" dirty="0"/>
              <a:t>How deep is the flooding allowed (surcharge depth) above the top of the node</a:t>
            </a:r>
          </a:p>
          <a:p>
            <a:pPr lvl="1"/>
            <a:r>
              <a:rPr lang="en-US" dirty="0"/>
              <a:t>What is the ponded area during surcharge – treats the node as a vertical wall storage tank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5" name="Can 4"/>
          <p:cNvSpPr/>
          <p:nvPr/>
        </p:nvSpPr>
        <p:spPr>
          <a:xfrm>
            <a:off x="4191000" y="3429000"/>
            <a:ext cx="3124200" cy="1981200"/>
          </a:xfrm>
          <a:prstGeom prst="can">
            <a:avLst/>
          </a:prstGeom>
          <a:solidFill>
            <a:srgbClr val="0000FF">
              <a:alpha val="12000"/>
            </a:srgbClr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an 5"/>
          <p:cNvSpPr/>
          <p:nvPr/>
        </p:nvSpPr>
        <p:spPr>
          <a:xfrm>
            <a:off x="4191000" y="4038600"/>
            <a:ext cx="3124200" cy="1388979"/>
          </a:xfrm>
          <a:prstGeom prst="can">
            <a:avLst/>
          </a:prstGeom>
          <a:solidFill>
            <a:srgbClr val="0000FF">
              <a:alpha val="3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229600" y="3276600"/>
            <a:ext cx="13962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Ponded Area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711982" y="4583668"/>
            <a:ext cx="14828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Ponded Depth</a:t>
            </a:r>
          </a:p>
        </p:txBody>
      </p:sp>
      <p:sp>
        <p:nvSpPr>
          <p:cNvPr id="9" name="Can 8"/>
          <p:cNvSpPr/>
          <p:nvPr/>
        </p:nvSpPr>
        <p:spPr>
          <a:xfrm>
            <a:off x="5638800" y="5410200"/>
            <a:ext cx="152400" cy="1066800"/>
          </a:xfrm>
          <a:prstGeom prst="can">
            <a:avLst/>
          </a:prstGeom>
          <a:solidFill>
            <a:srgbClr val="0000FF">
              <a:alpha val="10000"/>
            </a:srgbClr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an 9"/>
          <p:cNvSpPr/>
          <p:nvPr/>
        </p:nvSpPr>
        <p:spPr>
          <a:xfrm rot="5400000">
            <a:off x="4038600" y="4495800"/>
            <a:ext cx="152400" cy="3048000"/>
          </a:xfrm>
          <a:prstGeom prst="can">
            <a:avLst/>
          </a:prstGeom>
          <a:solidFill>
            <a:srgbClr val="0000FF">
              <a:alpha val="10000"/>
            </a:srgbClr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an 10"/>
          <p:cNvSpPr/>
          <p:nvPr/>
        </p:nvSpPr>
        <p:spPr>
          <a:xfrm rot="5400000">
            <a:off x="7620000" y="4495800"/>
            <a:ext cx="152400" cy="3810000"/>
          </a:xfrm>
          <a:prstGeom prst="can">
            <a:avLst/>
          </a:prstGeom>
          <a:solidFill>
            <a:srgbClr val="0000FF">
              <a:alpha val="10000"/>
            </a:srgbClr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7620000" y="4191000"/>
            <a:ext cx="0" cy="9906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7239000" y="3429000"/>
            <a:ext cx="990600" cy="2169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4724400" y="6477001"/>
            <a:ext cx="914400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3505200" y="5181600"/>
            <a:ext cx="7620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911030" y="5733352"/>
            <a:ext cx="12650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Max. Depth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204896" y="6304547"/>
            <a:ext cx="15778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Invert Elevation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729505" y="4858435"/>
            <a:ext cx="17756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Invert Elevation + Max. Depth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5867400" y="5410200"/>
            <a:ext cx="0" cy="10287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70587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latin typeface="Calibri" charset="0"/>
              </a:rPr>
              <a:t>Example 1 : Rectangular Channel</a:t>
            </a:r>
          </a:p>
        </p:txBody>
      </p:sp>
      <p:sp>
        <p:nvSpPr>
          <p:cNvPr id="95234" name="Content Placeholder 2"/>
          <p:cNvSpPr>
            <a:spLocks noGrp="1"/>
          </p:cNvSpPr>
          <p:nvPr>
            <p:ph sz="quarter" idx="13"/>
          </p:nvPr>
        </p:nvSpPr>
        <p:spPr>
          <a:xfrm>
            <a:off x="1524000" y="1981200"/>
            <a:ext cx="8381530" cy="4267200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dirty="0">
                <a:latin typeface="Calibri" charset="0"/>
              </a:rPr>
              <a:t>Steady flow over a weir; depth at the weir is 2.0 meters.</a:t>
            </a:r>
            <a:br>
              <a:rPr lang="en-US" dirty="0">
                <a:latin typeface="Calibri" charset="0"/>
              </a:rPr>
            </a:br>
            <a:br>
              <a:rPr lang="en-US" dirty="0">
                <a:latin typeface="Calibri" charset="0"/>
              </a:rPr>
            </a:br>
            <a:r>
              <a:rPr lang="en-US" dirty="0">
                <a:latin typeface="Calibri" charset="0"/>
              </a:rPr>
              <a:t>Determine the water surface profile for a distance 2000 meters upstream using SWMM.</a:t>
            </a:r>
            <a:br>
              <a:rPr lang="en-US" dirty="0">
                <a:latin typeface="Calibri" charset="0"/>
              </a:rPr>
            </a:br>
            <a:br>
              <a:rPr lang="en-US" dirty="0">
                <a:latin typeface="Calibri" charset="0"/>
              </a:rPr>
            </a:br>
            <a:br>
              <a:rPr lang="en-US" dirty="0">
                <a:latin typeface="Calibri" charset="0"/>
              </a:rPr>
            </a:br>
            <a:r>
              <a:rPr lang="en-US" dirty="0">
                <a:latin typeface="Calibri" charset="0"/>
              </a:rPr>
              <a:t>		Sketch:</a:t>
            </a:r>
          </a:p>
          <a:p>
            <a:pPr lvl="1" eaLnBrk="1" hangingPunct="1">
              <a:lnSpc>
                <a:spcPct val="90000"/>
              </a:lnSpc>
            </a:pPr>
            <a:endParaRPr lang="en-US" dirty="0">
              <a:latin typeface="Calibri" charset="0"/>
            </a:endParaRPr>
          </a:p>
          <a:p>
            <a:pPr lvl="1" eaLnBrk="1" hangingPunct="1">
              <a:lnSpc>
                <a:spcPct val="90000"/>
              </a:lnSpc>
            </a:pPr>
            <a:endParaRPr lang="en-US" dirty="0">
              <a:latin typeface="Calibri" charset="0"/>
            </a:endParaRPr>
          </a:p>
          <a:p>
            <a:pPr lvl="1" eaLnBrk="1" hangingPunct="1">
              <a:lnSpc>
                <a:spcPct val="90000"/>
              </a:lnSpc>
            </a:pPr>
            <a:endParaRPr lang="en-US" dirty="0">
              <a:latin typeface="Calibri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latin typeface="Calibri" charset="0"/>
              </a:rPr>
              <a:t>Hydraulic Data: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>
                <a:latin typeface="Calibri" charset="0"/>
              </a:rPr>
              <a:t>Rectangular B = 1 m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>
                <a:latin typeface="Calibri" charset="0"/>
              </a:rPr>
              <a:t>Steady flow Q = 2.5 CMS</a:t>
            </a:r>
          </a:p>
          <a:p>
            <a:pPr lvl="2" eaLnBrk="1" hangingPunct="1">
              <a:lnSpc>
                <a:spcPct val="90000"/>
              </a:lnSpc>
            </a:pPr>
            <a:r>
              <a:rPr lang="en-US" i="1" dirty="0">
                <a:latin typeface="Calibri" charset="0"/>
              </a:rPr>
              <a:t>S</a:t>
            </a:r>
            <a:r>
              <a:rPr lang="en-US" i="1" baseline="-25000" dirty="0">
                <a:latin typeface="Calibri" charset="0"/>
              </a:rPr>
              <a:t>o</a:t>
            </a:r>
            <a:r>
              <a:rPr lang="en-US" dirty="0">
                <a:latin typeface="Calibri" charset="0"/>
              </a:rPr>
              <a:t> = 0.001</a:t>
            </a:r>
          </a:p>
          <a:p>
            <a:pPr lvl="2" eaLnBrk="1" hangingPunct="1">
              <a:lnSpc>
                <a:spcPct val="90000"/>
              </a:lnSpc>
            </a:pPr>
            <a:r>
              <a:rPr lang="en-US" i="1" dirty="0">
                <a:latin typeface="Calibri" charset="0"/>
              </a:rPr>
              <a:t>n</a:t>
            </a:r>
            <a:r>
              <a:rPr lang="en-US" dirty="0">
                <a:latin typeface="Calibri" charset="0"/>
              </a:rPr>
              <a:t> = 0.025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err="1">
                <a:latin typeface="Symbol" charset="2"/>
                <a:ea typeface="Symbol" charset="2"/>
                <a:cs typeface="Symbol" charset="2"/>
              </a:rPr>
              <a:t>D</a:t>
            </a:r>
            <a:r>
              <a:rPr lang="en-US" dirty="0" err="1">
                <a:latin typeface="Calibri" charset="0"/>
              </a:rPr>
              <a:t>x</a:t>
            </a:r>
            <a:r>
              <a:rPr lang="en-US" dirty="0">
                <a:latin typeface="Calibri" charset="0"/>
              </a:rPr>
              <a:t> = 200 meters 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>
                <a:latin typeface="Calibri" charset="0"/>
              </a:rPr>
              <a:t>Outfall boundary == fixed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5251" y="2849828"/>
            <a:ext cx="4589106" cy="2701095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5" name="Straight Connector 4"/>
          <p:cNvCxnSpPr/>
          <p:nvPr/>
        </p:nvCxnSpPr>
        <p:spPr>
          <a:xfrm>
            <a:off x="8229600" y="4648200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8991600" y="4800600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9117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latin typeface="Calibri" charset="0"/>
              </a:rPr>
              <a:t>Example 2 : Flow in a Sewer</a:t>
            </a:r>
          </a:p>
        </p:txBody>
      </p:sp>
      <p:sp>
        <p:nvSpPr>
          <p:cNvPr id="96258" name="Content Placeholder 2"/>
          <p:cNvSpPr>
            <a:spLocks noGrp="1"/>
          </p:cNvSpPr>
          <p:nvPr>
            <p:ph sz="quarter" idx="13"/>
          </p:nvPr>
        </p:nvSpPr>
        <p:spPr>
          <a:xfrm>
            <a:off x="1828800" y="1905000"/>
            <a:ext cx="8534400" cy="4419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>
                <a:latin typeface="Calibri" charset="0"/>
              </a:rPr>
              <a:t>Discharge in a 3 mile long, 60-inch RCP sewer is 50 MGD.  What is the flow depth if the entire sewer is on a 0.1% slope and the downstream boundary (outfall) is a normal depth condition?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latin typeface="Calibri" charset="0"/>
              </a:rPr>
              <a:t>Hydraulic Data: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>
                <a:latin typeface="Calibri" charset="0"/>
              </a:rPr>
              <a:t>Circular: 60-inches (5 feet)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>
                <a:latin typeface="Calibri" charset="0"/>
              </a:rPr>
              <a:t>Steady flow Q = 50 million gallons per day (MGD)</a:t>
            </a:r>
          </a:p>
          <a:p>
            <a:pPr lvl="2" eaLnBrk="1" hangingPunct="1">
              <a:lnSpc>
                <a:spcPct val="90000"/>
              </a:lnSpc>
            </a:pPr>
            <a:r>
              <a:rPr lang="en-US" i="1" dirty="0">
                <a:latin typeface="Calibri" charset="0"/>
              </a:rPr>
              <a:t>S</a:t>
            </a:r>
            <a:r>
              <a:rPr lang="en-US" i="1" baseline="-25000" dirty="0">
                <a:latin typeface="Calibri" charset="0"/>
              </a:rPr>
              <a:t>o</a:t>
            </a:r>
            <a:r>
              <a:rPr lang="en-US" dirty="0">
                <a:latin typeface="Calibri" charset="0"/>
              </a:rPr>
              <a:t> = 0.001</a:t>
            </a:r>
          </a:p>
          <a:p>
            <a:pPr lvl="2" eaLnBrk="1" hangingPunct="1">
              <a:lnSpc>
                <a:spcPct val="90000"/>
              </a:lnSpc>
            </a:pPr>
            <a:r>
              <a:rPr lang="en-US" i="1" dirty="0">
                <a:latin typeface="Calibri" charset="0"/>
              </a:rPr>
              <a:t>n</a:t>
            </a:r>
            <a:r>
              <a:rPr lang="en-US" dirty="0">
                <a:latin typeface="Calibri" charset="0"/>
              </a:rPr>
              <a:t> = 0.015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err="1">
                <a:latin typeface="Symbol" charset="2"/>
                <a:ea typeface="Symbol" charset="2"/>
                <a:cs typeface="Symbol" charset="2"/>
              </a:rPr>
              <a:t>D</a:t>
            </a:r>
            <a:r>
              <a:rPr lang="en-US" dirty="0" err="1">
                <a:latin typeface="Calibri" charset="0"/>
              </a:rPr>
              <a:t>x</a:t>
            </a:r>
            <a:r>
              <a:rPr lang="en-US" dirty="0">
                <a:latin typeface="Calibri" charset="0"/>
              </a:rPr>
              <a:t> = 2640 feet (use 6 links) 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>
                <a:latin typeface="Calibri" charset="0"/>
              </a:rPr>
              <a:t>Outfall boundary == normal</a:t>
            </a:r>
          </a:p>
          <a:p>
            <a:pPr eaLnBrk="1" hangingPunct="1">
              <a:lnSpc>
                <a:spcPct val="90000"/>
              </a:lnSpc>
            </a:pPr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814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80FBFD-0DA6-864F-BBB5-6A359FDFD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6198501" cy="1478570"/>
          </a:xfrm>
        </p:spPr>
        <p:txBody>
          <a:bodyPr/>
          <a:lstStyle/>
          <a:p>
            <a:r>
              <a:rPr lang="en-US" dirty="0"/>
              <a:t>Design storm sewer for Goodwin street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915BA0-0AD9-B740-A188-0E115D6A28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389" y="2202353"/>
            <a:ext cx="6579141" cy="3541714"/>
          </a:xfrm>
        </p:spPr>
        <p:txBody>
          <a:bodyPr>
            <a:normAutofit/>
          </a:bodyPr>
          <a:lstStyle/>
          <a:p>
            <a:r>
              <a:rPr lang="en-US" dirty="0"/>
              <a:t>“Rational Method Storm Sewer Design” in  Mays, L. W. (2008) Water Resources Engineering. Pearson-Prentice Hall (pp. 613-635) </a:t>
            </a:r>
          </a:p>
          <a:p>
            <a:r>
              <a:rPr lang="en-US" dirty="0"/>
              <a:t>Method: Rational Equation Design Method</a:t>
            </a:r>
            <a:br>
              <a:rPr lang="en-US" dirty="0"/>
            </a:br>
            <a:r>
              <a:rPr lang="en-US" dirty="0"/>
              <a:t>to make initial design for subsequent hydraulics</a:t>
            </a:r>
            <a:br>
              <a:rPr lang="en-US" dirty="0"/>
            </a:br>
            <a:r>
              <a:rPr lang="en-US" dirty="0"/>
              <a:t>analysis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F50A3C-A359-7F4B-A950-3F56E031BA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3773" y="202553"/>
            <a:ext cx="3976028" cy="6544235"/>
          </a:xfrm>
          <a:prstGeom prst="rect">
            <a:avLst/>
          </a:prstGeom>
          <a:solidFill>
            <a:srgbClr val="FFFF00"/>
          </a:solidFill>
          <a:effectLst/>
        </p:spPr>
      </p:pic>
    </p:spTree>
    <p:extLst>
      <p:ext uri="{BB962C8B-B14F-4D97-AF65-F5344CB8AC3E}">
        <p14:creationId xmlns:p14="http://schemas.microsoft.com/office/powerpoint/2010/main" val="31520172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80FBFD-0DA6-864F-BBB5-6A359FDFD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6198501" cy="1478570"/>
          </a:xfrm>
        </p:spPr>
        <p:txBody>
          <a:bodyPr/>
          <a:lstStyle/>
          <a:p>
            <a:r>
              <a:rPr lang="en-US" dirty="0"/>
              <a:t>Preparation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915BA0-0AD9-B740-A188-0E115D6A28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7"/>
            <a:ext cx="6000793" cy="3541714"/>
          </a:xfrm>
        </p:spPr>
        <p:txBody>
          <a:bodyPr/>
          <a:lstStyle/>
          <a:p>
            <a:r>
              <a:rPr lang="en-US" dirty="0"/>
              <a:t>Identify the individual drainage areas.</a:t>
            </a:r>
          </a:p>
          <a:p>
            <a:r>
              <a:rPr lang="en-US" dirty="0"/>
              <a:t>Determine the area of each contributing area, in acres. (ENGAUGE, PLANIMETER,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r>
              <a:rPr lang="en-US" dirty="0"/>
              <a:t>Determine the rational runoff coefficient for each area (TABLE LOOKUP)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F50A3C-A359-7F4B-A950-3F56E031BA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3773" y="202553"/>
            <a:ext cx="3976028" cy="6544235"/>
          </a:xfrm>
          <a:prstGeom prst="rect">
            <a:avLst/>
          </a:prstGeom>
          <a:solidFill>
            <a:srgbClr val="FFFF00"/>
          </a:solidFill>
          <a:effectLst/>
        </p:spPr>
      </p:pic>
    </p:spTree>
    <p:extLst>
      <p:ext uri="{BB962C8B-B14F-4D97-AF65-F5344CB8AC3E}">
        <p14:creationId xmlns:p14="http://schemas.microsoft.com/office/powerpoint/2010/main" val="32187033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FCC81-AC36-654B-922E-9BABD1229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Gather the information into a spreadsheet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12FB1A-2F2C-F14E-B57D-FD104D3E7D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352" y="2249487"/>
            <a:ext cx="5251622" cy="3541714"/>
          </a:xfrm>
        </p:spPr>
        <p:txBody>
          <a:bodyPr/>
          <a:lstStyle/>
          <a:p>
            <a:r>
              <a:rPr lang="en-US" dirty="0"/>
              <a:t>Build a sheet with the information </a:t>
            </a:r>
          </a:p>
          <a:p>
            <a:r>
              <a:rPr lang="en-US" dirty="0"/>
              <a:t>Note the naming convention (a bit awkward, but faithful to the original example)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72F0EC7-F7E8-0948-9746-723DC6F14B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3837" y="1816443"/>
            <a:ext cx="6346359" cy="4866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5788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FCC81-AC36-654B-922E-9BABD1229C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716" y="0"/>
            <a:ext cx="9905998" cy="1478570"/>
          </a:xfrm>
        </p:spPr>
        <p:txBody>
          <a:bodyPr/>
          <a:lstStyle/>
          <a:p>
            <a:r>
              <a:rPr lang="en-US" dirty="0"/>
              <a:t>Estimate pipe slopes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12FB1A-2F2C-F14E-B57D-FD104D3E7D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352" y="2249487"/>
            <a:ext cx="2587099" cy="4225454"/>
          </a:xfrm>
        </p:spPr>
        <p:txBody>
          <a:bodyPr/>
          <a:lstStyle/>
          <a:p>
            <a:r>
              <a:rPr lang="en-US" dirty="0"/>
              <a:t>Use the node elevations and topographic map to estimate pipe slopes</a:t>
            </a:r>
          </a:p>
          <a:p>
            <a:r>
              <a:rPr lang="en-US" dirty="0"/>
              <a:t>Populate the spreadsheet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C2F90A-F8D4-F348-9283-7C81E1DD38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0926" y="1478570"/>
            <a:ext cx="9283624" cy="4804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7958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latin typeface="Calibri" charset="0"/>
              </a:rPr>
              <a:t>SWMM</a:t>
            </a:r>
          </a:p>
        </p:txBody>
      </p:sp>
      <p:sp>
        <p:nvSpPr>
          <p:cNvPr id="90114" name="Content Placeholder 2"/>
          <p:cNvSpPr>
            <a:spLocks noGrp="1"/>
          </p:cNvSpPr>
          <p:nvPr>
            <p:ph sz="quarter" idx="13"/>
          </p:nvPr>
        </p:nvSpPr>
        <p:spPr>
          <a:xfrm>
            <a:off x="1676400" y="1828800"/>
            <a:ext cx="8763000" cy="46482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3000" dirty="0">
                <a:latin typeface="Calibri" charset="0"/>
              </a:rPr>
              <a:t>Storm Water Management Model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600" dirty="0">
                <a:latin typeface="Calibri" charset="0"/>
              </a:rPr>
              <a:t>Originally by University of Florida in the 1970</a:t>
            </a:r>
            <a:r>
              <a:rPr lang="ja-JP" altLang="en-US" sz="2600" dirty="0">
                <a:latin typeface="Calibri" charset="0"/>
              </a:rPr>
              <a:t>’</a:t>
            </a:r>
            <a:r>
              <a:rPr lang="en-US" altLang="ja-JP" sz="2600" dirty="0">
                <a:latin typeface="Calibri" charset="0"/>
              </a:rPr>
              <a:t>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600" dirty="0">
                <a:latin typeface="Calibri" charset="0"/>
              </a:rPr>
              <a:t>V1-4 are FORTRAN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600" dirty="0">
                <a:latin typeface="Calibri" charset="0"/>
              </a:rPr>
              <a:t>V5 re-factored into C++</a:t>
            </a:r>
          </a:p>
          <a:p>
            <a:pPr eaLnBrk="1" hangingPunct="1">
              <a:lnSpc>
                <a:spcPct val="90000"/>
              </a:lnSpc>
            </a:pPr>
            <a:r>
              <a:rPr lang="en-US" sz="3000" dirty="0">
                <a:latin typeface="Calibri" charset="0"/>
              </a:rPr>
              <a:t>The computation engine is mature 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Calibri" charset="0"/>
              </a:rPr>
              <a:t>MIKE URBAN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600" dirty="0">
                <a:latin typeface="Calibri" charset="0"/>
              </a:rPr>
              <a:t>SOBEK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600" dirty="0">
                <a:latin typeface="Calibri" charset="0"/>
              </a:rPr>
              <a:t>XP-SWMM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600" dirty="0">
                <a:latin typeface="Calibri" charset="0"/>
              </a:rPr>
              <a:t>Civil Storm</a:t>
            </a:r>
          </a:p>
          <a:p>
            <a:pPr lvl="1" eaLnBrk="1" hangingPunct="1">
              <a:lnSpc>
                <a:spcPct val="90000"/>
              </a:lnSpc>
              <a:buFont typeface="Arial" charset="0"/>
              <a:buNone/>
            </a:pPr>
            <a:endParaRPr lang="en-US" sz="2600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41905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latin typeface="Calibri" charset="0"/>
              </a:rPr>
              <a:t>SWMM</a:t>
            </a:r>
          </a:p>
        </p:txBody>
      </p:sp>
      <p:sp>
        <p:nvSpPr>
          <p:cNvPr id="92162" name="Content Placeholder 2"/>
          <p:cNvSpPr>
            <a:spLocks noGrp="1"/>
          </p:cNvSpPr>
          <p:nvPr>
            <p:ph sz="quarter" idx="13"/>
          </p:nvPr>
        </p:nvSpPr>
        <p:spPr>
          <a:xfrm>
            <a:off x="1752600" y="1828800"/>
            <a:ext cx="8763000" cy="4419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000" dirty="0">
                <a:latin typeface="Calibri" charset="0"/>
              </a:rPr>
              <a:t>Started as a simplified hydraulic model, evolved into an integrated hydrology-hydraulics model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600" dirty="0">
                <a:latin typeface="Calibri" charset="0"/>
              </a:rPr>
              <a:t>Pretty useful in urban settings</a:t>
            </a:r>
          </a:p>
          <a:p>
            <a:pPr lvl="1">
              <a:lnSpc>
                <a:spcPct val="90000"/>
              </a:lnSpc>
            </a:pPr>
            <a:r>
              <a:rPr lang="en-US" sz="2800" dirty="0">
                <a:latin typeface="Calibri" charset="0"/>
              </a:rPr>
              <a:t>Used for BMP performance estimation</a:t>
            </a:r>
          </a:p>
          <a:p>
            <a:pPr lvl="1">
              <a:lnSpc>
                <a:spcPct val="90000"/>
              </a:lnSpc>
            </a:pPr>
            <a:r>
              <a:rPr lang="en-US" sz="2800" dirty="0">
                <a:latin typeface="Calibri" charset="0"/>
              </a:rPr>
              <a:t>Used for LID performance estimation</a:t>
            </a:r>
          </a:p>
        </p:txBody>
      </p:sp>
    </p:spTree>
    <p:extLst>
      <p:ext uri="{BB962C8B-B14F-4D97-AF65-F5344CB8AC3E}">
        <p14:creationId xmlns:p14="http://schemas.microsoft.com/office/powerpoint/2010/main" val="39959935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latin typeface="Calibri" charset="0"/>
              </a:rPr>
              <a:t>Download and Install</a:t>
            </a:r>
          </a:p>
        </p:txBody>
      </p:sp>
      <p:sp>
        <p:nvSpPr>
          <p:cNvPr id="93186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>
                <a:latin typeface="Calibri" charset="0"/>
              </a:rPr>
              <a:t>Google </a:t>
            </a:r>
            <a:r>
              <a:rPr lang="ja-JP" altLang="en-US" dirty="0">
                <a:latin typeface="Calibri" charset="0"/>
              </a:rPr>
              <a:t>“</a:t>
            </a:r>
            <a:r>
              <a:rPr lang="en-US" altLang="ja-JP" dirty="0">
                <a:latin typeface="Calibri" charset="0"/>
              </a:rPr>
              <a:t>EPA-SWMM</a:t>
            </a:r>
            <a:r>
              <a:rPr lang="ja-JP" altLang="en-US" dirty="0">
                <a:latin typeface="Calibri" charset="0"/>
              </a:rPr>
              <a:t>”</a:t>
            </a:r>
            <a:r>
              <a:rPr lang="en-US" altLang="ja-JP" dirty="0">
                <a:latin typeface="Calibri" charset="0"/>
              </a:rPr>
              <a:t> to find the software</a:t>
            </a:r>
            <a:endParaRPr lang="en-US" dirty="0">
              <a:latin typeface="Calibri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dirty="0">
                <a:latin typeface="Calibri" charset="0"/>
              </a:rPr>
              <a:t>Download the self-extracting archive</a:t>
            </a:r>
          </a:p>
          <a:p>
            <a:pPr eaLnBrk="1" hangingPunct="1">
              <a:lnSpc>
                <a:spcPct val="90000"/>
              </a:lnSpc>
            </a:pPr>
            <a:r>
              <a:rPr lang="en-US" dirty="0">
                <a:latin typeface="Calibri" charset="0"/>
              </a:rPr>
              <a:t>Download the user manual</a:t>
            </a:r>
          </a:p>
          <a:p>
            <a:pPr eaLnBrk="1" hangingPunct="1">
              <a:lnSpc>
                <a:spcPct val="90000"/>
              </a:lnSpc>
            </a:pPr>
            <a:endParaRPr lang="en-US" dirty="0">
              <a:latin typeface="Calibri" charset="0"/>
            </a:endParaRP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23517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latin typeface="Calibri" charset="0"/>
              </a:rPr>
              <a:t>Tour of the Interface</a:t>
            </a:r>
          </a:p>
        </p:txBody>
      </p:sp>
      <p:sp>
        <p:nvSpPr>
          <p:cNvPr id="94210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 charset="0"/>
              </a:rPr>
              <a:t>Nodes and Links</a:t>
            </a:r>
          </a:p>
          <a:p>
            <a:pPr eaLnBrk="1" hangingPunct="1"/>
            <a:r>
              <a:rPr lang="en-US" dirty="0">
                <a:latin typeface="Calibri" charset="0"/>
              </a:rPr>
              <a:t>Outfall</a:t>
            </a:r>
          </a:p>
          <a:p>
            <a:pPr eaLnBrk="1" hangingPunct="1"/>
            <a:r>
              <a:rPr lang="en-US" dirty="0">
                <a:latin typeface="Calibri" charset="0"/>
              </a:rPr>
              <a:t>Sub-catchments and Rain gages</a:t>
            </a:r>
          </a:p>
          <a:p>
            <a:pPr eaLnBrk="1" hangingPunct="1"/>
            <a:r>
              <a:rPr lang="en-US" dirty="0">
                <a:latin typeface="Calibri" charset="0"/>
              </a:rPr>
              <a:t>Date/Time</a:t>
            </a:r>
          </a:p>
          <a:p>
            <a:pPr eaLnBrk="1" hangingPunct="1"/>
            <a:r>
              <a:rPr lang="en-US" dirty="0">
                <a:latin typeface="Calibri" charset="0"/>
              </a:rPr>
              <a:t>Hydraulics</a:t>
            </a:r>
          </a:p>
          <a:p>
            <a:pPr eaLnBrk="1" hangingPunct="1"/>
            <a:r>
              <a:rPr lang="en-US" dirty="0">
                <a:latin typeface="Calibri" charset="0"/>
              </a:rPr>
              <a:t>Hydrology</a:t>
            </a:r>
          </a:p>
        </p:txBody>
      </p:sp>
    </p:spTree>
    <p:extLst>
      <p:ext uri="{BB962C8B-B14F-4D97-AF65-F5344CB8AC3E}">
        <p14:creationId xmlns:p14="http://schemas.microsoft.com/office/powerpoint/2010/main" val="38553766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latin typeface="Calibri" charset="0"/>
              </a:rPr>
              <a:t>Nodes</a:t>
            </a:r>
          </a:p>
        </p:txBody>
      </p:sp>
      <p:sp>
        <p:nvSpPr>
          <p:cNvPr id="94210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 charset="0"/>
              </a:rPr>
              <a:t>Junction Nodes</a:t>
            </a:r>
          </a:p>
          <a:p>
            <a:pPr eaLnBrk="1" hangingPunct="1"/>
            <a:r>
              <a:rPr lang="en-US" dirty="0">
                <a:latin typeface="Calibri" charset="0"/>
              </a:rPr>
              <a:t>Storage Nodes</a:t>
            </a:r>
          </a:p>
          <a:p>
            <a:pPr lvl="1" eaLnBrk="1" hangingPunct="1"/>
            <a:r>
              <a:rPr lang="en-US" dirty="0">
                <a:latin typeface="Calibri" charset="0"/>
              </a:rPr>
              <a:t>Invert Elevations</a:t>
            </a:r>
          </a:p>
          <a:p>
            <a:pPr lvl="1" eaLnBrk="1" hangingPunct="1"/>
            <a:r>
              <a:rPr lang="en-US" dirty="0">
                <a:latin typeface="Calibri" charset="0"/>
              </a:rPr>
              <a:t>Flooding</a:t>
            </a:r>
          </a:p>
          <a:p>
            <a:pPr lvl="1" eaLnBrk="1" hangingPunct="1"/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05537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Junction (Node)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Ordinary junction connects hydraulic elements (links)</a:t>
            </a:r>
          </a:p>
          <a:p>
            <a:r>
              <a:rPr lang="en-US" dirty="0"/>
              <a:t>Junction attributes are:</a:t>
            </a:r>
          </a:p>
          <a:p>
            <a:pPr lvl="1"/>
            <a:r>
              <a:rPr lang="en-US" dirty="0"/>
              <a:t>Invert elevation (elevation of the bottom of the node)</a:t>
            </a:r>
          </a:p>
          <a:p>
            <a:pPr lvl="1"/>
            <a:r>
              <a:rPr lang="en-US" dirty="0"/>
              <a:t>Max elevation (elevation of top of node)</a:t>
            </a:r>
          </a:p>
          <a:p>
            <a:pPr lvl="2"/>
            <a:r>
              <a:rPr lang="en-US" dirty="0"/>
              <a:t>Set to land surface to plot profile grade line in SWMM</a:t>
            </a:r>
          </a:p>
          <a:p>
            <a:pPr lvl="2"/>
            <a:r>
              <a:rPr lang="en-US" dirty="0"/>
              <a:t>Set to land surface + added depth for dual </a:t>
            </a:r>
            <a:br>
              <a:rPr lang="en-US" dirty="0"/>
            </a:br>
            <a:r>
              <a:rPr lang="en-US" dirty="0"/>
              <a:t>(</a:t>
            </a:r>
            <a:r>
              <a:rPr lang="en-US" dirty="0" err="1"/>
              <a:t>surface+subsurface</a:t>
            </a:r>
            <a:r>
              <a:rPr lang="en-US" dirty="0"/>
              <a:t> drainage)</a:t>
            </a:r>
          </a:p>
          <a:p>
            <a:r>
              <a:rPr lang="en-US" dirty="0"/>
              <a:t>When program runs, depth at the node is computed, but there is no storage (node has zero area)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65429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Junction (Node)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426566" y="1727928"/>
            <a:ext cx="7313613" cy="4056062"/>
          </a:xfrm>
        </p:spPr>
        <p:txBody>
          <a:bodyPr>
            <a:normAutofit/>
          </a:bodyPr>
          <a:lstStyle/>
          <a:p>
            <a:r>
              <a:rPr lang="en-US" dirty="0"/>
              <a:t>Ordinary junction just connects pipes N-1, N, and N+1 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1" y="2286001"/>
            <a:ext cx="5729943" cy="4372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3414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Junction (Node)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426566" y="1727928"/>
            <a:ext cx="7313613" cy="4056062"/>
          </a:xfrm>
        </p:spPr>
        <p:txBody>
          <a:bodyPr>
            <a:normAutofit/>
          </a:bodyPr>
          <a:lstStyle/>
          <a:p>
            <a:r>
              <a:rPr lang="en-US" dirty="0"/>
              <a:t>If flooding occurs, it is only considered when HGL is above node Max. Depth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2590800"/>
            <a:ext cx="3785542" cy="2888464"/>
          </a:xfrm>
          <a:prstGeom prst="rect">
            <a:avLst/>
          </a:prstGeom>
        </p:spPr>
      </p:pic>
      <p:sp>
        <p:nvSpPr>
          <p:cNvPr id="7" name="Freeform 6"/>
          <p:cNvSpPr/>
          <p:nvPr/>
        </p:nvSpPr>
        <p:spPr>
          <a:xfrm>
            <a:off x="3132024" y="3288799"/>
            <a:ext cx="838200" cy="1954950"/>
          </a:xfrm>
          <a:custGeom>
            <a:avLst/>
            <a:gdLst>
              <a:gd name="connsiteX0" fmla="*/ 0 w 1056105"/>
              <a:gd name="connsiteY0" fmla="*/ 13369 h 2005264"/>
              <a:gd name="connsiteX1" fmla="*/ 1056105 w 1056105"/>
              <a:gd name="connsiteY1" fmla="*/ 0 h 2005264"/>
              <a:gd name="connsiteX2" fmla="*/ 1056105 w 1056105"/>
              <a:gd name="connsiteY2" fmla="*/ 2005264 h 2005264"/>
              <a:gd name="connsiteX3" fmla="*/ 13368 w 1056105"/>
              <a:gd name="connsiteY3" fmla="*/ 1991895 h 2005264"/>
              <a:gd name="connsiteX4" fmla="*/ 0 w 1056105"/>
              <a:gd name="connsiteY4" fmla="*/ 13369 h 2005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6105" h="2005264">
                <a:moveTo>
                  <a:pt x="0" y="13369"/>
                </a:moveTo>
                <a:lnTo>
                  <a:pt x="1056105" y="0"/>
                </a:lnTo>
                <a:lnTo>
                  <a:pt x="1056105" y="2005264"/>
                </a:lnTo>
                <a:lnTo>
                  <a:pt x="13368" y="1991895"/>
                </a:lnTo>
                <a:lnTo>
                  <a:pt x="0" y="13369"/>
                </a:lnTo>
                <a:close/>
              </a:path>
            </a:pathLst>
          </a:custGeom>
          <a:solidFill>
            <a:srgbClr val="0000FF">
              <a:alpha val="12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5841517" y="2590800"/>
            <a:ext cx="3863559" cy="2907798"/>
            <a:chOff x="4648200" y="2971800"/>
            <a:chExt cx="4468614" cy="340966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48200" y="2971800"/>
              <a:ext cx="4468614" cy="3409666"/>
            </a:xfrm>
            <a:prstGeom prst="rect">
              <a:avLst/>
            </a:prstGeom>
          </p:spPr>
        </p:pic>
        <p:sp>
          <p:nvSpPr>
            <p:cNvPr id="8" name="Freeform 7"/>
            <p:cNvSpPr/>
            <p:nvPr/>
          </p:nvSpPr>
          <p:spPr>
            <a:xfrm>
              <a:off x="6324600" y="3124200"/>
              <a:ext cx="1056105" cy="2958432"/>
            </a:xfrm>
            <a:custGeom>
              <a:avLst/>
              <a:gdLst>
                <a:gd name="connsiteX0" fmla="*/ 0 w 1056105"/>
                <a:gd name="connsiteY0" fmla="*/ 13369 h 2005264"/>
                <a:gd name="connsiteX1" fmla="*/ 1056105 w 1056105"/>
                <a:gd name="connsiteY1" fmla="*/ 0 h 2005264"/>
                <a:gd name="connsiteX2" fmla="*/ 1056105 w 1056105"/>
                <a:gd name="connsiteY2" fmla="*/ 2005264 h 2005264"/>
                <a:gd name="connsiteX3" fmla="*/ 13368 w 1056105"/>
                <a:gd name="connsiteY3" fmla="*/ 1991895 h 2005264"/>
                <a:gd name="connsiteX4" fmla="*/ 0 w 1056105"/>
                <a:gd name="connsiteY4" fmla="*/ 13369 h 2005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6105" h="2005264">
                  <a:moveTo>
                    <a:pt x="0" y="13369"/>
                  </a:moveTo>
                  <a:lnTo>
                    <a:pt x="1056105" y="0"/>
                  </a:lnTo>
                  <a:lnTo>
                    <a:pt x="1056105" y="2005264"/>
                  </a:lnTo>
                  <a:lnTo>
                    <a:pt x="13368" y="1991895"/>
                  </a:lnTo>
                  <a:lnTo>
                    <a:pt x="0" y="13369"/>
                  </a:lnTo>
                  <a:close/>
                </a:path>
              </a:pathLst>
            </a:custGeom>
            <a:solidFill>
              <a:srgbClr val="0000FF">
                <a:alpha val="12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>
              <a:off x="4906211" y="3088105"/>
              <a:ext cx="3943684" cy="173790"/>
            </a:xfrm>
            <a:custGeom>
              <a:avLst/>
              <a:gdLst>
                <a:gd name="connsiteX0" fmla="*/ 0 w 3943684"/>
                <a:gd name="connsiteY0" fmla="*/ 0 h 173790"/>
                <a:gd name="connsiteX1" fmla="*/ 66842 w 3943684"/>
                <a:gd name="connsiteY1" fmla="*/ 147053 h 173790"/>
                <a:gd name="connsiteX2" fmla="*/ 655052 w 3943684"/>
                <a:gd name="connsiteY2" fmla="*/ 66842 h 173790"/>
                <a:gd name="connsiteX3" fmla="*/ 3382210 w 3943684"/>
                <a:gd name="connsiteY3" fmla="*/ 93579 h 173790"/>
                <a:gd name="connsiteX4" fmla="*/ 3930315 w 3943684"/>
                <a:gd name="connsiteY4" fmla="*/ 173790 h 173790"/>
                <a:gd name="connsiteX5" fmla="*/ 3943684 w 3943684"/>
                <a:gd name="connsiteY5" fmla="*/ 40106 h 173790"/>
                <a:gd name="connsiteX6" fmla="*/ 0 w 3943684"/>
                <a:gd name="connsiteY6" fmla="*/ 0 h 173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943684" h="173790">
                  <a:moveTo>
                    <a:pt x="0" y="0"/>
                  </a:moveTo>
                  <a:lnTo>
                    <a:pt x="66842" y="147053"/>
                  </a:lnTo>
                  <a:lnTo>
                    <a:pt x="655052" y="66842"/>
                  </a:lnTo>
                  <a:lnTo>
                    <a:pt x="3382210" y="93579"/>
                  </a:lnTo>
                  <a:lnTo>
                    <a:pt x="3930315" y="173790"/>
                  </a:lnTo>
                  <a:lnTo>
                    <a:pt x="3943684" y="401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FF">
                <a:alpha val="10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2393208" y="5612904"/>
            <a:ext cx="21497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Node </a:t>
            </a:r>
            <a:r>
              <a:rPr lang="en-US" u="sng" dirty="0"/>
              <a:t>not</a:t>
            </a:r>
            <a:r>
              <a:rPr lang="en-US" dirty="0"/>
              <a:t> flooded; </a:t>
            </a:r>
            <a:br>
              <a:rPr lang="en-US" dirty="0"/>
            </a:br>
            <a:r>
              <a:rPr lang="en-US" dirty="0"/>
              <a:t>pipes are surcharged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593481" y="5622286"/>
            <a:ext cx="21497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Node flooded; </a:t>
            </a:r>
            <a:br>
              <a:rPr lang="en-US" dirty="0"/>
            </a:br>
            <a:r>
              <a:rPr lang="en-US" dirty="0"/>
              <a:t>pipes are surcharged</a:t>
            </a:r>
          </a:p>
        </p:txBody>
      </p:sp>
    </p:spTree>
    <p:extLst>
      <p:ext uri="{BB962C8B-B14F-4D97-AF65-F5344CB8AC3E}">
        <p14:creationId xmlns:p14="http://schemas.microsoft.com/office/powerpoint/2010/main" val="394096749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Circuit</Template>
  <TotalTime>33258</TotalTime>
  <Words>629</Words>
  <Application>Microsoft Macintosh PowerPoint</Application>
  <PresentationFormat>Widescreen</PresentationFormat>
  <Paragraphs>96</Paragraphs>
  <Slides>16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ＭＳ Ｐゴシック</vt:lpstr>
      <vt:lpstr>Arial</vt:lpstr>
      <vt:lpstr>Calibri</vt:lpstr>
      <vt:lpstr>Symbol</vt:lpstr>
      <vt:lpstr>Trebuchet MS</vt:lpstr>
      <vt:lpstr>Tw Cen MT</vt:lpstr>
      <vt:lpstr>Circuit</vt:lpstr>
      <vt:lpstr>CE 3372 Water Systems Design</vt:lpstr>
      <vt:lpstr>SWMM</vt:lpstr>
      <vt:lpstr>SWMM</vt:lpstr>
      <vt:lpstr>Download and Install</vt:lpstr>
      <vt:lpstr>Tour of the Interface</vt:lpstr>
      <vt:lpstr>Nodes</vt:lpstr>
      <vt:lpstr>Junction (Node)</vt:lpstr>
      <vt:lpstr>Junction (Node)</vt:lpstr>
      <vt:lpstr>Junction (Node)</vt:lpstr>
      <vt:lpstr>Junction (Node)</vt:lpstr>
      <vt:lpstr>Example 1 : Rectangular Channel</vt:lpstr>
      <vt:lpstr>Example 2 : Flow in a Sewer</vt:lpstr>
      <vt:lpstr>Design storm sewer for Goodwin street</vt:lpstr>
      <vt:lpstr>Preparation steps</vt:lpstr>
      <vt:lpstr>Gather the information into a spreadsheet</vt:lpstr>
      <vt:lpstr>Estimate pipe slopes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Water Resources Management</dc:title>
  <dc:creator>Cleveland, Theodore</dc:creator>
  <cp:lastModifiedBy>Cleveland, Theodore</cp:lastModifiedBy>
  <cp:revision>154</cp:revision>
  <cp:lastPrinted>2018-10-16T14:31:29Z</cp:lastPrinted>
  <dcterms:created xsi:type="dcterms:W3CDTF">2017-08-31T15:12:46Z</dcterms:created>
  <dcterms:modified xsi:type="dcterms:W3CDTF">2020-10-19T20:22:09Z</dcterms:modified>
</cp:coreProperties>
</file>