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Microsoft_Equation1.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Microsoft_Equation2.bin" ContentType="application/vnd.openxmlformats-officedocument.oleObject"/>
  <Override PartName="/ppt/notesSlides/notesSlide33.xml" ContentType="application/vnd.openxmlformats-officedocument.presentationml.notesSlide+xml"/>
  <Override PartName="/ppt/embeddings/Microsoft_Equation3.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embeddings/Microsoft_Equation4.bin" ContentType="application/vnd.openxmlformats-officedocument.oleObject"/>
  <Override PartName="/ppt/embeddings/oleObject1.bin" ContentType="application/vnd.openxmlformats-officedocument.oleObject"/>
  <Override PartName="/ppt/embeddings/Microsoft_Equation5.bin" ContentType="application/vnd.openxmlformats-officedocument.oleObject"/>
  <Override PartName="/ppt/embeddings/Microsoft_Equation6.bin" ContentType="application/vnd.openxmlformats-officedocument.oleObject"/>
  <Override PartName="/ppt/embeddings/oleObject2.bin" ContentType="application/vnd.openxmlformats-officedocument.oleObject"/>
  <Override PartName="/ppt/embeddings/Microsoft_Equation7.bin" ContentType="application/vnd.openxmlformats-officedocument.oleObject"/>
  <Override PartName="/ppt/embeddings/Microsoft_Equation8.bin" ContentType="application/vnd.openxmlformats-officedocument.oleObject"/>
  <Override PartName="/ppt/embeddings/Microsoft_Equation9.bin" ContentType="application/vnd.openxmlformats-officedocument.oleObject"/>
  <Override PartName="/ppt/embeddings/Microsoft_Equation10.bin" ContentType="application/vnd.openxmlformats-officedocument.oleObject"/>
  <Override PartName="/ppt/embeddings/Microsoft_Equation11.bin" ContentType="application/vnd.openxmlformats-officedocument.oleObject"/>
  <Override PartName="/ppt/embeddings/Microsoft_Equation12.bin" ContentType="application/vnd.openxmlformats-officedocument.oleObject"/>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387" r:id="rId2"/>
    <p:sldId id="816" r:id="rId3"/>
    <p:sldId id="817" r:id="rId4"/>
    <p:sldId id="818" r:id="rId5"/>
    <p:sldId id="819" r:id="rId6"/>
    <p:sldId id="820" r:id="rId7"/>
    <p:sldId id="821" r:id="rId8"/>
    <p:sldId id="822" r:id="rId9"/>
    <p:sldId id="823" r:id="rId10"/>
    <p:sldId id="824" r:id="rId11"/>
    <p:sldId id="825" r:id="rId12"/>
    <p:sldId id="826" r:id="rId13"/>
    <p:sldId id="827" r:id="rId14"/>
    <p:sldId id="828" r:id="rId15"/>
    <p:sldId id="829" r:id="rId16"/>
    <p:sldId id="830" r:id="rId17"/>
    <p:sldId id="831" r:id="rId18"/>
    <p:sldId id="832" r:id="rId19"/>
    <p:sldId id="833" r:id="rId20"/>
    <p:sldId id="834" r:id="rId21"/>
    <p:sldId id="835" r:id="rId22"/>
    <p:sldId id="836" r:id="rId23"/>
    <p:sldId id="837" r:id="rId24"/>
    <p:sldId id="838" r:id="rId25"/>
    <p:sldId id="839" r:id="rId26"/>
    <p:sldId id="840" r:id="rId27"/>
    <p:sldId id="841" r:id="rId28"/>
    <p:sldId id="842" r:id="rId29"/>
    <p:sldId id="843" r:id="rId30"/>
    <p:sldId id="844" r:id="rId31"/>
    <p:sldId id="845" r:id="rId32"/>
    <p:sldId id="846" r:id="rId33"/>
    <p:sldId id="847" r:id="rId34"/>
    <p:sldId id="848" r:id="rId35"/>
    <p:sldId id="849" r:id="rId36"/>
    <p:sldId id="850" r:id="rId37"/>
    <p:sldId id="851" r:id="rId38"/>
    <p:sldId id="852" r:id="rId39"/>
    <p:sldId id="853" r:id="rId40"/>
    <p:sldId id="854" r:id="rId41"/>
    <p:sldId id="855" r:id="rId42"/>
    <p:sldId id="856" r:id="rId43"/>
    <p:sldId id="857" r:id="rId44"/>
    <p:sldId id="858" r:id="rId45"/>
    <p:sldId id="859" r:id="rId46"/>
    <p:sldId id="860" r:id="rId47"/>
    <p:sldId id="861" r:id="rId48"/>
    <p:sldId id="862" r:id="rId49"/>
    <p:sldId id="863" r:id="rId50"/>
    <p:sldId id="864" r:id="rId51"/>
    <p:sldId id="865" r:id="rId52"/>
    <p:sldId id="866" r:id="rId53"/>
    <p:sldId id="867" r:id="rId54"/>
    <p:sldId id="868" r:id="rId55"/>
    <p:sldId id="869" r:id="rId56"/>
    <p:sldId id="870" r:id="rId57"/>
    <p:sldId id="871" r:id="rId58"/>
    <p:sldId id="872" r:id="rId59"/>
    <p:sldId id="873" r:id="rId60"/>
    <p:sldId id="874" r:id="rId61"/>
    <p:sldId id="875" r:id="rId62"/>
    <p:sldId id="876" r:id="rId63"/>
    <p:sldId id="877" r:id="rId64"/>
    <p:sldId id="878" r:id="rId65"/>
    <p:sldId id="879" r:id="rId66"/>
    <p:sldId id="880" r:id="rId67"/>
    <p:sldId id="881" r:id="rId68"/>
    <p:sldId id="882" r:id="rId69"/>
    <p:sldId id="883" r:id="rId70"/>
    <p:sldId id="884"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4"/>
    <p:restoredTop sz="93091" autoAdjust="0"/>
  </p:normalViewPr>
  <p:slideViewPr>
    <p:cSldViewPr snapToGrid="0" snapToObjects="1">
      <p:cViewPr>
        <p:scale>
          <a:sx n="100" d="100"/>
          <a:sy n="100" d="100"/>
        </p:scale>
        <p:origin x="-80"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1A747-9665-7048-85A9-219A20BF8E11}" type="datetimeFigureOut">
              <a:rPr lang="en-US" smtClean="0"/>
              <a:t>10/23/18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3A099-37C4-7642-9CFD-DFABEA82D8CF}" type="slidenum">
              <a:rPr lang="en-US" smtClean="0"/>
              <a:t>‹#›</a:t>
            </a:fld>
            <a:endParaRPr lang="en-US"/>
          </a:p>
        </p:txBody>
      </p:sp>
    </p:spTree>
    <p:extLst>
      <p:ext uri="{BB962C8B-B14F-4D97-AF65-F5344CB8AC3E}">
        <p14:creationId xmlns:p14="http://schemas.microsoft.com/office/powerpoint/2010/main" val="2003399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1</a:t>
            </a:fld>
            <a:endParaRPr lang="en-US"/>
          </a:p>
        </p:txBody>
      </p:sp>
    </p:spTree>
    <p:extLst>
      <p:ext uri="{BB962C8B-B14F-4D97-AF65-F5344CB8AC3E}">
        <p14:creationId xmlns:p14="http://schemas.microsoft.com/office/powerpoint/2010/main" val="3935405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10</a:t>
            </a:fld>
            <a:endParaRPr lang="en-US"/>
          </a:p>
        </p:txBody>
      </p:sp>
    </p:spTree>
    <p:extLst>
      <p:ext uri="{BB962C8B-B14F-4D97-AF65-F5344CB8AC3E}">
        <p14:creationId xmlns:p14="http://schemas.microsoft.com/office/powerpoint/2010/main" val="2037943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78178AE6-8CC8-7E4F-9B73-EDF09C52BF99}" type="slidenum">
              <a:rPr lang="en-US" altLang="en-US">
                <a:latin typeface="Times New Roman" charset="0"/>
              </a:rPr>
              <a:pPr defTabSz="914400"/>
              <a:t>11</a:t>
            </a:fld>
            <a:endParaRPr lang="en-US" altLang="en-US">
              <a:latin typeface="Times New Roman" charset="0"/>
            </a:endParaRPr>
          </a:p>
        </p:txBody>
      </p:sp>
    </p:spTree>
    <p:extLst>
      <p:ext uri="{BB962C8B-B14F-4D97-AF65-F5344CB8AC3E}">
        <p14:creationId xmlns:p14="http://schemas.microsoft.com/office/powerpoint/2010/main" val="132027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6492AADF-689C-034E-A3F4-391F980A836C}" type="slidenum">
              <a:rPr lang="en-US" altLang="en-US">
                <a:latin typeface="Times New Roman" charset="0"/>
              </a:rPr>
              <a:pPr defTabSz="914400"/>
              <a:t>12</a:t>
            </a:fld>
            <a:endParaRPr lang="en-US" altLang="en-US">
              <a:latin typeface="Times New Roman" charset="0"/>
            </a:endParaRPr>
          </a:p>
        </p:txBody>
      </p:sp>
    </p:spTree>
    <p:extLst>
      <p:ext uri="{BB962C8B-B14F-4D97-AF65-F5344CB8AC3E}">
        <p14:creationId xmlns:p14="http://schemas.microsoft.com/office/powerpoint/2010/main" val="640879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95E55DC4-EFE9-024F-8821-DB78F6BECA0B}" type="slidenum">
              <a:rPr lang="en-US" altLang="en-US">
                <a:latin typeface="Times New Roman" charset="0"/>
              </a:rPr>
              <a:pPr defTabSz="914400"/>
              <a:t>13</a:t>
            </a:fld>
            <a:endParaRPr lang="en-US" altLang="en-US">
              <a:latin typeface="Times New Roman" charset="0"/>
            </a:endParaRPr>
          </a:p>
        </p:txBody>
      </p:sp>
    </p:spTree>
    <p:extLst>
      <p:ext uri="{BB962C8B-B14F-4D97-AF65-F5344CB8AC3E}">
        <p14:creationId xmlns:p14="http://schemas.microsoft.com/office/powerpoint/2010/main" val="1628812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Verdana" charset="0"/>
              </a:rPr>
              <a:t>The area contributing to a point of interest contributes in a simple, linear way (essentially as a regular rectangle and as a kinematic wave)</a:t>
            </a:r>
          </a:p>
          <a:p>
            <a:pPr>
              <a:spcBef>
                <a:spcPct val="0"/>
              </a:spcBef>
            </a:pPr>
            <a:endParaRPr lang="en-US" altLang="en-US">
              <a:latin typeface="Verdana" charset="0"/>
            </a:endParaRPr>
          </a:p>
          <a:p>
            <a:pPr>
              <a:spcBef>
                <a:spcPct val="0"/>
              </a:spcBef>
            </a:pPr>
            <a:r>
              <a:rPr lang="en-US" altLang="en-US">
                <a:latin typeface="Verdana" charset="0"/>
              </a:rPr>
              <a:t>The area contributing to a point is small (the usual upper bound is 200 acres)</a:t>
            </a:r>
          </a:p>
          <a:p>
            <a:pPr>
              <a:spcBef>
                <a:spcPct val="0"/>
              </a:spcBef>
            </a:pPr>
            <a:endParaRPr lang="en-US" altLang="en-US">
              <a:latin typeface="Verdana" charset="0"/>
            </a:endParaRPr>
          </a:p>
          <a:p>
            <a:pPr>
              <a:spcBef>
                <a:spcPct val="0"/>
              </a:spcBef>
            </a:pPr>
            <a:r>
              <a:rPr lang="en-US" altLang="en-US">
                <a:latin typeface="Verdana" charset="0"/>
              </a:rPr>
              <a:t>The area contributing to a point is reasonably homogeneous (or composite runoff coefficients make sense)</a:t>
            </a:r>
          </a:p>
          <a:p>
            <a:pPr>
              <a:spcBef>
                <a:spcPct val="0"/>
              </a:spcBef>
            </a:pPr>
            <a:endParaRPr lang="en-US" altLang="en-US">
              <a:latin typeface="Times New Roman" charset="0"/>
            </a:endParaRPr>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2271DAF5-74D6-8C4C-B0A7-8EC30E1266DC}" type="slidenum">
              <a:rPr lang="en-US" altLang="en-US">
                <a:latin typeface="Times New Roman" charset="0"/>
              </a:rPr>
              <a:pPr defTabSz="914400"/>
              <a:t>14</a:t>
            </a:fld>
            <a:endParaRPr lang="en-US" altLang="en-US">
              <a:latin typeface="Times New Roman" charset="0"/>
            </a:endParaRPr>
          </a:p>
        </p:txBody>
      </p:sp>
    </p:spTree>
    <p:extLst>
      <p:ext uri="{BB962C8B-B14F-4D97-AF65-F5344CB8AC3E}">
        <p14:creationId xmlns:p14="http://schemas.microsoft.com/office/powerpoint/2010/main" val="1485588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952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17FD59BC-2275-5540-BDB1-45003D2C2312}" type="slidenum">
              <a:rPr lang="en-US" altLang="en-US">
                <a:latin typeface="Times New Roman" charset="0"/>
              </a:rPr>
              <a:pPr defTabSz="914400"/>
              <a:t>15</a:t>
            </a:fld>
            <a:endParaRPr lang="en-US" altLang="en-US">
              <a:latin typeface="Times New Roman" charset="0"/>
            </a:endParaRPr>
          </a:p>
        </p:txBody>
      </p:sp>
    </p:spTree>
    <p:extLst>
      <p:ext uri="{BB962C8B-B14F-4D97-AF65-F5344CB8AC3E}">
        <p14:creationId xmlns:p14="http://schemas.microsoft.com/office/powerpoint/2010/main" val="1647795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A378F57B-CAB5-6045-8B6B-A73240AE4DE5}" type="slidenum">
              <a:rPr lang="en-US" altLang="en-US">
                <a:latin typeface="Times New Roman" charset="0"/>
              </a:rPr>
              <a:pPr defTabSz="914400"/>
              <a:t>16</a:t>
            </a:fld>
            <a:endParaRPr lang="en-US" altLang="en-US">
              <a:latin typeface="Times New Roman" charset="0"/>
            </a:endParaRPr>
          </a:p>
        </p:txBody>
      </p:sp>
    </p:spTree>
    <p:extLst>
      <p:ext uri="{BB962C8B-B14F-4D97-AF65-F5344CB8AC3E}">
        <p14:creationId xmlns:p14="http://schemas.microsoft.com/office/powerpoint/2010/main" val="556445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17</a:t>
            </a:fld>
            <a:endParaRPr lang="en-US"/>
          </a:p>
        </p:txBody>
      </p:sp>
    </p:spTree>
    <p:extLst>
      <p:ext uri="{BB962C8B-B14F-4D97-AF65-F5344CB8AC3E}">
        <p14:creationId xmlns:p14="http://schemas.microsoft.com/office/powerpoint/2010/main" val="1468636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972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EC50BCAA-98C0-5048-B0DC-7A817DB79085}" type="slidenum">
              <a:rPr lang="en-US" altLang="en-US">
                <a:latin typeface="Times New Roman" charset="0"/>
              </a:rPr>
              <a:pPr defTabSz="914400"/>
              <a:t>18</a:t>
            </a:fld>
            <a:endParaRPr lang="en-US" altLang="en-US">
              <a:latin typeface="Times New Roman" charset="0"/>
            </a:endParaRPr>
          </a:p>
        </p:txBody>
      </p:sp>
    </p:spTree>
    <p:extLst>
      <p:ext uri="{BB962C8B-B14F-4D97-AF65-F5344CB8AC3E}">
        <p14:creationId xmlns:p14="http://schemas.microsoft.com/office/powerpoint/2010/main" val="2029534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983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47C74762-786B-B240-9C40-A286679ABE45}" type="slidenum">
              <a:rPr lang="en-US" altLang="en-US">
                <a:latin typeface="Times New Roman" charset="0"/>
              </a:rPr>
              <a:pPr defTabSz="914400"/>
              <a:t>19</a:t>
            </a:fld>
            <a:endParaRPr lang="en-US" altLang="en-US">
              <a:latin typeface="Times New Roman" charset="0"/>
            </a:endParaRPr>
          </a:p>
        </p:txBody>
      </p:sp>
    </p:spTree>
    <p:extLst>
      <p:ext uri="{BB962C8B-B14F-4D97-AF65-F5344CB8AC3E}">
        <p14:creationId xmlns:p14="http://schemas.microsoft.com/office/powerpoint/2010/main" val="1903340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2</a:t>
            </a:fld>
            <a:endParaRPr lang="en-US"/>
          </a:p>
        </p:txBody>
      </p:sp>
    </p:spTree>
    <p:extLst>
      <p:ext uri="{BB962C8B-B14F-4D97-AF65-F5344CB8AC3E}">
        <p14:creationId xmlns:p14="http://schemas.microsoft.com/office/powerpoint/2010/main" val="2580283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993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E98B280C-4170-FC42-980E-EE5B40E06EE9}" type="slidenum">
              <a:rPr lang="en-US" altLang="en-US">
                <a:latin typeface="Times New Roman" charset="0"/>
              </a:rPr>
              <a:pPr defTabSz="914400"/>
              <a:t>20</a:t>
            </a:fld>
            <a:endParaRPr lang="en-US" altLang="en-US">
              <a:latin typeface="Times New Roman" charset="0"/>
            </a:endParaRPr>
          </a:p>
        </p:txBody>
      </p:sp>
    </p:spTree>
    <p:extLst>
      <p:ext uri="{BB962C8B-B14F-4D97-AF65-F5344CB8AC3E}">
        <p14:creationId xmlns:p14="http://schemas.microsoft.com/office/powerpoint/2010/main" val="534117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Verdana" charset="0"/>
              </a:rPr>
              <a:t>While it may appear that getting water conducted away from features of interest as quickly as possible is desirable, decreasing travel time typically is counter to reducing peak flow rates (because of the relationship between intensity and time).</a:t>
            </a:r>
            <a:endParaRPr lang="en-US" altLang="en-US">
              <a:latin typeface="Times New Roman" charset="0"/>
            </a:endParaRPr>
          </a:p>
        </p:txBody>
      </p:sp>
      <p:sp>
        <p:nvSpPr>
          <p:cNvPr id="1003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79BA2012-15A6-774D-9E15-659AA4D87BFE}" type="slidenum">
              <a:rPr lang="en-US" altLang="en-US">
                <a:latin typeface="Times New Roman" charset="0"/>
              </a:rPr>
              <a:pPr defTabSz="914400"/>
              <a:t>21</a:t>
            </a:fld>
            <a:endParaRPr lang="en-US" altLang="en-US">
              <a:latin typeface="Times New Roman" charset="0"/>
            </a:endParaRPr>
          </a:p>
        </p:txBody>
      </p:sp>
    </p:spTree>
    <p:extLst>
      <p:ext uri="{BB962C8B-B14F-4D97-AF65-F5344CB8AC3E}">
        <p14:creationId xmlns:p14="http://schemas.microsoft.com/office/powerpoint/2010/main" val="429413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3D4A38D7-B044-3F4B-9F9B-AF21815AC62A}" type="slidenum">
              <a:rPr lang="en-US" altLang="en-US">
                <a:latin typeface="Times New Roman" charset="0"/>
              </a:rPr>
              <a:pPr defTabSz="914400"/>
              <a:t>22</a:t>
            </a:fld>
            <a:endParaRPr lang="en-US" altLang="en-US">
              <a:latin typeface="Times New Roman" charset="0"/>
            </a:endParaRPr>
          </a:p>
        </p:txBody>
      </p:sp>
    </p:spTree>
    <p:extLst>
      <p:ext uri="{BB962C8B-B14F-4D97-AF65-F5344CB8AC3E}">
        <p14:creationId xmlns:p14="http://schemas.microsoft.com/office/powerpoint/2010/main" val="1604363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024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2FCBF639-E4C5-4148-B5E5-8BD4744A58BB}" type="slidenum">
              <a:rPr lang="en-US" altLang="en-US">
                <a:latin typeface="Times New Roman" charset="0"/>
              </a:rPr>
              <a:pPr defTabSz="914400"/>
              <a:t>23</a:t>
            </a:fld>
            <a:endParaRPr lang="en-US" altLang="en-US">
              <a:latin typeface="Times New Roman" charset="0"/>
            </a:endParaRPr>
          </a:p>
        </p:txBody>
      </p:sp>
    </p:spTree>
    <p:extLst>
      <p:ext uri="{BB962C8B-B14F-4D97-AF65-F5344CB8AC3E}">
        <p14:creationId xmlns:p14="http://schemas.microsoft.com/office/powerpoint/2010/main" val="727882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034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0669C627-DB34-C749-9C52-42EA70964F81}" type="slidenum">
              <a:rPr lang="en-US" altLang="en-US">
                <a:latin typeface="Times New Roman" charset="0"/>
              </a:rPr>
              <a:pPr defTabSz="914400"/>
              <a:t>24</a:t>
            </a:fld>
            <a:endParaRPr lang="en-US" altLang="en-US">
              <a:latin typeface="Times New Roman" charset="0"/>
            </a:endParaRPr>
          </a:p>
        </p:txBody>
      </p:sp>
    </p:spTree>
    <p:extLst>
      <p:ext uri="{BB962C8B-B14F-4D97-AF65-F5344CB8AC3E}">
        <p14:creationId xmlns:p14="http://schemas.microsoft.com/office/powerpoint/2010/main" val="1458912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044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84270795-F9D9-3E49-81B1-B1399C0CB5D9}" type="slidenum">
              <a:rPr lang="en-US" altLang="en-US">
                <a:latin typeface="Times New Roman" charset="0"/>
              </a:rPr>
              <a:pPr defTabSz="914400"/>
              <a:t>25</a:t>
            </a:fld>
            <a:endParaRPr lang="en-US" altLang="en-US">
              <a:latin typeface="Times New Roman" charset="0"/>
            </a:endParaRPr>
          </a:p>
        </p:txBody>
      </p:sp>
    </p:spTree>
    <p:extLst>
      <p:ext uri="{BB962C8B-B14F-4D97-AF65-F5344CB8AC3E}">
        <p14:creationId xmlns:p14="http://schemas.microsoft.com/office/powerpoint/2010/main" val="2121572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054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B75926F2-31FE-B244-9BB6-59020C6A9DBB}" type="slidenum">
              <a:rPr lang="en-US" altLang="en-US">
                <a:latin typeface="Times New Roman" charset="0"/>
              </a:rPr>
              <a:pPr defTabSz="914400"/>
              <a:t>26</a:t>
            </a:fld>
            <a:endParaRPr lang="en-US" altLang="en-US">
              <a:latin typeface="Times New Roman" charset="0"/>
            </a:endParaRPr>
          </a:p>
        </p:txBody>
      </p:sp>
    </p:spTree>
    <p:extLst>
      <p:ext uri="{BB962C8B-B14F-4D97-AF65-F5344CB8AC3E}">
        <p14:creationId xmlns:p14="http://schemas.microsoft.com/office/powerpoint/2010/main" val="457154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27</a:t>
            </a:fld>
            <a:endParaRPr lang="en-US"/>
          </a:p>
        </p:txBody>
      </p:sp>
    </p:spTree>
    <p:extLst>
      <p:ext uri="{BB962C8B-B14F-4D97-AF65-F5344CB8AC3E}">
        <p14:creationId xmlns:p14="http://schemas.microsoft.com/office/powerpoint/2010/main" val="960915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28</a:t>
            </a:fld>
            <a:endParaRPr lang="en-US"/>
          </a:p>
        </p:txBody>
      </p:sp>
    </p:spTree>
    <p:extLst>
      <p:ext uri="{BB962C8B-B14F-4D97-AF65-F5344CB8AC3E}">
        <p14:creationId xmlns:p14="http://schemas.microsoft.com/office/powerpoint/2010/main" val="2442506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75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075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D21CFFA2-552F-2845-931B-E20342A5BF4B}" type="slidenum">
              <a:rPr lang="en-US" altLang="en-US">
                <a:latin typeface="Times New Roman" charset="0"/>
              </a:rPr>
              <a:pPr defTabSz="914400"/>
              <a:t>29</a:t>
            </a:fld>
            <a:endParaRPr lang="en-US" altLang="en-US">
              <a:latin typeface="Times New Roman" charset="0"/>
            </a:endParaRPr>
          </a:p>
        </p:txBody>
      </p:sp>
    </p:spTree>
    <p:extLst>
      <p:ext uri="{BB962C8B-B14F-4D97-AF65-F5344CB8AC3E}">
        <p14:creationId xmlns:p14="http://schemas.microsoft.com/office/powerpoint/2010/main" val="281576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3</a:t>
            </a:fld>
            <a:endParaRPr lang="en-US"/>
          </a:p>
        </p:txBody>
      </p:sp>
    </p:spTree>
    <p:extLst>
      <p:ext uri="{BB962C8B-B14F-4D97-AF65-F5344CB8AC3E}">
        <p14:creationId xmlns:p14="http://schemas.microsoft.com/office/powerpoint/2010/main" val="21542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85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085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2BF7D63B-A7E1-2741-AA4D-7F316D83292F}" type="slidenum">
              <a:rPr lang="en-US" altLang="en-US">
                <a:latin typeface="Times New Roman" charset="0"/>
              </a:rPr>
              <a:pPr defTabSz="914400"/>
              <a:t>30</a:t>
            </a:fld>
            <a:endParaRPr lang="en-US" altLang="en-US">
              <a:latin typeface="Times New Roman" charset="0"/>
            </a:endParaRPr>
          </a:p>
        </p:txBody>
      </p:sp>
    </p:spTree>
    <p:extLst>
      <p:ext uri="{BB962C8B-B14F-4D97-AF65-F5344CB8AC3E}">
        <p14:creationId xmlns:p14="http://schemas.microsoft.com/office/powerpoint/2010/main" val="1542567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095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D2F60340-AB74-7D4C-8EA9-D36771D12166}" type="slidenum">
              <a:rPr lang="en-US" altLang="en-US">
                <a:latin typeface="Times New Roman" charset="0"/>
              </a:rPr>
              <a:pPr defTabSz="914400"/>
              <a:t>31</a:t>
            </a:fld>
            <a:endParaRPr lang="en-US" altLang="en-US">
              <a:latin typeface="Times New Roman" charset="0"/>
            </a:endParaRPr>
          </a:p>
        </p:txBody>
      </p:sp>
    </p:spTree>
    <p:extLst>
      <p:ext uri="{BB962C8B-B14F-4D97-AF65-F5344CB8AC3E}">
        <p14:creationId xmlns:p14="http://schemas.microsoft.com/office/powerpoint/2010/main" val="1513806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105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5D4C266C-A20B-B140-AE45-1A692CE98500}" type="slidenum">
              <a:rPr lang="en-US" altLang="en-US">
                <a:latin typeface="Times New Roman" charset="0"/>
              </a:rPr>
              <a:pPr defTabSz="914400"/>
              <a:t>32</a:t>
            </a:fld>
            <a:endParaRPr lang="en-US" altLang="en-US">
              <a:latin typeface="Times New Roman" charset="0"/>
            </a:endParaRPr>
          </a:p>
        </p:txBody>
      </p:sp>
    </p:spTree>
    <p:extLst>
      <p:ext uri="{BB962C8B-B14F-4D97-AF65-F5344CB8AC3E}">
        <p14:creationId xmlns:p14="http://schemas.microsoft.com/office/powerpoint/2010/main" val="1301314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116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1507E529-1937-C54E-8D04-50F3D5C54E66}" type="slidenum">
              <a:rPr lang="en-US" altLang="en-US">
                <a:latin typeface="Times New Roman" charset="0"/>
              </a:rPr>
              <a:pPr defTabSz="914400"/>
              <a:t>33</a:t>
            </a:fld>
            <a:endParaRPr lang="en-US" altLang="en-US">
              <a:latin typeface="Times New Roman" charset="0"/>
            </a:endParaRPr>
          </a:p>
        </p:txBody>
      </p:sp>
    </p:spTree>
    <p:extLst>
      <p:ext uri="{BB962C8B-B14F-4D97-AF65-F5344CB8AC3E}">
        <p14:creationId xmlns:p14="http://schemas.microsoft.com/office/powerpoint/2010/main" val="1222533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36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136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6F3D2C44-6C35-AE47-A4A1-1CB5DFBAFDCD}" type="slidenum">
              <a:rPr lang="en-US" altLang="en-US">
                <a:latin typeface="Times New Roman" charset="0"/>
              </a:rPr>
              <a:pPr defTabSz="914400"/>
              <a:t>34</a:t>
            </a:fld>
            <a:endParaRPr lang="en-US" altLang="en-US">
              <a:latin typeface="Times New Roman" charset="0"/>
            </a:endParaRPr>
          </a:p>
        </p:txBody>
      </p:sp>
    </p:spTree>
    <p:extLst>
      <p:ext uri="{BB962C8B-B14F-4D97-AF65-F5344CB8AC3E}">
        <p14:creationId xmlns:p14="http://schemas.microsoft.com/office/powerpoint/2010/main" val="1319800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46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146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634B611B-61F5-F24A-A917-8E93E9012E0D}" type="slidenum">
              <a:rPr lang="en-US" altLang="en-US">
                <a:latin typeface="Times New Roman" charset="0"/>
              </a:rPr>
              <a:pPr defTabSz="914400"/>
              <a:t>35</a:t>
            </a:fld>
            <a:endParaRPr lang="en-US" altLang="en-US">
              <a:latin typeface="Times New Roman" charset="0"/>
            </a:endParaRPr>
          </a:p>
        </p:txBody>
      </p:sp>
    </p:spTree>
    <p:extLst>
      <p:ext uri="{BB962C8B-B14F-4D97-AF65-F5344CB8AC3E}">
        <p14:creationId xmlns:p14="http://schemas.microsoft.com/office/powerpoint/2010/main" val="520598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57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157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8961500C-3B03-2D45-85DE-AE089CFD4C55}" type="slidenum">
              <a:rPr lang="en-US" altLang="en-US">
                <a:latin typeface="Times New Roman" charset="0"/>
              </a:rPr>
              <a:pPr defTabSz="914400"/>
              <a:t>36</a:t>
            </a:fld>
            <a:endParaRPr lang="en-US" altLang="en-US">
              <a:latin typeface="Times New Roman" charset="0"/>
            </a:endParaRPr>
          </a:p>
        </p:txBody>
      </p:sp>
    </p:spTree>
    <p:extLst>
      <p:ext uri="{BB962C8B-B14F-4D97-AF65-F5344CB8AC3E}">
        <p14:creationId xmlns:p14="http://schemas.microsoft.com/office/powerpoint/2010/main" val="848628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67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167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5FCE4972-5F13-F541-B7D4-D2293AAF4AA1}" type="slidenum">
              <a:rPr lang="en-US" altLang="en-US">
                <a:latin typeface="Times New Roman" charset="0"/>
              </a:rPr>
              <a:pPr defTabSz="914400"/>
              <a:t>37</a:t>
            </a:fld>
            <a:endParaRPr lang="en-US" altLang="en-US">
              <a:latin typeface="Times New Roman" charset="0"/>
            </a:endParaRPr>
          </a:p>
        </p:txBody>
      </p:sp>
    </p:spTree>
    <p:extLst>
      <p:ext uri="{BB962C8B-B14F-4D97-AF65-F5344CB8AC3E}">
        <p14:creationId xmlns:p14="http://schemas.microsoft.com/office/powerpoint/2010/main" val="14585518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77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177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BDC33755-E548-3840-87B7-938B07A3510B}" type="slidenum">
              <a:rPr lang="en-US" altLang="en-US">
                <a:latin typeface="Times New Roman" charset="0"/>
              </a:rPr>
              <a:pPr defTabSz="914400"/>
              <a:t>38</a:t>
            </a:fld>
            <a:endParaRPr lang="en-US" altLang="en-US">
              <a:latin typeface="Times New Roman" charset="0"/>
            </a:endParaRPr>
          </a:p>
        </p:txBody>
      </p:sp>
    </p:spTree>
    <p:extLst>
      <p:ext uri="{BB962C8B-B14F-4D97-AF65-F5344CB8AC3E}">
        <p14:creationId xmlns:p14="http://schemas.microsoft.com/office/powerpoint/2010/main" val="3550284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87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187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3F647F98-C810-4442-8969-EEEC861FA4B8}" type="slidenum">
              <a:rPr lang="en-US" altLang="en-US">
                <a:latin typeface="Times New Roman" charset="0"/>
              </a:rPr>
              <a:pPr defTabSz="914400"/>
              <a:t>39</a:t>
            </a:fld>
            <a:endParaRPr lang="en-US" altLang="en-US">
              <a:latin typeface="Times New Roman" charset="0"/>
            </a:endParaRPr>
          </a:p>
        </p:txBody>
      </p:sp>
    </p:spTree>
    <p:extLst>
      <p:ext uri="{BB962C8B-B14F-4D97-AF65-F5344CB8AC3E}">
        <p14:creationId xmlns:p14="http://schemas.microsoft.com/office/powerpoint/2010/main" val="1252915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4</a:t>
            </a:fld>
            <a:endParaRPr lang="en-US"/>
          </a:p>
        </p:txBody>
      </p:sp>
    </p:spTree>
    <p:extLst>
      <p:ext uri="{BB962C8B-B14F-4D97-AF65-F5344CB8AC3E}">
        <p14:creationId xmlns:p14="http://schemas.microsoft.com/office/powerpoint/2010/main" val="31524773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98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198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6858CB00-14C7-5B46-817B-DBD19A78FE64}" type="slidenum">
              <a:rPr lang="en-US" altLang="en-US">
                <a:latin typeface="Times New Roman" charset="0"/>
              </a:rPr>
              <a:pPr defTabSz="914400"/>
              <a:t>40</a:t>
            </a:fld>
            <a:endParaRPr lang="en-US" altLang="en-US">
              <a:latin typeface="Times New Roman" charset="0"/>
            </a:endParaRPr>
          </a:p>
        </p:txBody>
      </p:sp>
    </p:spTree>
    <p:extLst>
      <p:ext uri="{BB962C8B-B14F-4D97-AF65-F5344CB8AC3E}">
        <p14:creationId xmlns:p14="http://schemas.microsoft.com/office/powerpoint/2010/main" val="16737168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08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208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5A2EFC5E-8328-F54F-95FC-A868C40FAFC3}" type="slidenum">
              <a:rPr lang="en-US" altLang="en-US">
                <a:latin typeface="Times New Roman" charset="0"/>
              </a:rPr>
              <a:pPr defTabSz="914400"/>
              <a:t>41</a:t>
            </a:fld>
            <a:endParaRPr lang="en-US" altLang="en-US">
              <a:latin typeface="Times New Roman" charset="0"/>
            </a:endParaRPr>
          </a:p>
        </p:txBody>
      </p:sp>
    </p:spTree>
    <p:extLst>
      <p:ext uri="{BB962C8B-B14F-4D97-AF65-F5344CB8AC3E}">
        <p14:creationId xmlns:p14="http://schemas.microsoft.com/office/powerpoint/2010/main" val="271528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8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228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83897022-27B1-5D47-8B1E-C7D10907D927}" type="slidenum">
              <a:rPr lang="en-US" altLang="en-US">
                <a:latin typeface="Times New Roman" charset="0"/>
              </a:rPr>
              <a:pPr defTabSz="914400"/>
              <a:t>42</a:t>
            </a:fld>
            <a:endParaRPr lang="en-US" altLang="en-US">
              <a:latin typeface="Times New Roman" charset="0"/>
            </a:endParaRPr>
          </a:p>
        </p:txBody>
      </p:sp>
    </p:spTree>
    <p:extLst>
      <p:ext uri="{BB962C8B-B14F-4D97-AF65-F5344CB8AC3E}">
        <p14:creationId xmlns:p14="http://schemas.microsoft.com/office/powerpoint/2010/main" val="4263505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39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239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6DC7F851-A046-4F45-A791-A2F50C0A11D0}" type="slidenum">
              <a:rPr lang="en-US" altLang="en-US">
                <a:latin typeface="Times New Roman" charset="0"/>
              </a:rPr>
              <a:pPr defTabSz="914400"/>
              <a:t>43</a:t>
            </a:fld>
            <a:endParaRPr lang="en-US" altLang="en-US">
              <a:latin typeface="Times New Roman" charset="0"/>
            </a:endParaRPr>
          </a:p>
        </p:txBody>
      </p:sp>
    </p:spTree>
    <p:extLst>
      <p:ext uri="{BB962C8B-B14F-4D97-AF65-F5344CB8AC3E}">
        <p14:creationId xmlns:p14="http://schemas.microsoft.com/office/powerpoint/2010/main" val="16684995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49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249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CBEF6D66-1DD5-D348-8363-E456D6A6B001}" type="slidenum">
              <a:rPr lang="en-US" altLang="en-US">
                <a:latin typeface="Times New Roman" charset="0"/>
              </a:rPr>
              <a:pPr defTabSz="914400"/>
              <a:t>44</a:t>
            </a:fld>
            <a:endParaRPr lang="en-US" altLang="en-US">
              <a:latin typeface="Times New Roman" charset="0"/>
            </a:endParaRPr>
          </a:p>
        </p:txBody>
      </p:sp>
    </p:spTree>
    <p:extLst>
      <p:ext uri="{BB962C8B-B14F-4D97-AF65-F5344CB8AC3E}">
        <p14:creationId xmlns:p14="http://schemas.microsoft.com/office/powerpoint/2010/main" val="6306928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25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C2BED874-DEC5-C041-8BEF-20528D9E8851}" type="slidenum">
              <a:rPr lang="en-US" altLang="en-US">
                <a:latin typeface="Times New Roman" charset="0"/>
              </a:rPr>
              <a:pPr defTabSz="914400"/>
              <a:t>45</a:t>
            </a:fld>
            <a:endParaRPr lang="en-US" altLang="en-US">
              <a:latin typeface="Times New Roman" charset="0"/>
            </a:endParaRPr>
          </a:p>
        </p:txBody>
      </p:sp>
    </p:spTree>
    <p:extLst>
      <p:ext uri="{BB962C8B-B14F-4D97-AF65-F5344CB8AC3E}">
        <p14:creationId xmlns:p14="http://schemas.microsoft.com/office/powerpoint/2010/main" val="748601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69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269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D1D452D6-97C6-FF4C-9598-C58986DCA8E9}" type="slidenum">
              <a:rPr lang="en-US" altLang="en-US">
                <a:latin typeface="Times New Roman" charset="0"/>
              </a:rPr>
              <a:pPr defTabSz="914400"/>
              <a:t>47</a:t>
            </a:fld>
            <a:endParaRPr lang="en-US" altLang="en-US">
              <a:latin typeface="Times New Roman" charset="0"/>
            </a:endParaRPr>
          </a:p>
        </p:txBody>
      </p:sp>
    </p:spTree>
    <p:extLst>
      <p:ext uri="{BB962C8B-B14F-4D97-AF65-F5344CB8AC3E}">
        <p14:creationId xmlns:p14="http://schemas.microsoft.com/office/powerpoint/2010/main" val="18959856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800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Tree>
    <p:extLst>
      <p:ext uri="{BB962C8B-B14F-4D97-AF65-F5344CB8AC3E}">
        <p14:creationId xmlns:p14="http://schemas.microsoft.com/office/powerpoint/2010/main" val="14692384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90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290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3DE2C7CB-68BA-EA4D-AA28-932B0CC83A37}" type="slidenum">
              <a:rPr lang="en-US" altLang="en-US">
                <a:latin typeface="Times New Roman" charset="0"/>
              </a:rPr>
              <a:pPr defTabSz="914400"/>
              <a:t>63</a:t>
            </a:fld>
            <a:endParaRPr lang="en-US" altLang="en-US">
              <a:latin typeface="Times New Roman" charset="0"/>
            </a:endParaRPr>
          </a:p>
        </p:txBody>
      </p:sp>
    </p:spTree>
    <p:extLst>
      <p:ext uri="{BB962C8B-B14F-4D97-AF65-F5344CB8AC3E}">
        <p14:creationId xmlns:p14="http://schemas.microsoft.com/office/powerpoint/2010/main" val="17242609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00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300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D37B9BD3-4991-FA4D-BE50-DB6346F34B33}" type="slidenum">
              <a:rPr lang="en-US" altLang="en-US">
                <a:latin typeface="Times New Roman" charset="0"/>
              </a:rPr>
              <a:pPr defTabSz="914400"/>
              <a:t>64</a:t>
            </a:fld>
            <a:endParaRPr lang="en-US" altLang="en-US">
              <a:latin typeface="Times New Roman" charset="0"/>
            </a:endParaRPr>
          </a:p>
        </p:txBody>
      </p:sp>
    </p:spTree>
    <p:extLst>
      <p:ext uri="{BB962C8B-B14F-4D97-AF65-F5344CB8AC3E}">
        <p14:creationId xmlns:p14="http://schemas.microsoft.com/office/powerpoint/2010/main" val="1510227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E1E221C7-5089-F94F-89F2-24AE321B38B8}" type="slidenum">
              <a:rPr lang="en-US" altLang="en-US">
                <a:latin typeface="Times New Roman" charset="0"/>
              </a:rPr>
              <a:pPr defTabSz="914400"/>
              <a:t>5</a:t>
            </a:fld>
            <a:endParaRPr lang="en-US" altLang="en-US">
              <a:latin typeface="Times New Roman" charset="0"/>
            </a:endParaRPr>
          </a:p>
        </p:txBody>
      </p:sp>
    </p:spTree>
    <p:extLst>
      <p:ext uri="{BB962C8B-B14F-4D97-AF65-F5344CB8AC3E}">
        <p14:creationId xmlns:p14="http://schemas.microsoft.com/office/powerpoint/2010/main" val="463979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310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56394F3F-1C8A-B943-B5B6-15B3598A7C35}" type="slidenum">
              <a:rPr lang="en-US" altLang="en-US">
                <a:latin typeface="Times New Roman" charset="0"/>
              </a:rPr>
              <a:pPr defTabSz="914400"/>
              <a:t>65</a:t>
            </a:fld>
            <a:endParaRPr lang="en-US" altLang="en-US">
              <a:latin typeface="Times New Roman" charset="0"/>
            </a:endParaRPr>
          </a:p>
        </p:txBody>
      </p:sp>
    </p:spTree>
    <p:extLst>
      <p:ext uri="{BB962C8B-B14F-4D97-AF65-F5344CB8AC3E}">
        <p14:creationId xmlns:p14="http://schemas.microsoft.com/office/powerpoint/2010/main" val="12785533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20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320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FA8D2397-31B1-C747-821C-DB87F4756F6F}" type="slidenum">
              <a:rPr lang="en-US" altLang="en-US">
                <a:latin typeface="Times New Roman" charset="0"/>
              </a:rPr>
              <a:pPr defTabSz="914400"/>
              <a:t>66</a:t>
            </a:fld>
            <a:endParaRPr lang="en-US" altLang="en-US">
              <a:latin typeface="Times New Roman" charset="0"/>
            </a:endParaRPr>
          </a:p>
        </p:txBody>
      </p:sp>
    </p:spTree>
    <p:extLst>
      <p:ext uri="{BB962C8B-B14F-4D97-AF65-F5344CB8AC3E}">
        <p14:creationId xmlns:p14="http://schemas.microsoft.com/office/powerpoint/2010/main" val="925369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33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45D93C89-E29D-A643-8E68-86BCD31D1A37}" type="slidenum">
              <a:rPr lang="en-US" altLang="en-US">
                <a:latin typeface="Times New Roman" charset="0"/>
              </a:rPr>
              <a:pPr defTabSz="914400"/>
              <a:t>67</a:t>
            </a:fld>
            <a:endParaRPr lang="en-US" altLang="en-US">
              <a:latin typeface="Times New Roman" charset="0"/>
            </a:endParaRPr>
          </a:p>
        </p:txBody>
      </p:sp>
    </p:spTree>
    <p:extLst>
      <p:ext uri="{BB962C8B-B14F-4D97-AF65-F5344CB8AC3E}">
        <p14:creationId xmlns:p14="http://schemas.microsoft.com/office/powerpoint/2010/main" val="6138755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4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134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2EBBE64E-57FB-2840-9D1D-46392A3744D6}" type="slidenum">
              <a:rPr lang="en-US" altLang="en-US">
                <a:latin typeface="Times New Roman" charset="0"/>
              </a:rPr>
              <a:pPr defTabSz="914400"/>
              <a:t>68</a:t>
            </a:fld>
            <a:endParaRPr lang="en-US" altLang="en-US">
              <a:latin typeface="Times New Roman" charset="0"/>
            </a:endParaRPr>
          </a:p>
        </p:txBody>
      </p:sp>
    </p:spTree>
    <p:extLst>
      <p:ext uri="{BB962C8B-B14F-4D97-AF65-F5344CB8AC3E}">
        <p14:creationId xmlns:p14="http://schemas.microsoft.com/office/powerpoint/2010/main" val="8943740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how do we </a:t>
            </a:r>
            <a:r>
              <a:rPr lang="en-US" sz="1200" kern="1200" dirty="0" err="1" smtClean="0">
                <a:solidFill>
                  <a:schemeClr val="tx1"/>
                </a:solidFill>
                <a:effectLst/>
                <a:latin typeface="+mn-lt"/>
                <a:ea typeface="+mn-ea"/>
                <a:cs typeface="+mn-cs"/>
              </a:rPr>
              <a:t>calc</a:t>
            </a:r>
            <a:r>
              <a:rPr lang="en-US" sz="1200" kern="1200" dirty="0" smtClean="0">
                <a:solidFill>
                  <a:schemeClr val="tx1"/>
                </a:solidFill>
                <a:effectLst/>
                <a:latin typeface="+mn-lt"/>
                <a:ea typeface="+mn-ea"/>
                <a:cs typeface="+mn-cs"/>
              </a:rPr>
              <a:t> peak</a:t>
            </a:r>
            <a:r>
              <a:rPr lang="en-US" sz="1200" kern="1200" baseline="0" dirty="0" smtClean="0">
                <a:solidFill>
                  <a:schemeClr val="tx1"/>
                </a:solidFill>
                <a:effectLst/>
                <a:latin typeface="+mn-lt"/>
                <a:ea typeface="+mn-ea"/>
                <a:cs typeface="+mn-cs"/>
              </a:rPr>
              <a:t> flow and volumes?</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comparison of the various methodologies shows a wide variation in computed peak discharges for similar watershed and channel conditions. On occasion, these variations lead to confusion and inconsistency among the engineering community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a:t>
            </a:r>
            <a:r>
              <a:rPr lang="en-US" sz="1200" kern="1200" baseline="0" dirty="0" smtClean="0">
                <a:solidFill>
                  <a:schemeClr val="tx1"/>
                </a:solidFill>
                <a:effectLst/>
                <a:latin typeface="+mn-lt"/>
                <a:ea typeface="+mn-ea"/>
                <a:cs typeface="+mn-cs"/>
              </a:rPr>
              <a:t> diff people have diff standards. Which to pick!? It’s like a checklist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Methodology depends primarily on the drainage area of the project. In some cases, the complexity of the design or level of accuracy may influence the method selected. </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02CCBFB1-1E43-614B-9572-208251511FA0}" type="slidenum">
              <a:rPr lang="en-US" smtClean="0"/>
              <a:t>70</a:t>
            </a:fld>
            <a:endParaRPr lang="en-US"/>
          </a:p>
        </p:txBody>
      </p:sp>
    </p:spTree>
    <p:extLst>
      <p:ext uri="{BB962C8B-B14F-4D97-AF65-F5344CB8AC3E}">
        <p14:creationId xmlns:p14="http://schemas.microsoft.com/office/powerpoint/2010/main" val="675224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6</a:t>
            </a:fld>
            <a:endParaRPr lang="en-US"/>
          </a:p>
        </p:txBody>
      </p:sp>
    </p:spTree>
    <p:extLst>
      <p:ext uri="{BB962C8B-B14F-4D97-AF65-F5344CB8AC3E}">
        <p14:creationId xmlns:p14="http://schemas.microsoft.com/office/powerpoint/2010/main" val="818929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8AC523D5-922B-EA43-9622-ACD0284701B2}" type="slidenum">
              <a:rPr lang="en-US" altLang="en-US">
                <a:latin typeface="Times New Roman" charset="0"/>
              </a:rPr>
              <a:pPr defTabSz="914400"/>
              <a:t>7</a:t>
            </a:fld>
            <a:endParaRPr lang="en-US" altLang="en-US">
              <a:latin typeface="Times New Roman" charset="0"/>
            </a:endParaRPr>
          </a:p>
        </p:txBody>
      </p:sp>
    </p:spTree>
    <p:extLst>
      <p:ext uri="{BB962C8B-B14F-4D97-AF65-F5344CB8AC3E}">
        <p14:creationId xmlns:p14="http://schemas.microsoft.com/office/powerpoint/2010/main" val="274117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345F6A1E-5BDB-2945-8699-A86E07933603}" type="slidenum">
              <a:rPr lang="en-US" altLang="en-US">
                <a:latin typeface="Times New Roman" charset="0"/>
              </a:rPr>
              <a:pPr defTabSz="914400"/>
              <a:t>8</a:t>
            </a:fld>
            <a:endParaRPr lang="en-US" altLang="en-US">
              <a:latin typeface="Times New Roman" charset="0"/>
            </a:endParaRPr>
          </a:p>
        </p:txBody>
      </p:sp>
    </p:spTree>
    <p:extLst>
      <p:ext uri="{BB962C8B-B14F-4D97-AF65-F5344CB8AC3E}">
        <p14:creationId xmlns:p14="http://schemas.microsoft.com/office/powerpoint/2010/main" val="747609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Times New Roman" charset="0"/>
            </a:endParaRP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defTabSz="914400"/>
            <a:fld id="{02078F84-53B1-FB4D-9388-9A2D18AB1251}" type="slidenum">
              <a:rPr lang="en-US" altLang="en-US">
                <a:latin typeface="Times New Roman" charset="0"/>
              </a:rPr>
              <a:pPr defTabSz="914400"/>
              <a:t>9</a:t>
            </a:fld>
            <a:endParaRPr lang="en-US" altLang="en-US">
              <a:latin typeface="Times New Roman" charset="0"/>
            </a:endParaRPr>
          </a:p>
        </p:txBody>
      </p:sp>
    </p:spTree>
    <p:extLst>
      <p:ext uri="{BB962C8B-B14F-4D97-AF65-F5344CB8AC3E}">
        <p14:creationId xmlns:p14="http://schemas.microsoft.com/office/powerpoint/2010/main" val="152569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10/23/18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Drag picture to placeholder or click icon to add</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Drag picture to placeholder or click icon to add</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Drag picture to placeholder or click icon to add</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Drag picture to placeholder or click icon to add</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4567" y="336550"/>
            <a:ext cx="10805584"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1851" y="1411289"/>
            <a:ext cx="5162549" cy="4505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411289"/>
            <a:ext cx="5162551" cy="4505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825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10/23/18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Microsoft_Equation1.bin"/><Relationship Id="rId5"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23.png"/><Relationship Id="rId5" Type="http://schemas.openxmlformats.org/officeDocument/2006/relationships/oleObject" Target="../embeddings/Microsoft_Equation2.bin"/><Relationship Id="rId6" Type="http://schemas.openxmlformats.org/officeDocument/2006/relationships/image" Target="../media/image2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Microsoft_Equation3.bin"/><Relationship Id="rId5" Type="http://schemas.openxmlformats.org/officeDocument/2006/relationships/image" Target="../media/image24.emf"/><Relationship Id="rId6" Type="http://schemas.openxmlformats.org/officeDocument/2006/relationships/image" Target="../media/image25.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8.xml"/><Relationship Id="rId5" Type="http://schemas.openxmlformats.org/officeDocument/2006/relationships/image" Target="../media/image30.png"/><Relationship Id="rId1" Type="http://schemas.microsoft.com/office/2007/relationships/media" Target="\Users\cleveland\Dropbox\DES601-606-Revision\DES601-602-Package\DES-602-Revision\DES602-Powerpoint\DES602-Day1\Lesson-5-EmbeddedVideo\grateOngrade.avi" TargetMode="External"/><Relationship Id="rId2" Type="http://schemas.openxmlformats.org/officeDocument/2006/relationships/video" Target="\Users\cleveland\Dropbox\DES601-606-Revision\DES601-602-Package\DES-602-Revision\DES602-Powerpoint\DES602-Day1\Lesson-5-EmbeddedVideo\grateOngrade.avi" TargetMode="Externa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9.xml"/><Relationship Id="rId5" Type="http://schemas.openxmlformats.org/officeDocument/2006/relationships/image" Target="../media/image31.png"/><Relationship Id="rId1" Type="http://schemas.microsoft.com/office/2007/relationships/media" Target="\Users\cleveland\Dropbox\DES601-606-Revision\DES601-602-Package\DES-602-Revision\DES602-Powerpoint\DES602-Day1\Lesson-5-EmbeddedVideo\grateInSag.avi" TargetMode="External"/><Relationship Id="rId2" Type="http://schemas.openxmlformats.org/officeDocument/2006/relationships/video" Target="\Users\cleveland\Dropbox\DES601-606-Revision\DES601-602-Package\DES-602-Revision\DES602-Powerpoint\DES602-Day1\Lesson-5-EmbeddedVideo\grateInSag.av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0.xml"/><Relationship Id="rId5" Type="http://schemas.openxmlformats.org/officeDocument/2006/relationships/image" Target="../media/image32.png"/><Relationship Id="rId1" Type="http://schemas.microsoft.com/office/2007/relationships/media" Target="\Users\cleveland\Dropbox\DES601-606-Revision\DES601-602-Package\DES-602-Revision\DES602-Powerpoint\DES602-Day1\Lesson-5-EmbeddedVideo\tandemOnGrade.avi" TargetMode="External"/><Relationship Id="rId2" Type="http://schemas.openxmlformats.org/officeDocument/2006/relationships/video" Target="\Users\cleveland\Dropbox\DES601-606-Revision\DES601-602-Package\DES-602-Revision\DES602-Powerpoint\DES602-Day1\Lesson-5-EmbeddedVideo\tandemOnGrade.avi" TargetMode="Externa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1.xml"/><Relationship Id="rId5" Type="http://schemas.openxmlformats.org/officeDocument/2006/relationships/image" Target="../media/image33.png"/><Relationship Id="rId1" Type="http://schemas.microsoft.com/office/2007/relationships/media" Target="\Users\cleveland\Dropbox\DES601-606-Revision\DES601-602-Package\DES-602-Revision\DES602-Powerpoint\DES602-Day1\Lesson-5-EmbeddedVideo\tandemInSag.avi" TargetMode="External"/><Relationship Id="rId2" Type="http://schemas.openxmlformats.org/officeDocument/2006/relationships/video" Target="\Users\cleveland\Dropbox\DES601-606-Revision\DES601-602-Package\DES-602-Revision\DES602-Powerpoint\DES602-Day1\Lesson-5-EmbeddedVideo\tandemInSag.avi"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Microsoft_Equation4.bin"/><Relationship Id="rId4" Type="http://schemas.openxmlformats.org/officeDocument/2006/relationships/image" Target="../media/image37.wmf"/><Relationship Id="rId1" Type="http://schemas.openxmlformats.org/officeDocument/2006/relationships/vmlDrawing" Target="../drawings/vmlDrawing4.vml"/><Relationship Id="rId2"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8.wmf"/><Relationship Id="rId5" Type="http://schemas.openxmlformats.org/officeDocument/2006/relationships/image" Target="../media/image39.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oleObject" Target="../embeddings/Microsoft_Equation5.bin"/><Relationship Id="rId4" Type="http://schemas.openxmlformats.org/officeDocument/2006/relationships/image" Target="../media/image40.wmf"/><Relationship Id="rId1" Type="http://schemas.openxmlformats.org/officeDocument/2006/relationships/vmlDrawing" Target="../drawings/vmlDrawing6.vml"/><Relationship Id="rId2"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Microsoft_Equation6.bin"/><Relationship Id="rId4" Type="http://schemas.openxmlformats.org/officeDocument/2006/relationships/image" Target="../media/image41.wmf"/><Relationship Id="rId1" Type="http://schemas.openxmlformats.org/officeDocument/2006/relationships/vmlDrawing" Target="../drawings/vmlDrawing7.vml"/><Relationship Id="rId2"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2.wmf"/><Relationship Id="rId1" Type="http://schemas.openxmlformats.org/officeDocument/2006/relationships/vmlDrawing" Target="../drawings/vmlDrawing8.vml"/><Relationship Id="rId2"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Microsoft_Equation7.bin"/><Relationship Id="rId4" Type="http://schemas.openxmlformats.org/officeDocument/2006/relationships/image" Target="../media/image43.wmf"/><Relationship Id="rId1" Type="http://schemas.openxmlformats.org/officeDocument/2006/relationships/vmlDrawing" Target="../drawings/vmlDrawing9.vml"/><Relationship Id="rId2"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Microsoft_Equation8.bin"/><Relationship Id="rId4" Type="http://schemas.openxmlformats.org/officeDocument/2006/relationships/image" Target="../media/image44.wmf"/><Relationship Id="rId1" Type="http://schemas.openxmlformats.org/officeDocument/2006/relationships/vmlDrawing" Target="../drawings/vmlDrawing10.vml"/><Relationship Id="rId2"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Microsoft_Equation9.bin"/><Relationship Id="rId4" Type="http://schemas.openxmlformats.org/officeDocument/2006/relationships/image" Target="../media/image45.wmf"/><Relationship Id="rId1" Type="http://schemas.openxmlformats.org/officeDocument/2006/relationships/vmlDrawing" Target="../drawings/vmlDrawing11.vml"/><Relationship Id="rId2"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Microsoft_Equation10.bin"/><Relationship Id="rId4" Type="http://schemas.openxmlformats.org/officeDocument/2006/relationships/image" Target="../media/image46.wmf"/><Relationship Id="rId1" Type="http://schemas.openxmlformats.org/officeDocument/2006/relationships/vmlDrawing" Target="../drawings/vmlDrawing12.vml"/><Relationship Id="rId2"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Microsoft_Equation11.bin"/><Relationship Id="rId4" Type="http://schemas.openxmlformats.org/officeDocument/2006/relationships/image" Target="../media/image47.wmf"/><Relationship Id="rId1" Type="http://schemas.openxmlformats.org/officeDocument/2006/relationships/vmlDrawing" Target="../drawings/vmlDrawing13.vml"/><Relationship Id="rId2"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oleObject" Target="../embeddings/Microsoft_Equation12.bin"/><Relationship Id="rId5" Type="http://schemas.openxmlformats.org/officeDocument/2006/relationships/image" Target="../media/image49.emf"/><Relationship Id="rId1" Type="http://schemas.openxmlformats.org/officeDocument/2006/relationships/vmlDrawing" Target="../drawings/vmlDrawing14.vml"/><Relationship Id="rId2"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7.png"/></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5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CE 3372 Water Systems Design</a:t>
            </a:r>
            <a:endParaRPr lang="en-US" dirty="0"/>
          </a:p>
        </p:txBody>
      </p:sp>
      <p:sp>
        <p:nvSpPr>
          <p:cNvPr id="3" name="Subtitle 2"/>
          <p:cNvSpPr>
            <a:spLocks noGrp="1"/>
          </p:cNvSpPr>
          <p:nvPr>
            <p:ph type="subTitle" idx="1"/>
          </p:nvPr>
        </p:nvSpPr>
        <p:spPr/>
        <p:txBody>
          <a:bodyPr/>
          <a:lstStyle/>
          <a:p>
            <a:r>
              <a:rPr lang="en-US" dirty="0"/>
              <a:t>Lesson 16: </a:t>
            </a:r>
            <a:r>
              <a:rPr lang="en-US" dirty="0"/>
              <a:t>Storm sewers, inlets, and conduits</a:t>
            </a:r>
            <a:endParaRPr lang="en-US" dirty="0"/>
          </a:p>
        </p:txBody>
      </p:sp>
    </p:spTree>
    <p:extLst>
      <p:ext uri="{BB962C8B-B14F-4D97-AF65-F5344CB8AC3E}">
        <p14:creationId xmlns:p14="http://schemas.microsoft.com/office/powerpoint/2010/main" val="14052523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tLang="en-US">
                <a:latin typeface="Verdana" charset="0"/>
              </a:rPr>
              <a:t>Storm Drain Design</a:t>
            </a:r>
          </a:p>
        </p:txBody>
      </p:sp>
      <p:sp>
        <p:nvSpPr>
          <p:cNvPr id="36866" name="Content Placeholder 2"/>
          <p:cNvSpPr>
            <a:spLocks noGrp="1"/>
          </p:cNvSpPr>
          <p:nvPr>
            <p:ph idx="4294967295"/>
          </p:nvPr>
        </p:nvSpPr>
        <p:spPr>
          <a:xfrm>
            <a:off x="609600" y="1600201"/>
            <a:ext cx="10972800" cy="4525963"/>
          </a:xfrm>
          <a:prstGeom prst="rect">
            <a:avLst/>
          </a:prstGeom>
        </p:spPr>
        <p:txBody>
          <a:bodyPr/>
          <a:lstStyle/>
          <a:p>
            <a:r>
              <a:rPr lang="en-US" altLang="en-US">
                <a:latin typeface="Verdana" charset="0"/>
              </a:rPr>
              <a:t>Establish design parameters and criteria</a:t>
            </a:r>
          </a:p>
          <a:p>
            <a:r>
              <a:rPr lang="en-US" altLang="en-US" dirty="0">
                <a:latin typeface="Verdana" charset="0"/>
              </a:rPr>
              <a:t>Decide layout, component location, and orientation</a:t>
            </a:r>
          </a:p>
          <a:p>
            <a:r>
              <a:rPr lang="en-US" altLang="en-US" dirty="0">
                <a:latin typeface="Verdana" charset="0"/>
              </a:rPr>
              <a:t>Use appropriate design tools</a:t>
            </a:r>
          </a:p>
          <a:p>
            <a:r>
              <a:rPr lang="en-US" altLang="en-US" dirty="0">
                <a:latin typeface="Verdana" charset="0"/>
              </a:rPr>
              <a:t>Comprehensive documentation</a:t>
            </a:r>
          </a:p>
          <a:p>
            <a:r>
              <a:rPr lang="en-US" altLang="en-US" dirty="0">
                <a:latin typeface="Verdana" charset="0"/>
              </a:rPr>
              <a:t>The process is iterative</a:t>
            </a:r>
          </a:p>
        </p:txBody>
      </p:sp>
    </p:spTree>
    <p:extLst>
      <p:ext uri="{BB962C8B-B14F-4D97-AF65-F5344CB8AC3E}">
        <p14:creationId xmlns:p14="http://schemas.microsoft.com/office/powerpoint/2010/main" val="17705156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734485" y="17464"/>
            <a:ext cx="10723033" cy="1443037"/>
          </a:xfrm>
        </p:spPr>
        <p:txBody>
          <a:bodyPr/>
          <a:lstStyle/>
          <a:p>
            <a:r>
              <a:rPr lang="en-US" altLang="en-US"/>
              <a:t>Streets and flow in streets</a:t>
            </a:r>
          </a:p>
        </p:txBody>
      </p:sp>
      <p:sp>
        <p:nvSpPr>
          <p:cNvPr id="37890" name="Rectangle 3"/>
          <p:cNvSpPr>
            <a:spLocks noGrp="1" noChangeArrowheads="1"/>
          </p:cNvSpPr>
          <p:nvPr>
            <p:ph idx="4294967295"/>
          </p:nvPr>
        </p:nvSpPr>
        <p:spPr>
          <a:xfrm>
            <a:off x="831852" y="1176339"/>
            <a:ext cx="6608233" cy="4505325"/>
          </a:xfrm>
          <a:prstGeom prst="rect">
            <a:avLst/>
          </a:prstGeom>
        </p:spPr>
        <p:txBody>
          <a:bodyPr/>
          <a:lstStyle/>
          <a:p>
            <a:r>
              <a:rPr lang="en-US" altLang="en-US">
                <a:latin typeface="Verdana" charset="0"/>
              </a:rPr>
              <a:t>Curb-and-gutter sections</a:t>
            </a:r>
          </a:p>
          <a:p>
            <a:pPr marL="457200" lvl="1" indent="0">
              <a:buFontTx/>
              <a:buNone/>
            </a:pPr>
            <a:endParaRPr lang="en-US" altLang="en-US">
              <a:latin typeface="Verdana" charset="0"/>
            </a:endParaRPr>
          </a:p>
        </p:txBody>
      </p:sp>
      <p:pic>
        <p:nvPicPr>
          <p:cNvPr id="3789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4317" y="1878013"/>
            <a:ext cx="4290483"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0180" name="Straight Arrow Connector 3"/>
          <p:cNvCxnSpPr>
            <a:cxnSpLocks noChangeShapeType="1"/>
          </p:cNvCxnSpPr>
          <p:nvPr/>
        </p:nvCxnSpPr>
        <p:spPr bwMode="auto">
          <a:xfrm flipH="1">
            <a:off x="9103784" y="1684339"/>
            <a:ext cx="929216" cy="2206625"/>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181" name="Straight Arrow Connector 5"/>
          <p:cNvCxnSpPr>
            <a:cxnSpLocks noChangeShapeType="1"/>
            <a:stCxn id="50184" idx="3"/>
          </p:cNvCxnSpPr>
          <p:nvPr/>
        </p:nvCxnSpPr>
        <p:spPr bwMode="auto">
          <a:xfrm flipH="1">
            <a:off x="10938933" y="2758134"/>
            <a:ext cx="386739" cy="3147367"/>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7894" name="Straight Arrow Connector 9"/>
          <p:cNvCxnSpPr>
            <a:cxnSpLocks noChangeShapeType="1"/>
          </p:cNvCxnSpPr>
          <p:nvPr/>
        </p:nvCxnSpPr>
        <p:spPr bwMode="auto">
          <a:xfrm>
            <a:off x="6470651" y="2805114"/>
            <a:ext cx="2063749" cy="1792287"/>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50183" name="TextBox 10"/>
          <p:cNvSpPr txBox="1">
            <a:spLocks noChangeArrowheads="1"/>
          </p:cNvSpPr>
          <p:nvPr/>
        </p:nvSpPr>
        <p:spPr bwMode="auto">
          <a:xfrm>
            <a:off x="9558867" y="1250951"/>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2400">
                <a:latin typeface="Times New Roman" charset="0"/>
              </a:rPr>
              <a:t>Curb</a:t>
            </a:r>
          </a:p>
        </p:txBody>
      </p:sp>
      <p:sp>
        <p:nvSpPr>
          <p:cNvPr id="50184" name="TextBox 13"/>
          <p:cNvSpPr txBox="1">
            <a:spLocks noChangeArrowheads="1"/>
          </p:cNvSpPr>
          <p:nvPr/>
        </p:nvSpPr>
        <p:spPr bwMode="auto">
          <a:xfrm>
            <a:off x="10354733" y="2527301"/>
            <a:ext cx="9709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2400">
                <a:latin typeface="Times New Roman" charset="0"/>
              </a:rPr>
              <a:t>Gutter</a:t>
            </a:r>
          </a:p>
        </p:txBody>
      </p:sp>
      <p:sp>
        <p:nvSpPr>
          <p:cNvPr id="37897" name="TextBox 14"/>
          <p:cNvSpPr txBox="1">
            <a:spLocks noChangeArrowheads="1"/>
          </p:cNvSpPr>
          <p:nvPr/>
        </p:nvSpPr>
        <p:spPr bwMode="auto">
          <a:xfrm>
            <a:off x="3992034" y="2343151"/>
            <a:ext cx="37939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2400">
                <a:latin typeface="Times New Roman" charset="0"/>
              </a:rPr>
              <a:t>Inlet (Curb Opening + Grate)</a:t>
            </a:r>
          </a:p>
        </p:txBody>
      </p:sp>
      <p:sp>
        <p:nvSpPr>
          <p:cNvPr id="22" name="Freeform 21"/>
          <p:cNvSpPr/>
          <p:nvPr/>
        </p:nvSpPr>
        <p:spPr>
          <a:xfrm>
            <a:off x="7442200" y="5405439"/>
            <a:ext cx="4411133" cy="661987"/>
          </a:xfrm>
          <a:custGeom>
            <a:avLst/>
            <a:gdLst>
              <a:gd name="connsiteX0" fmla="*/ 0 w 3307052"/>
              <a:gd name="connsiteY0" fmla="*/ 635031 h 661490"/>
              <a:gd name="connsiteX1" fmla="*/ 2883749 w 3307052"/>
              <a:gd name="connsiteY1" fmla="*/ 661490 h 661490"/>
              <a:gd name="connsiteX2" fmla="*/ 2883749 w 3307052"/>
              <a:gd name="connsiteY2" fmla="*/ 515963 h 661490"/>
              <a:gd name="connsiteX3" fmla="*/ 2883749 w 3307052"/>
              <a:gd name="connsiteY3" fmla="*/ 370435 h 661490"/>
              <a:gd name="connsiteX4" fmla="*/ 2896977 w 3307052"/>
              <a:gd name="connsiteY4" fmla="*/ 238137 h 661490"/>
              <a:gd name="connsiteX5" fmla="*/ 2949890 w 3307052"/>
              <a:gd name="connsiteY5" fmla="*/ 119068 h 661490"/>
              <a:gd name="connsiteX6" fmla="*/ 3055716 w 3307052"/>
              <a:gd name="connsiteY6" fmla="*/ 39690 h 661490"/>
              <a:gd name="connsiteX7" fmla="*/ 3174770 w 3307052"/>
              <a:gd name="connsiteY7" fmla="*/ 13230 h 661490"/>
              <a:gd name="connsiteX8" fmla="*/ 3307052 w 3307052"/>
              <a:gd name="connsiteY8" fmla="*/ 0 h 66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7052" h="661490">
                <a:moveTo>
                  <a:pt x="0" y="635031"/>
                </a:moveTo>
                <a:lnTo>
                  <a:pt x="2883749" y="661490"/>
                </a:lnTo>
                <a:lnTo>
                  <a:pt x="2883749" y="515963"/>
                </a:lnTo>
                <a:lnTo>
                  <a:pt x="2883749" y="370435"/>
                </a:lnTo>
                <a:lnTo>
                  <a:pt x="2896977" y="238137"/>
                </a:lnTo>
                <a:lnTo>
                  <a:pt x="2949890" y="119068"/>
                </a:lnTo>
                <a:lnTo>
                  <a:pt x="3055716" y="39690"/>
                </a:lnTo>
                <a:lnTo>
                  <a:pt x="3174770" y="13230"/>
                </a:lnTo>
                <a:lnTo>
                  <a:pt x="3307052" y="0"/>
                </a:lnTo>
              </a:path>
            </a:pathLst>
          </a:custGeom>
          <a:ln w="38100" cmpd="sng">
            <a:solidFill>
              <a:schemeClr val="tx1"/>
            </a:solidFill>
            <a:prstDash val="dot"/>
          </a:ln>
        </p:spPr>
        <p:txBody>
          <a:bodyPr/>
          <a:lstStyle/>
          <a:p>
            <a:pPr fontAlgn="auto">
              <a:spcBef>
                <a:spcPts val="0"/>
              </a:spcBef>
              <a:spcAft>
                <a:spcPts val="0"/>
              </a:spcAft>
              <a:defRPr/>
            </a:pPr>
            <a:endParaRPr lang="en-US">
              <a:ln>
                <a:solidFill>
                  <a:srgbClr val="000000"/>
                </a:solidFill>
                <a:prstDash val="dot"/>
              </a:ln>
              <a:latin typeface="Times New Roman" pitchFamily="18" charset="0"/>
              <a:ea typeface="+mn-ea"/>
            </a:endParaRPr>
          </a:p>
        </p:txBody>
      </p:sp>
      <p:cxnSp>
        <p:nvCxnSpPr>
          <p:cNvPr id="50188" name="Straight Arrow Connector 17"/>
          <p:cNvCxnSpPr>
            <a:cxnSpLocks noChangeShapeType="1"/>
          </p:cNvCxnSpPr>
          <p:nvPr/>
        </p:nvCxnSpPr>
        <p:spPr bwMode="auto">
          <a:xfrm rot="10800000">
            <a:off x="10449985" y="5770563"/>
            <a:ext cx="1365249" cy="836612"/>
          </a:xfrm>
          <a:prstGeom prst="straightConnector1">
            <a:avLst/>
          </a:prstGeom>
          <a:noFill/>
          <a:ln w="44450">
            <a:solidFill>
              <a:srgbClr val="000099"/>
            </a:solidFill>
            <a:round/>
            <a:headEnd/>
            <a:tailEnd type="triangle" w="med" len="med"/>
          </a:ln>
          <a:extLst>
            <a:ext uri="{909E8E84-426E-40dd-AFC4-6F175D3DCCD1}">
              <a14:hiddenFill xmlns:a14="http://schemas.microsoft.com/office/drawing/2010/main">
                <a:noFill/>
              </a14:hiddenFill>
            </a:ext>
          </a:extLst>
        </p:spPr>
      </p:cxnSp>
      <p:pic>
        <p:nvPicPr>
          <p:cNvPr id="37900"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717" y="3668714"/>
            <a:ext cx="6872816"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0191" name="Straight Arrow Connector 24"/>
          <p:cNvCxnSpPr>
            <a:cxnSpLocks noChangeShapeType="1"/>
          </p:cNvCxnSpPr>
          <p:nvPr/>
        </p:nvCxnSpPr>
        <p:spPr bwMode="auto">
          <a:xfrm>
            <a:off x="3352800" y="5524500"/>
            <a:ext cx="4995333" cy="520700"/>
          </a:xfrm>
          <a:prstGeom prst="straightConnector1">
            <a:avLst/>
          </a:prstGeom>
          <a:noFill/>
          <a:ln w="317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cxnSp>
      <p:sp>
        <p:nvSpPr>
          <p:cNvPr id="50193" name="TextBox 27"/>
          <p:cNvSpPr txBox="1">
            <a:spLocks noChangeArrowheads="1"/>
          </p:cNvSpPr>
          <p:nvPr/>
        </p:nvSpPr>
        <p:spPr bwMode="auto">
          <a:xfrm rot="2327966">
            <a:off x="10058850" y="6032422"/>
            <a:ext cx="13516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1000">
                <a:latin typeface="Times New Roman" charset="0"/>
              </a:rPr>
              <a:t>Longitudinal Slope, S</a:t>
            </a:r>
            <a:r>
              <a:rPr lang="en-US" altLang="en-US" sz="1000" baseline="-25000">
                <a:latin typeface="Times New Roman" charset="0"/>
              </a:rPr>
              <a:t>0</a:t>
            </a:r>
          </a:p>
        </p:txBody>
      </p:sp>
      <p:grpSp>
        <p:nvGrpSpPr>
          <p:cNvPr id="3" name="Group 2"/>
          <p:cNvGrpSpPr>
            <a:grpSpLocks/>
          </p:cNvGrpSpPr>
          <p:nvPr/>
        </p:nvGrpSpPr>
        <p:grpSpPr bwMode="auto">
          <a:xfrm>
            <a:off x="7416801" y="5591888"/>
            <a:ext cx="2578100" cy="246221"/>
            <a:chOff x="5562260" y="5592052"/>
            <a:chExt cx="1933915" cy="246258"/>
          </a:xfrm>
        </p:grpSpPr>
        <p:sp>
          <p:nvSpPr>
            <p:cNvPr id="37906" name="TextBox 26"/>
            <p:cNvSpPr txBox="1">
              <a:spLocks noChangeArrowheads="1"/>
            </p:cNvSpPr>
            <p:nvPr/>
          </p:nvSpPr>
          <p:spPr bwMode="auto">
            <a:xfrm rot="194027">
              <a:off x="5562260" y="5592052"/>
              <a:ext cx="1385084" cy="246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1000">
                  <a:latin typeface="Times New Roman" charset="0"/>
                </a:rPr>
                <a:t>Transverse (cross) slope</a:t>
              </a:r>
            </a:p>
          </p:txBody>
        </p:sp>
        <p:cxnSp>
          <p:nvCxnSpPr>
            <p:cNvPr id="37907" name="Straight Arrow Connector 30"/>
            <p:cNvCxnSpPr>
              <a:cxnSpLocks noChangeShapeType="1"/>
              <a:stCxn id="37906" idx="3"/>
            </p:cNvCxnSpPr>
            <p:nvPr/>
          </p:nvCxnSpPr>
          <p:spPr bwMode="auto">
            <a:xfrm>
              <a:off x="6946241" y="5767268"/>
              <a:ext cx="549934" cy="17582"/>
            </a:xfrm>
            <a:prstGeom prst="straightConnector1">
              <a:avLst/>
            </a:prstGeom>
            <a:noFill/>
            <a:ln w="57150">
              <a:solidFill>
                <a:srgbClr val="000099"/>
              </a:solidFill>
              <a:round/>
              <a:headEnd/>
              <a:tailEnd type="triangle" w="med" len="med"/>
            </a:ln>
            <a:extLst>
              <a:ext uri="{909E8E84-426E-40dd-AFC4-6F175D3DCCD1}">
                <a14:hiddenFill xmlns:a14="http://schemas.microsoft.com/office/drawing/2010/main">
                  <a:noFill/>
                </a14:hiddenFill>
              </a:ext>
            </a:extLst>
          </p:spPr>
        </p:cxnSp>
      </p:grpSp>
      <p:sp>
        <p:nvSpPr>
          <p:cNvPr id="4" name="Rectangle 3"/>
          <p:cNvSpPr/>
          <p:nvPr/>
        </p:nvSpPr>
        <p:spPr>
          <a:xfrm>
            <a:off x="1608667" y="4673600"/>
            <a:ext cx="2506133" cy="279400"/>
          </a:xfrm>
          <a:prstGeom prst="rect">
            <a:avLst/>
          </a:prstGeom>
          <a:gradFill flip="none" rotWithShape="1">
            <a:gsLst>
              <a:gs pos="0">
                <a:schemeClr val="accent1">
                  <a:tint val="96000"/>
                  <a:satMod val="120000"/>
                  <a:lumMod val="120000"/>
                  <a:alpha val="12000"/>
                </a:schemeClr>
              </a:gs>
              <a:gs pos="100000">
                <a:schemeClr val="accent1">
                  <a:shade val="89000"/>
                  <a:lumMod val="90000"/>
                  <a:alpha val="12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2709333" y="5232400"/>
            <a:ext cx="1371600" cy="254000"/>
          </a:xfrm>
          <a:prstGeom prst="rect">
            <a:avLst/>
          </a:prstGeom>
          <a:gradFill flip="none" rotWithShape="1">
            <a:gsLst>
              <a:gs pos="0">
                <a:schemeClr val="accent1">
                  <a:tint val="96000"/>
                  <a:satMod val="120000"/>
                  <a:lumMod val="120000"/>
                  <a:alpha val="23000"/>
                </a:schemeClr>
              </a:gs>
              <a:gs pos="100000">
                <a:schemeClr val="accent1">
                  <a:shade val="89000"/>
                  <a:lumMod val="90000"/>
                  <a:alpha val="23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Freeform 1"/>
          <p:cNvSpPr/>
          <p:nvPr/>
        </p:nvSpPr>
        <p:spPr>
          <a:xfrm>
            <a:off x="2150724" y="5404207"/>
            <a:ext cx="9438525" cy="657546"/>
          </a:xfrm>
          <a:custGeom>
            <a:avLst/>
            <a:gdLst>
              <a:gd name="connsiteX0" fmla="*/ 3955550 w 7078894"/>
              <a:gd name="connsiteY0" fmla="*/ 616449 h 657546"/>
              <a:gd name="connsiteX1" fmla="*/ 6719299 w 7078894"/>
              <a:gd name="connsiteY1" fmla="*/ 657546 h 657546"/>
              <a:gd name="connsiteX2" fmla="*/ 6719299 w 7078894"/>
              <a:gd name="connsiteY2" fmla="*/ 657546 h 657546"/>
              <a:gd name="connsiteX3" fmla="*/ 6811766 w 7078894"/>
              <a:gd name="connsiteY3" fmla="*/ 595901 h 657546"/>
              <a:gd name="connsiteX4" fmla="*/ 6811766 w 7078894"/>
              <a:gd name="connsiteY4" fmla="*/ 595901 h 657546"/>
              <a:gd name="connsiteX5" fmla="*/ 6852863 w 7078894"/>
              <a:gd name="connsiteY5" fmla="*/ 482885 h 657546"/>
              <a:gd name="connsiteX6" fmla="*/ 6852863 w 7078894"/>
              <a:gd name="connsiteY6" fmla="*/ 482885 h 657546"/>
              <a:gd name="connsiteX7" fmla="*/ 6873411 w 7078894"/>
              <a:gd name="connsiteY7" fmla="*/ 195209 h 657546"/>
              <a:gd name="connsiteX8" fmla="*/ 6873411 w 7078894"/>
              <a:gd name="connsiteY8" fmla="*/ 195209 h 657546"/>
              <a:gd name="connsiteX9" fmla="*/ 6924782 w 7078894"/>
              <a:gd name="connsiteY9" fmla="*/ 102741 h 657546"/>
              <a:gd name="connsiteX10" fmla="*/ 6965878 w 7078894"/>
              <a:gd name="connsiteY10" fmla="*/ 51371 h 657546"/>
              <a:gd name="connsiteX11" fmla="*/ 6965878 w 7078894"/>
              <a:gd name="connsiteY11" fmla="*/ 51371 h 657546"/>
              <a:gd name="connsiteX12" fmla="*/ 7078894 w 7078894"/>
              <a:gd name="connsiteY12" fmla="*/ 0 h 657546"/>
              <a:gd name="connsiteX13" fmla="*/ 0 w 7078894"/>
              <a:gd name="connsiteY13" fmla="*/ 390418 h 657546"/>
              <a:gd name="connsiteX14" fmla="*/ 3955550 w 7078894"/>
              <a:gd name="connsiteY14" fmla="*/ 616449 h 65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894" h="657546">
                <a:moveTo>
                  <a:pt x="3955550" y="616449"/>
                </a:moveTo>
                <a:lnTo>
                  <a:pt x="6719299" y="657546"/>
                </a:lnTo>
                <a:lnTo>
                  <a:pt x="6719299" y="657546"/>
                </a:lnTo>
                <a:lnTo>
                  <a:pt x="6811766" y="595901"/>
                </a:lnTo>
                <a:lnTo>
                  <a:pt x="6811766" y="595901"/>
                </a:lnTo>
                <a:lnTo>
                  <a:pt x="6852863" y="482885"/>
                </a:lnTo>
                <a:lnTo>
                  <a:pt x="6852863" y="482885"/>
                </a:lnTo>
                <a:lnTo>
                  <a:pt x="6873411" y="195209"/>
                </a:lnTo>
                <a:lnTo>
                  <a:pt x="6873411" y="195209"/>
                </a:lnTo>
                <a:lnTo>
                  <a:pt x="6924782" y="102741"/>
                </a:lnTo>
                <a:lnTo>
                  <a:pt x="6965878" y="51371"/>
                </a:lnTo>
                <a:lnTo>
                  <a:pt x="6965878" y="51371"/>
                </a:lnTo>
                <a:lnTo>
                  <a:pt x="7078894" y="0"/>
                </a:lnTo>
                <a:lnTo>
                  <a:pt x="0" y="390418"/>
                </a:lnTo>
                <a:lnTo>
                  <a:pt x="3955550" y="616449"/>
                </a:lnTo>
                <a:close/>
              </a:path>
            </a:pathLst>
          </a:custGeom>
          <a:solidFill>
            <a:schemeClr val="accent1">
              <a:alpha val="1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0210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0183"/>
                                        </p:tgtEl>
                                        <p:attrNameLst>
                                          <p:attrName>style.visibility</p:attrName>
                                        </p:attrNameLst>
                                      </p:cBhvr>
                                      <p:to>
                                        <p:strVal val="visible"/>
                                      </p:to>
                                    </p:set>
                                    <p:animEffect transition="in" filter="fade">
                                      <p:cBhvr>
                                        <p:cTn id="21" dur="1000"/>
                                        <p:tgtEl>
                                          <p:spTgt spid="50183"/>
                                        </p:tgtEl>
                                      </p:cBhvr>
                                    </p:animEffect>
                                    <p:anim calcmode="lin" valueType="num">
                                      <p:cBhvr>
                                        <p:cTn id="22" dur="1000" fill="hold"/>
                                        <p:tgtEl>
                                          <p:spTgt spid="50183"/>
                                        </p:tgtEl>
                                        <p:attrNameLst>
                                          <p:attrName>ppt_x</p:attrName>
                                        </p:attrNameLst>
                                      </p:cBhvr>
                                      <p:tavLst>
                                        <p:tav tm="0">
                                          <p:val>
                                            <p:strVal val="#ppt_x"/>
                                          </p:val>
                                        </p:tav>
                                        <p:tav tm="100000">
                                          <p:val>
                                            <p:strVal val="#ppt_x"/>
                                          </p:val>
                                        </p:tav>
                                      </p:tavLst>
                                    </p:anim>
                                    <p:anim calcmode="lin" valueType="num">
                                      <p:cBhvr>
                                        <p:cTn id="23" dur="1000" fill="hold"/>
                                        <p:tgtEl>
                                          <p:spTgt spid="5018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0180"/>
                                        </p:tgtEl>
                                        <p:attrNameLst>
                                          <p:attrName>style.visibility</p:attrName>
                                        </p:attrNameLst>
                                      </p:cBhvr>
                                      <p:to>
                                        <p:strVal val="visible"/>
                                      </p:to>
                                    </p:set>
                                    <p:animEffect transition="in" filter="fade">
                                      <p:cBhvr>
                                        <p:cTn id="26" dur="1000"/>
                                        <p:tgtEl>
                                          <p:spTgt spid="50180"/>
                                        </p:tgtEl>
                                      </p:cBhvr>
                                    </p:animEffect>
                                    <p:anim calcmode="lin" valueType="num">
                                      <p:cBhvr>
                                        <p:cTn id="27" dur="1000" fill="hold"/>
                                        <p:tgtEl>
                                          <p:spTgt spid="50180"/>
                                        </p:tgtEl>
                                        <p:attrNameLst>
                                          <p:attrName>ppt_x</p:attrName>
                                        </p:attrNameLst>
                                      </p:cBhvr>
                                      <p:tavLst>
                                        <p:tav tm="0">
                                          <p:val>
                                            <p:strVal val="#ppt_x"/>
                                          </p:val>
                                        </p:tav>
                                        <p:tav tm="100000">
                                          <p:val>
                                            <p:strVal val="#ppt_x"/>
                                          </p:val>
                                        </p:tav>
                                      </p:tavLst>
                                    </p:anim>
                                    <p:anim calcmode="lin" valueType="num">
                                      <p:cBhvr>
                                        <p:cTn id="28" dur="1000" fill="hold"/>
                                        <p:tgtEl>
                                          <p:spTgt spid="50180"/>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0184"/>
                                        </p:tgtEl>
                                        <p:attrNameLst>
                                          <p:attrName>style.visibility</p:attrName>
                                        </p:attrNameLst>
                                      </p:cBhvr>
                                      <p:to>
                                        <p:strVal val="visible"/>
                                      </p:to>
                                    </p:set>
                                    <p:animEffect transition="in" filter="fade">
                                      <p:cBhvr>
                                        <p:cTn id="33" dur="1000"/>
                                        <p:tgtEl>
                                          <p:spTgt spid="50184"/>
                                        </p:tgtEl>
                                      </p:cBhvr>
                                    </p:animEffect>
                                    <p:anim calcmode="lin" valueType="num">
                                      <p:cBhvr>
                                        <p:cTn id="34" dur="1000" fill="hold"/>
                                        <p:tgtEl>
                                          <p:spTgt spid="50184"/>
                                        </p:tgtEl>
                                        <p:attrNameLst>
                                          <p:attrName>ppt_x</p:attrName>
                                        </p:attrNameLst>
                                      </p:cBhvr>
                                      <p:tavLst>
                                        <p:tav tm="0">
                                          <p:val>
                                            <p:strVal val="#ppt_x"/>
                                          </p:val>
                                        </p:tav>
                                        <p:tav tm="100000">
                                          <p:val>
                                            <p:strVal val="#ppt_x"/>
                                          </p:val>
                                        </p:tav>
                                      </p:tavLst>
                                    </p:anim>
                                    <p:anim calcmode="lin" valueType="num">
                                      <p:cBhvr>
                                        <p:cTn id="35" dur="1000" fill="hold"/>
                                        <p:tgtEl>
                                          <p:spTgt spid="5018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0181"/>
                                        </p:tgtEl>
                                        <p:attrNameLst>
                                          <p:attrName>style.visibility</p:attrName>
                                        </p:attrNameLst>
                                      </p:cBhvr>
                                      <p:to>
                                        <p:strVal val="visible"/>
                                      </p:to>
                                    </p:set>
                                    <p:animEffect transition="in" filter="fade">
                                      <p:cBhvr>
                                        <p:cTn id="38" dur="1000"/>
                                        <p:tgtEl>
                                          <p:spTgt spid="50181"/>
                                        </p:tgtEl>
                                      </p:cBhvr>
                                    </p:animEffect>
                                    <p:anim calcmode="lin" valueType="num">
                                      <p:cBhvr>
                                        <p:cTn id="39" dur="1000" fill="hold"/>
                                        <p:tgtEl>
                                          <p:spTgt spid="50181"/>
                                        </p:tgtEl>
                                        <p:attrNameLst>
                                          <p:attrName>ppt_x</p:attrName>
                                        </p:attrNameLst>
                                      </p:cBhvr>
                                      <p:tavLst>
                                        <p:tav tm="0">
                                          <p:val>
                                            <p:strVal val="#ppt_x"/>
                                          </p:val>
                                        </p:tav>
                                        <p:tav tm="100000">
                                          <p:val>
                                            <p:strVal val="#ppt_x"/>
                                          </p:val>
                                        </p:tav>
                                      </p:tavLst>
                                    </p:anim>
                                    <p:anim calcmode="lin" valueType="num">
                                      <p:cBhvr>
                                        <p:cTn id="40" dur="1000" fill="hold"/>
                                        <p:tgtEl>
                                          <p:spTgt spid="50181"/>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style.rotation</p:attrName>
                                        </p:attrNameLst>
                                      </p:cBhvr>
                                      <p:tavLst>
                                        <p:tav tm="0">
                                          <p:val>
                                            <p:fltVal val="90"/>
                                          </p:val>
                                        </p:tav>
                                        <p:tav tm="100000">
                                          <p:val>
                                            <p:fltVal val="0"/>
                                          </p:val>
                                        </p:tav>
                                      </p:tavLst>
                                    </p:anim>
                                    <p:animEffect transition="in" filter="fade">
                                      <p:cBhvr>
                                        <p:cTn id="48" dur="1000"/>
                                        <p:tgtEl>
                                          <p:spTgt spid="12"/>
                                        </p:tgtEl>
                                      </p:cBhvr>
                                    </p:animEffect>
                                  </p:childTnLst>
                                </p:cTn>
                              </p:par>
                              <p:par>
                                <p:cTn id="49" presetID="31" presetClass="entr" presetSubtype="0" fill="hold" nodeType="withEffect">
                                  <p:stCondLst>
                                    <p:cond delay="0"/>
                                  </p:stCondLst>
                                  <p:childTnLst>
                                    <p:set>
                                      <p:cBhvr>
                                        <p:cTn id="50" dur="1" fill="hold">
                                          <p:stCondLst>
                                            <p:cond delay="0"/>
                                          </p:stCondLst>
                                        </p:cTn>
                                        <p:tgtEl>
                                          <p:spTgt spid="50191"/>
                                        </p:tgtEl>
                                        <p:attrNameLst>
                                          <p:attrName>style.visibility</p:attrName>
                                        </p:attrNameLst>
                                      </p:cBhvr>
                                      <p:to>
                                        <p:strVal val="visible"/>
                                      </p:to>
                                    </p:set>
                                    <p:anim calcmode="lin" valueType="num">
                                      <p:cBhvr>
                                        <p:cTn id="51" dur="1000" fill="hold"/>
                                        <p:tgtEl>
                                          <p:spTgt spid="50191"/>
                                        </p:tgtEl>
                                        <p:attrNameLst>
                                          <p:attrName>ppt_w</p:attrName>
                                        </p:attrNameLst>
                                      </p:cBhvr>
                                      <p:tavLst>
                                        <p:tav tm="0">
                                          <p:val>
                                            <p:fltVal val="0"/>
                                          </p:val>
                                        </p:tav>
                                        <p:tav tm="100000">
                                          <p:val>
                                            <p:strVal val="#ppt_w"/>
                                          </p:val>
                                        </p:tav>
                                      </p:tavLst>
                                    </p:anim>
                                    <p:anim calcmode="lin" valueType="num">
                                      <p:cBhvr>
                                        <p:cTn id="52" dur="1000" fill="hold"/>
                                        <p:tgtEl>
                                          <p:spTgt spid="50191"/>
                                        </p:tgtEl>
                                        <p:attrNameLst>
                                          <p:attrName>ppt_h</p:attrName>
                                        </p:attrNameLst>
                                      </p:cBhvr>
                                      <p:tavLst>
                                        <p:tav tm="0">
                                          <p:val>
                                            <p:fltVal val="0"/>
                                          </p:val>
                                        </p:tav>
                                        <p:tav tm="100000">
                                          <p:val>
                                            <p:strVal val="#ppt_h"/>
                                          </p:val>
                                        </p:tav>
                                      </p:tavLst>
                                    </p:anim>
                                    <p:anim calcmode="lin" valueType="num">
                                      <p:cBhvr>
                                        <p:cTn id="53" dur="1000" fill="hold"/>
                                        <p:tgtEl>
                                          <p:spTgt spid="50191"/>
                                        </p:tgtEl>
                                        <p:attrNameLst>
                                          <p:attrName>style.rotation</p:attrName>
                                        </p:attrNameLst>
                                      </p:cBhvr>
                                      <p:tavLst>
                                        <p:tav tm="0">
                                          <p:val>
                                            <p:fltVal val="90"/>
                                          </p:val>
                                        </p:tav>
                                        <p:tav tm="100000">
                                          <p:val>
                                            <p:fltVal val="0"/>
                                          </p:val>
                                        </p:tav>
                                      </p:tavLst>
                                    </p:anim>
                                    <p:animEffect transition="in" filter="fade">
                                      <p:cBhvr>
                                        <p:cTn id="54" dur="1000"/>
                                        <p:tgtEl>
                                          <p:spTgt spid="50191"/>
                                        </p:tgtEl>
                                      </p:cBhvr>
                                    </p:animEffect>
                                  </p:childTnLst>
                                </p:cTn>
                              </p:par>
                              <p:par>
                                <p:cTn id="55" presetID="31"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1000" fill="hold"/>
                                        <p:tgtEl>
                                          <p:spTgt spid="22"/>
                                        </p:tgtEl>
                                        <p:attrNameLst>
                                          <p:attrName>ppt_w</p:attrName>
                                        </p:attrNameLst>
                                      </p:cBhvr>
                                      <p:tavLst>
                                        <p:tav tm="0">
                                          <p:val>
                                            <p:fltVal val="0"/>
                                          </p:val>
                                        </p:tav>
                                        <p:tav tm="100000">
                                          <p:val>
                                            <p:strVal val="#ppt_w"/>
                                          </p:val>
                                        </p:tav>
                                      </p:tavLst>
                                    </p:anim>
                                    <p:anim calcmode="lin" valueType="num">
                                      <p:cBhvr>
                                        <p:cTn id="58" dur="1000" fill="hold"/>
                                        <p:tgtEl>
                                          <p:spTgt spid="22"/>
                                        </p:tgtEl>
                                        <p:attrNameLst>
                                          <p:attrName>ppt_h</p:attrName>
                                        </p:attrNameLst>
                                      </p:cBhvr>
                                      <p:tavLst>
                                        <p:tav tm="0">
                                          <p:val>
                                            <p:fltVal val="0"/>
                                          </p:val>
                                        </p:tav>
                                        <p:tav tm="100000">
                                          <p:val>
                                            <p:strVal val="#ppt_h"/>
                                          </p:val>
                                        </p:tav>
                                      </p:tavLst>
                                    </p:anim>
                                    <p:anim calcmode="lin" valueType="num">
                                      <p:cBhvr>
                                        <p:cTn id="59" dur="1000" fill="hold"/>
                                        <p:tgtEl>
                                          <p:spTgt spid="22"/>
                                        </p:tgtEl>
                                        <p:attrNameLst>
                                          <p:attrName>style.rotation</p:attrName>
                                        </p:attrNameLst>
                                      </p:cBhvr>
                                      <p:tavLst>
                                        <p:tav tm="0">
                                          <p:val>
                                            <p:fltVal val="90"/>
                                          </p:val>
                                        </p:tav>
                                        <p:tav tm="100000">
                                          <p:val>
                                            <p:fltVal val="0"/>
                                          </p:val>
                                        </p:tav>
                                      </p:tavLst>
                                    </p:anim>
                                    <p:animEffect transition="in" filter="fade">
                                      <p:cBhvr>
                                        <p:cTn id="60" dur="1000"/>
                                        <p:tgtEl>
                                          <p:spTgt spid="2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50193"/>
                                        </p:tgtEl>
                                        <p:attrNameLst>
                                          <p:attrName>style.visibility</p:attrName>
                                        </p:attrNameLst>
                                      </p:cBhvr>
                                      <p:to>
                                        <p:strVal val="visible"/>
                                      </p:to>
                                    </p:set>
                                    <p:anim calcmode="lin" valueType="num">
                                      <p:cBhvr>
                                        <p:cTn id="65" dur="500" fill="hold"/>
                                        <p:tgtEl>
                                          <p:spTgt spid="50193"/>
                                        </p:tgtEl>
                                        <p:attrNameLst>
                                          <p:attrName>ppt_w</p:attrName>
                                        </p:attrNameLst>
                                      </p:cBhvr>
                                      <p:tavLst>
                                        <p:tav tm="0">
                                          <p:val>
                                            <p:fltVal val="0"/>
                                          </p:val>
                                        </p:tav>
                                        <p:tav tm="100000">
                                          <p:val>
                                            <p:strVal val="#ppt_w"/>
                                          </p:val>
                                        </p:tav>
                                      </p:tavLst>
                                    </p:anim>
                                    <p:anim calcmode="lin" valueType="num">
                                      <p:cBhvr>
                                        <p:cTn id="66" dur="500" fill="hold"/>
                                        <p:tgtEl>
                                          <p:spTgt spid="50193"/>
                                        </p:tgtEl>
                                        <p:attrNameLst>
                                          <p:attrName>ppt_h</p:attrName>
                                        </p:attrNameLst>
                                      </p:cBhvr>
                                      <p:tavLst>
                                        <p:tav tm="0">
                                          <p:val>
                                            <p:fltVal val="0"/>
                                          </p:val>
                                        </p:tav>
                                        <p:tav tm="100000">
                                          <p:val>
                                            <p:strVal val="#ppt_h"/>
                                          </p:val>
                                        </p:tav>
                                      </p:tavLst>
                                    </p:anim>
                                    <p:animEffect transition="in" filter="fade">
                                      <p:cBhvr>
                                        <p:cTn id="67" dur="500"/>
                                        <p:tgtEl>
                                          <p:spTgt spid="50193"/>
                                        </p:tgtEl>
                                      </p:cBhvr>
                                    </p:animEffect>
                                  </p:childTnLst>
                                </p:cTn>
                              </p:par>
                              <p:par>
                                <p:cTn id="68" presetID="53" presetClass="entr" presetSubtype="16" fill="hold" nodeType="withEffect">
                                  <p:stCondLst>
                                    <p:cond delay="0"/>
                                  </p:stCondLst>
                                  <p:childTnLst>
                                    <p:set>
                                      <p:cBhvr>
                                        <p:cTn id="69" dur="1" fill="hold">
                                          <p:stCondLst>
                                            <p:cond delay="0"/>
                                          </p:stCondLst>
                                        </p:cTn>
                                        <p:tgtEl>
                                          <p:spTgt spid="50188"/>
                                        </p:tgtEl>
                                        <p:attrNameLst>
                                          <p:attrName>style.visibility</p:attrName>
                                        </p:attrNameLst>
                                      </p:cBhvr>
                                      <p:to>
                                        <p:strVal val="visible"/>
                                      </p:to>
                                    </p:set>
                                    <p:anim calcmode="lin" valueType="num">
                                      <p:cBhvr>
                                        <p:cTn id="70" dur="500" fill="hold"/>
                                        <p:tgtEl>
                                          <p:spTgt spid="50188"/>
                                        </p:tgtEl>
                                        <p:attrNameLst>
                                          <p:attrName>ppt_w</p:attrName>
                                        </p:attrNameLst>
                                      </p:cBhvr>
                                      <p:tavLst>
                                        <p:tav tm="0">
                                          <p:val>
                                            <p:fltVal val="0"/>
                                          </p:val>
                                        </p:tav>
                                        <p:tav tm="100000">
                                          <p:val>
                                            <p:strVal val="#ppt_w"/>
                                          </p:val>
                                        </p:tav>
                                      </p:tavLst>
                                    </p:anim>
                                    <p:anim calcmode="lin" valueType="num">
                                      <p:cBhvr>
                                        <p:cTn id="71" dur="500" fill="hold"/>
                                        <p:tgtEl>
                                          <p:spTgt spid="50188"/>
                                        </p:tgtEl>
                                        <p:attrNameLst>
                                          <p:attrName>ppt_h</p:attrName>
                                        </p:attrNameLst>
                                      </p:cBhvr>
                                      <p:tavLst>
                                        <p:tav tm="0">
                                          <p:val>
                                            <p:fltVal val="0"/>
                                          </p:val>
                                        </p:tav>
                                        <p:tav tm="100000">
                                          <p:val>
                                            <p:strVal val="#ppt_h"/>
                                          </p:val>
                                        </p:tav>
                                      </p:tavLst>
                                    </p:anim>
                                    <p:animEffect transition="in" filter="fade">
                                      <p:cBhvr>
                                        <p:cTn id="72" dur="500"/>
                                        <p:tgtEl>
                                          <p:spTgt spid="50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p:bldP spid="50184" grpId="0"/>
      <p:bldP spid="501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4184" y="1916114"/>
            <a:ext cx="3663949"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2"/>
          <p:cNvSpPr>
            <a:spLocks noGrp="1" noChangeArrowheads="1"/>
          </p:cNvSpPr>
          <p:nvPr>
            <p:ph type="title"/>
          </p:nvPr>
        </p:nvSpPr>
        <p:spPr>
          <a:xfrm>
            <a:off x="734485" y="0"/>
            <a:ext cx="10723033" cy="1443038"/>
          </a:xfrm>
        </p:spPr>
        <p:txBody>
          <a:bodyPr/>
          <a:lstStyle/>
          <a:p>
            <a:r>
              <a:rPr lang="en-US" altLang="en-US"/>
              <a:t>Streets and flow in streets</a:t>
            </a:r>
          </a:p>
        </p:txBody>
      </p:sp>
      <p:sp>
        <p:nvSpPr>
          <p:cNvPr id="38915" name="Rectangle 3"/>
          <p:cNvSpPr>
            <a:spLocks noGrp="1" noChangeArrowheads="1"/>
          </p:cNvSpPr>
          <p:nvPr>
            <p:ph idx="4294967295"/>
          </p:nvPr>
        </p:nvSpPr>
        <p:spPr>
          <a:xfrm>
            <a:off x="306917" y="1225551"/>
            <a:ext cx="6180667" cy="4505325"/>
          </a:xfrm>
          <a:prstGeom prst="rect">
            <a:avLst/>
          </a:prstGeom>
        </p:spPr>
        <p:txBody>
          <a:bodyPr/>
          <a:lstStyle/>
          <a:p>
            <a:r>
              <a:rPr lang="en-US" altLang="en-US">
                <a:latin typeface="Verdana" charset="0"/>
              </a:rPr>
              <a:t>Ditch sections</a:t>
            </a:r>
          </a:p>
        </p:txBody>
      </p:sp>
      <p:pic>
        <p:nvPicPr>
          <p:cNvPr id="3891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07251" y="1231900"/>
            <a:ext cx="4720167"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Freeform 3"/>
          <p:cNvSpPr>
            <a:spLocks/>
          </p:cNvSpPr>
          <p:nvPr/>
        </p:nvSpPr>
        <p:spPr bwMode="auto">
          <a:xfrm>
            <a:off x="7253818" y="3424238"/>
            <a:ext cx="4531783" cy="514350"/>
          </a:xfrm>
          <a:custGeom>
            <a:avLst/>
            <a:gdLst>
              <a:gd name="T0" fmla="*/ 0 w 3399734"/>
              <a:gd name="T1" fmla="*/ 0 h 769661"/>
              <a:gd name="T2" fmla="*/ 1175003 w 3399734"/>
              <a:gd name="T3" fmla="*/ 55 h 769661"/>
              <a:gd name="T4" fmla="*/ 1302720 w 3399734"/>
              <a:gd name="T5" fmla="*/ 108 h 769661"/>
              <a:gd name="T6" fmla="*/ 1328262 w 3399734"/>
              <a:gd name="T7" fmla="*/ 154 h 769661"/>
              <a:gd name="T8" fmla="*/ 1622014 w 3399734"/>
              <a:gd name="T9" fmla="*/ 443 h 769661"/>
              <a:gd name="T10" fmla="*/ 1749732 w 3399734"/>
              <a:gd name="T11" fmla="*/ 543 h 769661"/>
              <a:gd name="T12" fmla="*/ 1864677 w 3399734"/>
              <a:gd name="T13" fmla="*/ 543 h 769661"/>
              <a:gd name="T14" fmla="*/ 1864677 w 3399734"/>
              <a:gd name="T15" fmla="*/ 543 h 769661"/>
              <a:gd name="T16" fmla="*/ 2043483 w 3399734"/>
              <a:gd name="T17" fmla="*/ 325 h 769661"/>
              <a:gd name="T18" fmla="*/ 2247831 w 3399734"/>
              <a:gd name="T19" fmla="*/ 217 h 769661"/>
              <a:gd name="T20" fmla="*/ 2247831 w 3399734"/>
              <a:gd name="T21" fmla="*/ 217 h 769661"/>
              <a:gd name="T22" fmla="*/ 3090767 w 3399734"/>
              <a:gd name="T23" fmla="*/ 172 h 769661"/>
              <a:gd name="T24" fmla="*/ 3218484 w 3399734"/>
              <a:gd name="T25" fmla="*/ 126 h 769661"/>
              <a:gd name="T26" fmla="*/ 3384517 w 3399734"/>
              <a:gd name="T27" fmla="*/ 100 h 7696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99734"/>
              <a:gd name="T43" fmla="*/ 0 h 769661"/>
              <a:gd name="T44" fmla="*/ 3399734 w 3399734"/>
              <a:gd name="T45" fmla="*/ 769661 h 7696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99734" h="769661">
                <a:moveTo>
                  <a:pt x="0" y="0"/>
                </a:moveTo>
                <a:lnTo>
                  <a:pt x="1180285" y="76966"/>
                </a:lnTo>
                <a:lnTo>
                  <a:pt x="1308577" y="153932"/>
                </a:lnTo>
                <a:lnTo>
                  <a:pt x="1334235" y="218070"/>
                </a:lnTo>
                <a:lnTo>
                  <a:pt x="1629307" y="628556"/>
                </a:lnTo>
                <a:lnTo>
                  <a:pt x="1757599" y="769661"/>
                </a:lnTo>
                <a:lnTo>
                  <a:pt x="1873061" y="769661"/>
                </a:lnTo>
                <a:lnTo>
                  <a:pt x="2052670" y="461796"/>
                </a:lnTo>
                <a:lnTo>
                  <a:pt x="2257937" y="307864"/>
                </a:lnTo>
                <a:lnTo>
                  <a:pt x="3104663" y="243726"/>
                </a:lnTo>
                <a:lnTo>
                  <a:pt x="3232955" y="179587"/>
                </a:lnTo>
                <a:lnTo>
                  <a:pt x="3399734" y="141104"/>
                </a:lnTo>
              </a:path>
            </a:pathLst>
          </a:custGeom>
          <a:noFill/>
          <a:ln w="38100">
            <a:solidFill>
              <a:schemeClr val="tx1"/>
            </a:solidFill>
            <a:prstDash val="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52230" name="Straight Arrow Connector 6"/>
          <p:cNvCxnSpPr>
            <a:cxnSpLocks noChangeShapeType="1"/>
          </p:cNvCxnSpPr>
          <p:nvPr/>
        </p:nvCxnSpPr>
        <p:spPr bwMode="auto">
          <a:xfrm flipV="1">
            <a:off x="4301067" y="3476626"/>
            <a:ext cx="4097867" cy="828675"/>
          </a:xfrm>
          <a:prstGeom prst="straightConnector1">
            <a:avLst/>
          </a:prstGeom>
          <a:noFill/>
          <a:ln w="38100">
            <a:solidFill>
              <a:srgbClr val="0000FF"/>
            </a:solidFill>
            <a:round/>
            <a:headEnd type="arrow" w="med" len="med"/>
            <a:tailEnd type="arrow" w="med" len="med"/>
          </a:ln>
          <a:extLst>
            <a:ext uri="{909E8E84-426E-40dd-AFC4-6F175D3DCCD1}">
              <a14:hiddenFill xmlns:a14="http://schemas.microsoft.com/office/drawing/2010/main">
                <a:noFill/>
              </a14:hiddenFill>
            </a:ext>
          </a:extLst>
        </p:spPr>
      </p:cxnSp>
      <p:sp>
        <p:nvSpPr>
          <p:cNvPr id="52232" name="Freeform 8"/>
          <p:cNvSpPr>
            <a:spLocks noChangeArrowheads="1"/>
          </p:cNvSpPr>
          <p:nvPr/>
        </p:nvSpPr>
        <p:spPr bwMode="auto">
          <a:xfrm>
            <a:off x="7167034" y="3268664"/>
            <a:ext cx="4739217" cy="720725"/>
          </a:xfrm>
          <a:custGeom>
            <a:avLst/>
            <a:gdLst>
              <a:gd name="T0" fmla="*/ 9851 w 3554223"/>
              <a:gd name="T1" fmla="*/ 137194 h 721386"/>
              <a:gd name="T2" fmla="*/ 0 w 3554223"/>
              <a:gd name="T3" fmla="*/ 0 h 721386"/>
              <a:gd name="T4" fmla="*/ 3555173 w 3554223"/>
              <a:gd name="T5" fmla="*/ 48998 h 721386"/>
              <a:gd name="T6" fmla="*/ 3525626 w 3554223"/>
              <a:gd name="T7" fmla="*/ 156794 h 721386"/>
              <a:gd name="T8" fmla="*/ 3486234 w 3554223"/>
              <a:gd name="T9" fmla="*/ 225391 h 721386"/>
              <a:gd name="T10" fmla="*/ 3161248 w 3554223"/>
              <a:gd name="T11" fmla="*/ 303787 h 721386"/>
              <a:gd name="T12" fmla="*/ 2718081 w 3554223"/>
              <a:gd name="T13" fmla="*/ 333186 h 721386"/>
              <a:gd name="T14" fmla="*/ 2274919 w 3554223"/>
              <a:gd name="T15" fmla="*/ 372384 h 721386"/>
              <a:gd name="T16" fmla="*/ 2137042 w 3554223"/>
              <a:gd name="T17" fmla="*/ 470380 h 721386"/>
              <a:gd name="T18" fmla="*/ 2009015 w 3554223"/>
              <a:gd name="T19" fmla="*/ 656573 h 721386"/>
              <a:gd name="T20" fmla="*/ 1959778 w 3554223"/>
              <a:gd name="T21" fmla="*/ 715370 h 721386"/>
              <a:gd name="T22" fmla="*/ 1713576 w 3554223"/>
              <a:gd name="T23" fmla="*/ 656573 h 721386"/>
              <a:gd name="T24" fmla="*/ 1585549 w 3554223"/>
              <a:gd name="T25" fmla="*/ 460580 h 721386"/>
              <a:gd name="T26" fmla="*/ 1309801 w 3554223"/>
              <a:gd name="T27" fmla="*/ 264588 h 721386"/>
              <a:gd name="T28" fmla="*/ 1034052 w 3554223"/>
              <a:gd name="T29" fmla="*/ 195992 h 721386"/>
              <a:gd name="T30" fmla="*/ 718911 w 3554223"/>
              <a:gd name="T31" fmla="*/ 176393 h 721386"/>
              <a:gd name="T32" fmla="*/ 285594 w 3554223"/>
              <a:gd name="T33" fmla="*/ 176393 h 721386"/>
              <a:gd name="T34" fmla="*/ 9851 w 3554223"/>
              <a:gd name="T35" fmla="*/ 137194 h 7213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54223"/>
              <a:gd name="T55" fmla="*/ 0 h 721386"/>
              <a:gd name="T56" fmla="*/ 3554223 w 3554223"/>
              <a:gd name="T57" fmla="*/ 721386 h 7213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54223" h="721386">
                <a:moveTo>
                  <a:pt x="9846" y="137824"/>
                </a:moveTo>
                <a:lnTo>
                  <a:pt x="0" y="0"/>
                </a:lnTo>
                <a:lnTo>
                  <a:pt x="3554223" y="49223"/>
                </a:lnTo>
                <a:lnTo>
                  <a:pt x="3524686" y="157514"/>
                </a:lnTo>
                <a:lnTo>
                  <a:pt x="3485304" y="226426"/>
                </a:lnTo>
                <a:lnTo>
                  <a:pt x="3160403" y="305183"/>
                </a:lnTo>
                <a:lnTo>
                  <a:pt x="2717356" y="334717"/>
                </a:lnTo>
                <a:lnTo>
                  <a:pt x="2274309" y="374095"/>
                </a:lnTo>
                <a:lnTo>
                  <a:pt x="2136472" y="472541"/>
                </a:lnTo>
                <a:lnTo>
                  <a:pt x="2008480" y="659589"/>
                </a:lnTo>
                <a:cubicBezTo>
                  <a:pt x="1967278" y="721386"/>
                  <a:pt x="1992762" y="718656"/>
                  <a:pt x="1959253" y="718656"/>
                </a:cubicBezTo>
                <a:lnTo>
                  <a:pt x="1713116" y="659589"/>
                </a:lnTo>
                <a:lnTo>
                  <a:pt x="1585124" y="462696"/>
                </a:lnTo>
                <a:lnTo>
                  <a:pt x="1309451" y="265804"/>
                </a:lnTo>
                <a:lnTo>
                  <a:pt x="1033777" y="196892"/>
                </a:lnTo>
                <a:lnTo>
                  <a:pt x="718721" y="177203"/>
                </a:lnTo>
                <a:lnTo>
                  <a:pt x="285519" y="177203"/>
                </a:lnTo>
                <a:lnTo>
                  <a:pt x="9846" y="137824"/>
                </a:lnTo>
                <a:close/>
              </a:path>
            </a:pathLst>
          </a:custGeom>
          <a:solidFill>
            <a:srgbClr val="000099">
              <a:alpha val="36078"/>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38851375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52225"/>
                                        </p:tgtEl>
                                        <p:attrNameLst>
                                          <p:attrName>style.visibility</p:attrName>
                                        </p:attrNameLst>
                                      </p:cBhvr>
                                      <p:to>
                                        <p:strVal val="visible"/>
                                      </p:to>
                                    </p:set>
                                    <p:anim calcmode="lin" valueType="num">
                                      <p:cBhvr>
                                        <p:cTn id="7" dur="1000" fill="hold"/>
                                        <p:tgtEl>
                                          <p:spTgt spid="52225"/>
                                        </p:tgtEl>
                                        <p:attrNameLst>
                                          <p:attrName>ppt_w</p:attrName>
                                        </p:attrNameLst>
                                      </p:cBhvr>
                                      <p:tavLst>
                                        <p:tav tm="0">
                                          <p:val>
                                            <p:fltVal val="0"/>
                                          </p:val>
                                        </p:tav>
                                        <p:tav tm="100000">
                                          <p:val>
                                            <p:strVal val="#ppt_w"/>
                                          </p:val>
                                        </p:tav>
                                      </p:tavLst>
                                    </p:anim>
                                    <p:anim calcmode="lin" valueType="num">
                                      <p:cBhvr>
                                        <p:cTn id="8" dur="1000" fill="hold"/>
                                        <p:tgtEl>
                                          <p:spTgt spid="52225"/>
                                        </p:tgtEl>
                                        <p:attrNameLst>
                                          <p:attrName>ppt_h</p:attrName>
                                        </p:attrNameLst>
                                      </p:cBhvr>
                                      <p:tavLst>
                                        <p:tav tm="0">
                                          <p:val>
                                            <p:fltVal val="0"/>
                                          </p:val>
                                        </p:tav>
                                        <p:tav tm="100000">
                                          <p:val>
                                            <p:strVal val="#ppt_h"/>
                                          </p:val>
                                        </p:tav>
                                      </p:tavLst>
                                    </p:anim>
                                    <p:anim calcmode="lin" valueType="num">
                                      <p:cBhvr>
                                        <p:cTn id="9" dur="1000" fill="hold"/>
                                        <p:tgtEl>
                                          <p:spTgt spid="52225"/>
                                        </p:tgtEl>
                                        <p:attrNameLst>
                                          <p:attrName>style.rotation</p:attrName>
                                        </p:attrNameLst>
                                      </p:cBhvr>
                                      <p:tavLst>
                                        <p:tav tm="0">
                                          <p:val>
                                            <p:fltVal val="90"/>
                                          </p:val>
                                        </p:tav>
                                        <p:tav tm="100000">
                                          <p:val>
                                            <p:fltVal val="0"/>
                                          </p:val>
                                        </p:tav>
                                      </p:tavLst>
                                    </p:anim>
                                    <p:animEffect transition="in" filter="fade">
                                      <p:cBhvr>
                                        <p:cTn id="10" dur="1000"/>
                                        <p:tgtEl>
                                          <p:spTgt spid="522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2229"/>
                                        </p:tgtEl>
                                        <p:attrNameLst>
                                          <p:attrName>style.visibility</p:attrName>
                                        </p:attrNameLst>
                                      </p:cBhvr>
                                      <p:to>
                                        <p:strVal val="visible"/>
                                      </p:to>
                                    </p:set>
                                    <p:animEffect transition="in" filter="fade">
                                      <p:cBhvr>
                                        <p:cTn id="15" dur="1000"/>
                                        <p:tgtEl>
                                          <p:spTgt spid="52229"/>
                                        </p:tgtEl>
                                      </p:cBhvr>
                                    </p:animEffect>
                                    <p:anim calcmode="lin" valueType="num">
                                      <p:cBhvr>
                                        <p:cTn id="16" dur="1000" fill="hold"/>
                                        <p:tgtEl>
                                          <p:spTgt spid="52229"/>
                                        </p:tgtEl>
                                        <p:attrNameLst>
                                          <p:attrName>ppt_x</p:attrName>
                                        </p:attrNameLst>
                                      </p:cBhvr>
                                      <p:tavLst>
                                        <p:tav tm="0">
                                          <p:val>
                                            <p:strVal val="#ppt_x"/>
                                          </p:val>
                                        </p:tav>
                                        <p:tav tm="100000">
                                          <p:val>
                                            <p:strVal val="#ppt_x"/>
                                          </p:val>
                                        </p:tav>
                                      </p:tavLst>
                                    </p:anim>
                                    <p:anim calcmode="lin" valueType="num">
                                      <p:cBhvr>
                                        <p:cTn id="17" dur="1000" fill="hold"/>
                                        <p:tgtEl>
                                          <p:spTgt spid="52229"/>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52232"/>
                                        </p:tgtEl>
                                        <p:attrNameLst>
                                          <p:attrName>style.visibility</p:attrName>
                                        </p:attrNameLst>
                                      </p:cBhvr>
                                      <p:to>
                                        <p:strVal val="visible"/>
                                      </p:to>
                                    </p:set>
                                    <p:anim calcmode="lin" valueType="num">
                                      <p:cBhvr>
                                        <p:cTn id="22" dur="1000" fill="hold"/>
                                        <p:tgtEl>
                                          <p:spTgt spid="52232"/>
                                        </p:tgtEl>
                                        <p:attrNameLst>
                                          <p:attrName>ppt_w</p:attrName>
                                        </p:attrNameLst>
                                      </p:cBhvr>
                                      <p:tavLst>
                                        <p:tav tm="0">
                                          <p:val>
                                            <p:fltVal val="0"/>
                                          </p:val>
                                        </p:tav>
                                        <p:tav tm="100000">
                                          <p:val>
                                            <p:strVal val="#ppt_w"/>
                                          </p:val>
                                        </p:tav>
                                      </p:tavLst>
                                    </p:anim>
                                    <p:anim calcmode="lin" valueType="num">
                                      <p:cBhvr>
                                        <p:cTn id="23" dur="1000" fill="hold"/>
                                        <p:tgtEl>
                                          <p:spTgt spid="52232"/>
                                        </p:tgtEl>
                                        <p:attrNameLst>
                                          <p:attrName>ppt_h</p:attrName>
                                        </p:attrNameLst>
                                      </p:cBhvr>
                                      <p:tavLst>
                                        <p:tav tm="0">
                                          <p:val>
                                            <p:fltVal val="0"/>
                                          </p:val>
                                        </p:tav>
                                        <p:tav tm="100000">
                                          <p:val>
                                            <p:strVal val="#ppt_h"/>
                                          </p:val>
                                        </p:tav>
                                      </p:tavLst>
                                    </p:anim>
                                    <p:anim calcmode="lin" valueType="num">
                                      <p:cBhvr>
                                        <p:cTn id="24" dur="1000" fill="hold"/>
                                        <p:tgtEl>
                                          <p:spTgt spid="52232"/>
                                        </p:tgtEl>
                                        <p:attrNameLst>
                                          <p:attrName>style.rotation</p:attrName>
                                        </p:attrNameLst>
                                      </p:cBhvr>
                                      <p:tavLst>
                                        <p:tav tm="0">
                                          <p:val>
                                            <p:fltVal val="90"/>
                                          </p:val>
                                        </p:tav>
                                        <p:tav tm="100000">
                                          <p:val>
                                            <p:fltVal val="0"/>
                                          </p:val>
                                        </p:tav>
                                      </p:tavLst>
                                    </p:anim>
                                    <p:animEffect transition="in" filter="fade">
                                      <p:cBhvr>
                                        <p:cTn id="25" dur="1000"/>
                                        <p:tgtEl>
                                          <p:spTgt spid="5223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3" presetClass="entr" presetSubtype="0" fill="hold" nodeType="clickEffect">
                                  <p:stCondLst>
                                    <p:cond delay="0"/>
                                  </p:stCondLst>
                                  <p:childTnLst>
                                    <p:set>
                                      <p:cBhvr>
                                        <p:cTn id="29" dur="1" fill="hold">
                                          <p:stCondLst>
                                            <p:cond delay="0"/>
                                          </p:stCondLst>
                                        </p:cTn>
                                        <p:tgtEl>
                                          <p:spTgt spid="52230"/>
                                        </p:tgtEl>
                                        <p:attrNameLst>
                                          <p:attrName>style.visibility</p:attrName>
                                        </p:attrNameLst>
                                      </p:cBhvr>
                                      <p:to>
                                        <p:strVal val="visible"/>
                                      </p:to>
                                    </p:set>
                                    <p:animEffect transition="in" filter="fade">
                                      <p:cBhvr>
                                        <p:cTn id="30" dur="100"/>
                                        <p:tgtEl>
                                          <p:spTgt spid="52230"/>
                                        </p:tgtEl>
                                      </p:cBhvr>
                                    </p:animEffect>
                                    <p:anim calcmode="lin" valueType="num">
                                      <p:cBhvr>
                                        <p:cTn id="31" dur="400" fill="hold"/>
                                        <p:tgtEl>
                                          <p:spTgt spid="52230"/>
                                        </p:tgtEl>
                                        <p:attrNameLst>
                                          <p:attrName>ppt_x</p:attrName>
                                        </p:attrNameLst>
                                      </p:cBhvr>
                                      <p:tavLst>
                                        <p:tav tm="0">
                                          <p:val>
                                            <p:strVal val="#ppt_x"/>
                                          </p:val>
                                        </p:tav>
                                        <p:tav tm="100000">
                                          <p:val>
                                            <p:strVal val="#ppt_x"/>
                                          </p:val>
                                        </p:tav>
                                      </p:tavLst>
                                    </p:anim>
                                    <p:anim calcmode="lin" valueType="num">
                                      <p:cBhvr>
                                        <p:cTn id="32" dur="400" fill="hold"/>
                                        <p:tgtEl>
                                          <p:spTgt spid="52230"/>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522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522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P spid="522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831851" y="0"/>
            <a:ext cx="10720916" cy="1443038"/>
          </a:xfrm>
        </p:spPr>
        <p:txBody>
          <a:bodyPr/>
          <a:lstStyle/>
          <a:p>
            <a:r>
              <a:rPr lang="en-US" altLang="en-US"/>
              <a:t>Streets and flow in streets</a:t>
            </a:r>
          </a:p>
        </p:txBody>
      </p:sp>
      <p:sp>
        <p:nvSpPr>
          <p:cNvPr id="39938" name="Rectangle 3"/>
          <p:cNvSpPr>
            <a:spLocks noGrp="1" noChangeArrowheads="1"/>
          </p:cNvSpPr>
          <p:nvPr>
            <p:ph idx="4294967295"/>
          </p:nvPr>
        </p:nvSpPr>
        <p:spPr>
          <a:xfrm>
            <a:off x="831851" y="1190626"/>
            <a:ext cx="10528300" cy="4505325"/>
          </a:xfrm>
          <a:prstGeom prst="rect">
            <a:avLst/>
          </a:prstGeom>
        </p:spPr>
        <p:txBody>
          <a:bodyPr/>
          <a:lstStyle/>
          <a:p>
            <a:r>
              <a:rPr lang="en-US" altLang="en-US">
                <a:latin typeface="Verdana" charset="0"/>
              </a:rPr>
              <a:t>Flow in curb-and-gutter sections</a:t>
            </a:r>
          </a:p>
        </p:txBody>
      </p:sp>
      <p:pic>
        <p:nvPicPr>
          <p:cNvPr id="3993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2067" y="4298950"/>
            <a:ext cx="3014133"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1251" y="1903413"/>
            <a:ext cx="9048749"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06017" y="4543425"/>
            <a:ext cx="389466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Box 8"/>
          <p:cNvSpPr txBox="1">
            <a:spLocks noChangeArrowheads="1"/>
          </p:cNvSpPr>
          <p:nvPr/>
        </p:nvSpPr>
        <p:spPr bwMode="auto">
          <a:xfrm>
            <a:off x="6667501" y="5494338"/>
            <a:ext cx="20552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2400" i="1">
                <a:latin typeface="Times New Roman" charset="0"/>
              </a:rPr>
              <a:t>Equation 10-4</a:t>
            </a:r>
          </a:p>
        </p:txBody>
      </p:sp>
      <p:sp>
        <p:nvSpPr>
          <p:cNvPr id="54280" name="Rectangle 8"/>
          <p:cNvSpPr>
            <a:spLocks noChangeArrowheads="1"/>
          </p:cNvSpPr>
          <p:nvPr/>
        </p:nvSpPr>
        <p:spPr bwMode="auto">
          <a:xfrm>
            <a:off x="3412068" y="4656138"/>
            <a:ext cx="421217" cy="354012"/>
          </a:xfrm>
          <a:prstGeom prst="rect">
            <a:avLst/>
          </a:prstGeom>
          <a:solidFill>
            <a:srgbClr val="FFFF00">
              <a:alpha val="36862"/>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54281" name="Rectangle 9"/>
          <p:cNvSpPr>
            <a:spLocks noChangeArrowheads="1"/>
          </p:cNvSpPr>
          <p:nvPr/>
        </p:nvSpPr>
        <p:spPr bwMode="auto">
          <a:xfrm>
            <a:off x="7948085" y="4764089"/>
            <a:ext cx="256116" cy="236537"/>
          </a:xfrm>
          <a:prstGeom prst="rect">
            <a:avLst/>
          </a:prstGeom>
          <a:solidFill>
            <a:srgbClr val="FFFF00">
              <a:alpha val="36862"/>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Tree>
    <p:extLst>
      <p:ext uri="{BB962C8B-B14F-4D97-AF65-F5344CB8AC3E}">
        <p14:creationId xmlns:p14="http://schemas.microsoft.com/office/powerpoint/2010/main" val="3529622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4280"/>
                                        </p:tgtEl>
                                        <p:attrNameLst>
                                          <p:attrName>style.visibility</p:attrName>
                                        </p:attrNameLst>
                                      </p:cBhvr>
                                      <p:to>
                                        <p:strVal val="visible"/>
                                      </p:to>
                                    </p:set>
                                    <p:animEffect transition="in" filter="wipe(down)">
                                      <p:cBhvr>
                                        <p:cTn id="7" dur="500"/>
                                        <p:tgtEl>
                                          <p:spTgt spid="5428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4281"/>
                                        </p:tgtEl>
                                        <p:attrNameLst>
                                          <p:attrName>style.visibility</p:attrName>
                                        </p:attrNameLst>
                                      </p:cBhvr>
                                      <p:to>
                                        <p:strVal val="visible"/>
                                      </p:to>
                                    </p:set>
                                    <p:animEffect transition="in" filter="wipe(down)">
                                      <p:cBhvr>
                                        <p:cTn id="10" dur="500"/>
                                        <p:tgtEl>
                                          <p:spTgt spid="54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animBg="1"/>
      <p:bldP spid="5428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 y="63500"/>
            <a:ext cx="12331700" cy="1441450"/>
          </a:xfrm>
        </p:spPr>
        <p:txBody>
          <a:bodyPr/>
          <a:lstStyle/>
          <a:p>
            <a:r>
              <a:rPr lang="en-US" altLang="en-US"/>
              <a:t>Rational &amp; Modified Rational</a:t>
            </a:r>
          </a:p>
        </p:txBody>
      </p:sp>
      <p:sp>
        <p:nvSpPr>
          <p:cNvPr id="79875" name="Rectangle 3"/>
          <p:cNvSpPr>
            <a:spLocks noGrp="1" noChangeArrowheads="1"/>
          </p:cNvSpPr>
          <p:nvPr>
            <p:ph idx="4294967295"/>
          </p:nvPr>
        </p:nvSpPr>
        <p:spPr>
          <a:xfrm>
            <a:off x="950385" y="1989139"/>
            <a:ext cx="10528300" cy="4505325"/>
          </a:xfrm>
          <a:prstGeom prst="rect">
            <a:avLst/>
          </a:prstGeom>
        </p:spPr>
        <p:txBody>
          <a:bodyPr>
            <a:normAutofit/>
          </a:bodyPr>
          <a:lstStyle/>
          <a:p>
            <a:pPr>
              <a:lnSpc>
                <a:spcPct val="80000"/>
              </a:lnSpc>
            </a:pPr>
            <a:r>
              <a:rPr lang="en-US" altLang="en-US" sz="2200" dirty="0">
                <a:latin typeface="Verdana" charset="0"/>
              </a:rPr>
              <a:t>The </a:t>
            </a:r>
            <a:r>
              <a:rPr lang="ja-JP" altLang="en-US" sz="2200" dirty="0">
                <a:latin typeface="Verdana" charset="0"/>
              </a:rPr>
              <a:t>“</a:t>
            </a:r>
            <a:r>
              <a:rPr lang="en-US" altLang="ja-JP" sz="2200" dirty="0">
                <a:latin typeface="Verdana" charset="0"/>
              </a:rPr>
              <a:t>Rational Equation</a:t>
            </a:r>
            <a:r>
              <a:rPr lang="ja-JP" altLang="en-US" sz="2200" dirty="0">
                <a:latin typeface="Verdana" charset="0"/>
              </a:rPr>
              <a:t>”</a:t>
            </a:r>
            <a:r>
              <a:rPr lang="en-US" altLang="ja-JP" sz="2200" dirty="0">
                <a:latin typeface="Verdana" charset="0"/>
              </a:rPr>
              <a:t> is an equation that is used in the vast majority of urban storm drain designs.</a:t>
            </a:r>
          </a:p>
          <a:p>
            <a:pPr>
              <a:lnSpc>
                <a:spcPct val="80000"/>
              </a:lnSpc>
            </a:pPr>
            <a:r>
              <a:rPr lang="en-US" altLang="en-US" sz="2200" dirty="0">
                <a:latin typeface="Verdana" charset="0"/>
              </a:rPr>
              <a:t>The basic equation (HDM) is:</a:t>
            </a:r>
          </a:p>
          <a:p>
            <a:pPr>
              <a:lnSpc>
                <a:spcPct val="80000"/>
              </a:lnSpc>
            </a:pPr>
            <a:endParaRPr lang="en-US" altLang="en-US" sz="2200" dirty="0">
              <a:latin typeface="Verdana" charset="0"/>
            </a:endParaRPr>
          </a:p>
          <a:p>
            <a:pPr>
              <a:lnSpc>
                <a:spcPct val="80000"/>
              </a:lnSpc>
            </a:pPr>
            <a:endParaRPr lang="en-US" altLang="en-US" sz="2200" dirty="0">
              <a:latin typeface="Verdana" charset="0"/>
            </a:endParaRPr>
          </a:p>
          <a:p>
            <a:pPr>
              <a:lnSpc>
                <a:spcPct val="80000"/>
              </a:lnSpc>
            </a:pPr>
            <a:endParaRPr lang="en-US" altLang="en-US" sz="2200" dirty="0">
              <a:latin typeface="Verdana" charset="0"/>
            </a:endParaRPr>
          </a:p>
          <a:p>
            <a:pPr>
              <a:lnSpc>
                <a:spcPct val="80000"/>
              </a:lnSpc>
            </a:pPr>
            <a:endParaRPr lang="en-US" altLang="en-US" sz="2200" dirty="0">
              <a:latin typeface="Verdana" charset="0"/>
            </a:endParaRPr>
          </a:p>
          <a:p>
            <a:pPr marL="812800" lvl="1" indent="-342900">
              <a:lnSpc>
                <a:spcPct val="80000"/>
              </a:lnSpc>
              <a:buFont typeface="Arial" charset="0"/>
              <a:buChar char="•"/>
            </a:pPr>
            <a:r>
              <a:rPr lang="en-US" altLang="en-US" sz="2000" dirty="0">
                <a:latin typeface="Verdana" charset="0"/>
              </a:rPr>
              <a:t>Z is a dimensions correction coefficient</a:t>
            </a:r>
          </a:p>
          <a:p>
            <a:pPr marL="812800" lvl="1" indent="-342900">
              <a:lnSpc>
                <a:spcPct val="80000"/>
              </a:lnSpc>
              <a:buFont typeface="Arial" charset="0"/>
              <a:buChar char="•"/>
            </a:pPr>
            <a:r>
              <a:rPr lang="en-US" altLang="en-US" sz="2000" dirty="0">
                <a:latin typeface="Verdana" charset="0"/>
              </a:rPr>
              <a:t>C is a </a:t>
            </a:r>
            <a:r>
              <a:rPr lang="ja-JP" altLang="en-US" sz="2000" dirty="0">
                <a:latin typeface="Verdana" charset="0"/>
              </a:rPr>
              <a:t>“</a:t>
            </a:r>
            <a:r>
              <a:rPr lang="en-US" altLang="ja-JP" sz="2000" dirty="0">
                <a:latin typeface="Verdana" charset="0"/>
              </a:rPr>
              <a:t>runoff coefficient</a:t>
            </a:r>
            <a:r>
              <a:rPr lang="ja-JP" altLang="en-US" sz="2000" dirty="0">
                <a:latin typeface="Verdana" charset="0"/>
              </a:rPr>
              <a:t>”</a:t>
            </a:r>
            <a:endParaRPr lang="en-US" altLang="ja-JP" sz="2000" dirty="0">
              <a:latin typeface="Verdana" charset="0"/>
            </a:endParaRPr>
          </a:p>
          <a:p>
            <a:pPr marL="812800" lvl="1" indent="-342900">
              <a:lnSpc>
                <a:spcPct val="80000"/>
              </a:lnSpc>
              <a:buFont typeface="Arial" charset="0"/>
              <a:buChar char="•"/>
            </a:pPr>
            <a:r>
              <a:rPr lang="en-US" altLang="en-US" sz="2000" dirty="0">
                <a:latin typeface="Verdana" charset="0"/>
              </a:rPr>
              <a:t>I is rainfall intensity for an appropriate duration and frequency</a:t>
            </a:r>
          </a:p>
          <a:p>
            <a:pPr marL="812800" lvl="1" indent="-342900">
              <a:lnSpc>
                <a:spcPct val="80000"/>
              </a:lnSpc>
              <a:buFont typeface="Arial" charset="0"/>
              <a:buChar char="•"/>
            </a:pPr>
            <a:r>
              <a:rPr lang="en-US" altLang="en-US" sz="2000" dirty="0">
                <a:latin typeface="Verdana" charset="0"/>
              </a:rPr>
              <a:t>A is contributing area, in acres.</a:t>
            </a:r>
          </a:p>
        </p:txBody>
      </p:sp>
      <p:pic>
        <p:nvPicPr>
          <p:cNvPr id="5837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1334" y="3308350"/>
            <a:ext cx="2760133"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7056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8371"/>
                                        </p:tgtEl>
                                        <p:attrNameLst>
                                          <p:attrName>style.visibility</p:attrName>
                                        </p:attrNameLst>
                                      </p:cBhvr>
                                      <p:to>
                                        <p:strVal val="visible"/>
                                      </p:to>
                                    </p:set>
                                    <p:anim calcmode="lin" valueType="num">
                                      <p:cBhvr additive="base">
                                        <p:cTn id="7" dur="500" fill="hold"/>
                                        <p:tgtEl>
                                          <p:spTgt spid="58371"/>
                                        </p:tgtEl>
                                        <p:attrNameLst>
                                          <p:attrName>ppt_x</p:attrName>
                                        </p:attrNameLst>
                                      </p:cBhvr>
                                      <p:tavLst>
                                        <p:tav tm="0">
                                          <p:val>
                                            <p:strVal val="#ppt_x"/>
                                          </p:val>
                                        </p:tav>
                                        <p:tav tm="100000">
                                          <p:val>
                                            <p:strVal val="#ppt_x"/>
                                          </p:val>
                                        </p:tav>
                                      </p:tavLst>
                                    </p:anim>
                                    <p:anim calcmode="lin" valueType="num">
                                      <p:cBhvr additive="base">
                                        <p:cTn id="8" dur="500" fill="hold"/>
                                        <p:tgtEl>
                                          <p:spTgt spid="583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2"/>
          <p:cNvSpPr>
            <a:spLocks noGrp="1" noChangeArrowheads="1"/>
          </p:cNvSpPr>
          <p:nvPr>
            <p:ph type="title"/>
          </p:nvPr>
        </p:nvSpPr>
        <p:spPr>
          <a:xfrm>
            <a:off x="0" y="3175"/>
            <a:ext cx="12192000" cy="1443038"/>
          </a:xfrm>
        </p:spPr>
        <p:txBody>
          <a:bodyPr/>
          <a:lstStyle/>
          <a:p>
            <a:r>
              <a:rPr lang="en-US" altLang="en-US"/>
              <a:t>Intensity-Duration-Frequency</a:t>
            </a:r>
          </a:p>
        </p:txBody>
      </p:sp>
      <p:sp>
        <p:nvSpPr>
          <p:cNvPr id="106500" name="Rectangle 3"/>
          <p:cNvSpPr>
            <a:spLocks noGrp="1" noChangeArrowheads="1"/>
          </p:cNvSpPr>
          <p:nvPr>
            <p:ph idx="4294967295"/>
          </p:nvPr>
        </p:nvSpPr>
        <p:spPr>
          <a:xfrm>
            <a:off x="865718" y="1182688"/>
            <a:ext cx="10528300" cy="4505325"/>
          </a:xfrm>
          <a:prstGeom prst="rect">
            <a:avLst/>
          </a:prstGeom>
        </p:spPr>
        <p:txBody>
          <a:bodyPr>
            <a:normAutofit/>
          </a:bodyPr>
          <a:lstStyle/>
          <a:p>
            <a:pPr>
              <a:lnSpc>
                <a:spcPct val="80000"/>
              </a:lnSpc>
            </a:pPr>
            <a:endParaRPr lang="en-US" altLang="en-US" sz="2200" dirty="0">
              <a:latin typeface="Verdana" charset="0"/>
            </a:endParaRPr>
          </a:p>
          <a:p>
            <a:pPr>
              <a:lnSpc>
                <a:spcPct val="80000"/>
              </a:lnSpc>
            </a:pPr>
            <a:r>
              <a:rPr lang="en-US" altLang="en-US" sz="2200" dirty="0">
                <a:latin typeface="Verdana" charset="0"/>
              </a:rPr>
              <a:t>Intensity is the ratio of an accumulated depth to some averaging time usually the time of concentration.</a:t>
            </a:r>
          </a:p>
          <a:p>
            <a:pPr>
              <a:lnSpc>
                <a:spcPct val="80000"/>
              </a:lnSpc>
            </a:pPr>
            <a:endParaRPr lang="en-US" altLang="en-US" sz="2200" dirty="0">
              <a:latin typeface="Verdana" charset="0"/>
            </a:endParaRPr>
          </a:p>
          <a:p>
            <a:pPr>
              <a:lnSpc>
                <a:spcPct val="80000"/>
              </a:lnSpc>
            </a:pPr>
            <a:r>
              <a:rPr lang="en-US" altLang="en-US" sz="2200" dirty="0">
                <a:latin typeface="Verdana" charset="0"/>
              </a:rPr>
              <a:t>Called “inlet time” for inlet design.</a:t>
            </a:r>
          </a:p>
          <a:p>
            <a:pPr>
              <a:lnSpc>
                <a:spcPct val="80000"/>
              </a:lnSpc>
            </a:pPr>
            <a:endParaRPr lang="en-US" altLang="en-US" sz="2200" dirty="0">
              <a:latin typeface="Verdana" charset="0"/>
            </a:endParaRPr>
          </a:p>
          <a:p>
            <a:pPr>
              <a:lnSpc>
                <a:spcPct val="80000"/>
              </a:lnSpc>
            </a:pPr>
            <a:endParaRPr lang="en-US" altLang="en-US" sz="2200" dirty="0">
              <a:latin typeface="Verdana" charset="0"/>
            </a:endParaRPr>
          </a:p>
          <a:p>
            <a:pPr>
              <a:lnSpc>
                <a:spcPct val="80000"/>
              </a:lnSpc>
            </a:pPr>
            <a:endParaRPr lang="en-US" altLang="en-US" sz="2200" dirty="0">
              <a:latin typeface="Verdana" charset="0"/>
            </a:endParaRPr>
          </a:p>
          <a:p>
            <a:pPr marL="0" indent="0">
              <a:lnSpc>
                <a:spcPct val="80000"/>
              </a:lnSpc>
              <a:buNone/>
            </a:pPr>
            <a:endParaRPr lang="en-US" altLang="en-US" sz="2200" dirty="0">
              <a:latin typeface="Verdana" charset="0"/>
            </a:endParaRPr>
          </a:p>
        </p:txBody>
      </p:sp>
      <p:graphicFrame>
        <p:nvGraphicFramePr>
          <p:cNvPr id="1027" name="Object 4"/>
          <p:cNvGraphicFramePr>
            <a:graphicFrameLocks noChangeAspect="1"/>
          </p:cNvGraphicFramePr>
          <p:nvPr>
            <p:extLst>
              <p:ext uri="{D42A27DB-BD31-4B8C-83A1-F6EECF244321}">
                <p14:modId xmlns:p14="http://schemas.microsoft.com/office/powerpoint/2010/main" val="558670161"/>
              </p:ext>
            </p:extLst>
          </p:nvPr>
        </p:nvGraphicFramePr>
        <p:xfrm>
          <a:off x="4838700" y="3317875"/>
          <a:ext cx="2525184" cy="1366838"/>
        </p:xfrm>
        <a:graphic>
          <a:graphicData uri="http://schemas.openxmlformats.org/presentationml/2006/ole">
            <mc:AlternateContent xmlns:mc="http://schemas.openxmlformats.org/markup-compatibility/2006">
              <mc:Choice xmlns:v="urn:schemas-microsoft-com:vml" Requires="v">
                <p:oleObj spid="_x0000_s16386" name="Equation" r:id="rId4" imgW="546100" imgH="393700" progId="Equation.3">
                  <p:embed/>
                </p:oleObj>
              </mc:Choice>
              <mc:Fallback>
                <p:oleObj name="Equation" r:id="rId4" imgW="5461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8700" y="3317875"/>
                        <a:ext cx="2525184" cy="1366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2175683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1000" y="1964257"/>
            <a:ext cx="9264651" cy="47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Rectangle 2"/>
          <p:cNvSpPr>
            <a:spLocks noGrp="1" noChangeArrowheads="1"/>
          </p:cNvSpPr>
          <p:nvPr>
            <p:ph type="title"/>
          </p:nvPr>
        </p:nvSpPr>
        <p:spPr>
          <a:xfrm>
            <a:off x="734485" y="17464"/>
            <a:ext cx="10723033" cy="1443037"/>
          </a:xfrm>
        </p:spPr>
        <p:txBody>
          <a:bodyPr/>
          <a:lstStyle/>
          <a:p>
            <a:r>
              <a:rPr lang="en-US" altLang="en-US"/>
              <a:t>Runoff coefficients</a:t>
            </a:r>
          </a:p>
        </p:txBody>
      </p:sp>
      <p:sp>
        <p:nvSpPr>
          <p:cNvPr id="41987" name="Rectangle 3"/>
          <p:cNvSpPr>
            <a:spLocks noGrp="1" noChangeArrowheads="1"/>
          </p:cNvSpPr>
          <p:nvPr>
            <p:ph idx="4294967295"/>
          </p:nvPr>
        </p:nvSpPr>
        <p:spPr>
          <a:xfrm>
            <a:off x="831851" y="1176339"/>
            <a:ext cx="10528300" cy="4505325"/>
          </a:xfrm>
          <a:prstGeom prst="rect">
            <a:avLst/>
          </a:prstGeom>
        </p:spPr>
        <p:txBody>
          <a:bodyPr/>
          <a:lstStyle/>
          <a:p>
            <a:r>
              <a:rPr lang="en-US" altLang="en-US">
                <a:latin typeface="Verdana" charset="0"/>
              </a:rPr>
              <a:t>Runoff coefficients are tabulated, and selected from a land use description.</a:t>
            </a:r>
          </a:p>
        </p:txBody>
      </p:sp>
    </p:spTree>
    <p:extLst>
      <p:ext uri="{BB962C8B-B14F-4D97-AF65-F5344CB8AC3E}">
        <p14:creationId xmlns:p14="http://schemas.microsoft.com/office/powerpoint/2010/main" val="33964863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772585" y="0"/>
            <a:ext cx="10720916" cy="1443038"/>
          </a:xfrm>
        </p:spPr>
        <p:txBody>
          <a:bodyPr/>
          <a:lstStyle/>
          <a:p>
            <a:r>
              <a:rPr lang="en-US" altLang="en-US"/>
              <a:t>Tc applies where?</a:t>
            </a:r>
          </a:p>
        </p:txBody>
      </p:sp>
      <p:grpSp>
        <p:nvGrpSpPr>
          <p:cNvPr id="43010" name="Group 30"/>
          <p:cNvGrpSpPr>
            <a:grpSpLocks/>
          </p:cNvGrpSpPr>
          <p:nvPr/>
        </p:nvGrpSpPr>
        <p:grpSpPr bwMode="auto">
          <a:xfrm>
            <a:off x="1148922" y="1603310"/>
            <a:ext cx="5307340" cy="4449827"/>
            <a:chOff x="2052464" y="2105961"/>
            <a:chExt cx="3981126" cy="4448033"/>
          </a:xfrm>
        </p:grpSpPr>
        <p:cxnSp>
          <p:nvCxnSpPr>
            <p:cNvPr id="6" name="Straight Connector 5"/>
            <p:cNvCxnSpPr/>
            <p:nvPr/>
          </p:nvCxnSpPr>
          <p:spPr>
            <a:xfrm rot="10800000" flipH="1">
              <a:off x="3429362" y="5105190"/>
              <a:ext cx="533483" cy="1587"/>
            </a:xfrm>
            <a:prstGeom prst="line">
              <a:avLst/>
            </a:prstGeom>
            <a:ln w="444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962845" y="5029021"/>
              <a:ext cx="152424" cy="152339"/>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429362" y="3124789"/>
              <a:ext cx="152424" cy="152339"/>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294123" y="2144110"/>
              <a:ext cx="1287663" cy="1133018"/>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3962845" y="3277128"/>
              <a:ext cx="1829085" cy="1904232"/>
            </a:xfrm>
            <a:prstGeom prst="rect">
              <a:avLst/>
            </a:prstGeom>
            <a:noFill/>
            <a:ln w="444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Connector 10"/>
            <p:cNvCxnSpPr/>
            <p:nvPr/>
          </p:nvCxnSpPr>
          <p:spPr>
            <a:xfrm rot="5400000">
              <a:off x="2552665" y="4230037"/>
              <a:ext cx="1904232" cy="1587"/>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3429362" y="5029021"/>
              <a:ext cx="152424" cy="152339"/>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 name="Straight Connector 12"/>
            <p:cNvCxnSpPr/>
            <p:nvPr/>
          </p:nvCxnSpPr>
          <p:spPr>
            <a:xfrm rot="5400000">
              <a:off x="3047765" y="5639169"/>
              <a:ext cx="914031" cy="1587"/>
            </a:xfrm>
            <a:prstGeom prst="line">
              <a:avLst/>
            </a:prstGeom>
            <a:ln w="825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a:off x="3274685" y="6324692"/>
              <a:ext cx="45701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a:off x="2247818" y="4230037"/>
              <a:ext cx="1904232" cy="1587"/>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3029" name="TextBox 23"/>
            <p:cNvSpPr txBox="1">
              <a:spLocks noChangeArrowheads="1"/>
            </p:cNvSpPr>
            <p:nvPr/>
          </p:nvSpPr>
          <p:spPr bwMode="auto">
            <a:xfrm rot="16200000">
              <a:off x="2878296" y="4131042"/>
              <a:ext cx="556339" cy="2077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1200">
                  <a:latin typeface="Times New Roman" charset="0"/>
                </a:rPr>
                <a:t>500 ft</a:t>
              </a:r>
            </a:p>
          </p:txBody>
        </p:sp>
        <p:sp>
          <p:nvSpPr>
            <p:cNvPr id="43030" name="TextBox 24"/>
            <p:cNvSpPr txBox="1">
              <a:spLocks noChangeArrowheads="1"/>
            </p:cNvSpPr>
            <p:nvPr/>
          </p:nvSpPr>
          <p:spPr bwMode="auto">
            <a:xfrm>
              <a:off x="2294855" y="2145267"/>
              <a:ext cx="958961" cy="46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2400">
                  <a:latin typeface="Times New Roman" charset="0"/>
                </a:rPr>
                <a:t>2.5 acres</a:t>
              </a:r>
            </a:p>
          </p:txBody>
        </p:sp>
        <p:sp>
          <p:nvSpPr>
            <p:cNvPr id="43031" name="TextBox 25"/>
            <p:cNvSpPr txBox="1">
              <a:spLocks noChangeArrowheads="1"/>
            </p:cNvSpPr>
            <p:nvPr/>
          </p:nvSpPr>
          <p:spPr bwMode="auto">
            <a:xfrm>
              <a:off x="3962400" y="3278188"/>
              <a:ext cx="958961" cy="46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2400">
                  <a:latin typeface="Times New Roman" charset="0"/>
                </a:rPr>
                <a:t>4.0 acres</a:t>
              </a:r>
            </a:p>
          </p:txBody>
        </p:sp>
        <p:cxnSp>
          <p:nvCxnSpPr>
            <p:cNvPr id="19" name="Straight Arrow Connector 18"/>
            <p:cNvCxnSpPr/>
            <p:nvPr/>
          </p:nvCxnSpPr>
          <p:spPr>
            <a:xfrm>
              <a:off x="2591031" y="2818526"/>
              <a:ext cx="751005" cy="306263"/>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0800000" flipV="1">
              <a:off x="4115269" y="4038821"/>
              <a:ext cx="1295602" cy="990201"/>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43034" name="TextBox 34"/>
            <p:cNvSpPr txBox="1">
              <a:spLocks noChangeArrowheads="1"/>
            </p:cNvSpPr>
            <p:nvPr/>
          </p:nvSpPr>
          <p:spPr bwMode="auto">
            <a:xfrm rot="1421990">
              <a:off x="2628383" y="2562200"/>
              <a:ext cx="686833" cy="46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2400">
                  <a:latin typeface="Times New Roman" charset="0"/>
                </a:rPr>
                <a:t>250 ft</a:t>
              </a:r>
            </a:p>
          </p:txBody>
        </p:sp>
        <p:sp>
          <p:nvSpPr>
            <p:cNvPr id="43035" name="TextBox 35"/>
            <p:cNvSpPr txBox="1">
              <a:spLocks noChangeArrowheads="1"/>
            </p:cNvSpPr>
            <p:nvPr/>
          </p:nvSpPr>
          <p:spPr bwMode="auto">
            <a:xfrm rot="19291868">
              <a:off x="4489441" y="4037122"/>
              <a:ext cx="686833" cy="46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2400">
                  <a:latin typeface="Times New Roman" charset="0"/>
                </a:rPr>
                <a:t>475 ft</a:t>
              </a:r>
            </a:p>
          </p:txBody>
        </p:sp>
        <p:sp>
          <p:nvSpPr>
            <p:cNvPr id="43036" name="TextBox 36"/>
            <p:cNvSpPr txBox="1">
              <a:spLocks noChangeArrowheads="1"/>
            </p:cNvSpPr>
            <p:nvPr/>
          </p:nvSpPr>
          <p:spPr bwMode="auto">
            <a:xfrm>
              <a:off x="2294855" y="3001189"/>
              <a:ext cx="508309" cy="27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1200">
                  <a:latin typeface="Times New Roman" charset="0"/>
                </a:rPr>
                <a:t>S</a:t>
              </a:r>
              <a:r>
                <a:rPr lang="en-US" altLang="en-US" sz="1200" baseline="-25000">
                  <a:latin typeface="Times New Roman" charset="0"/>
                </a:rPr>
                <a:t>0</a:t>
              </a:r>
              <a:r>
                <a:rPr lang="en-US" altLang="en-US" sz="1200">
                  <a:latin typeface="Times New Roman" charset="0"/>
                </a:rPr>
                <a:t>=0.01</a:t>
              </a:r>
            </a:p>
          </p:txBody>
        </p:sp>
        <p:sp>
          <p:nvSpPr>
            <p:cNvPr id="43037" name="TextBox 37"/>
            <p:cNvSpPr txBox="1">
              <a:spLocks noChangeArrowheads="1"/>
            </p:cNvSpPr>
            <p:nvPr/>
          </p:nvSpPr>
          <p:spPr bwMode="auto">
            <a:xfrm>
              <a:off x="5057455" y="4890700"/>
              <a:ext cx="508309" cy="27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1200">
                  <a:latin typeface="Times New Roman" charset="0"/>
                </a:rPr>
                <a:t>S</a:t>
              </a:r>
              <a:r>
                <a:rPr lang="en-US" altLang="en-US" sz="1200" baseline="-25000">
                  <a:latin typeface="Times New Roman" charset="0"/>
                </a:rPr>
                <a:t>0</a:t>
              </a:r>
              <a:r>
                <a:rPr lang="en-US" altLang="en-US" sz="1200">
                  <a:latin typeface="Times New Roman" charset="0"/>
                </a:rPr>
                <a:t>=0.01</a:t>
              </a:r>
            </a:p>
          </p:txBody>
        </p:sp>
        <p:sp>
          <p:nvSpPr>
            <p:cNvPr id="25" name="Freeform 24"/>
            <p:cNvSpPr/>
            <p:nvPr/>
          </p:nvSpPr>
          <p:spPr>
            <a:xfrm>
              <a:off x="2548163" y="2361510"/>
              <a:ext cx="957411" cy="915618"/>
            </a:xfrm>
            <a:custGeom>
              <a:avLst/>
              <a:gdLst>
                <a:gd name="connsiteX0" fmla="*/ 108105 w 1124105"/>
                <a:gd name="connsiteY0" fmla="*/ 52551 h 726965"/>
                <a:gd name="connsiteX1" fmla="*/ 3001 w 1124105"/>
                <a:gd name="connsiteY1" fmla="*/ 306551 h 726965"/>
                <a:gd name="connsiteX2" fmla="*/ 11760 w 1124105"/>
                <a:gd name="connsiteY2" fmla="*/ 332827 h 726965"/>
                <a:gd name="connsiteX3" fmla="*/ 29277 w 1124105"/>
                <a:gd name="connsiteY3" fmla="*/ 394138 h 726965"/>
                <a:gd name="connsiteX4" fmla="*/ 55553 w 1124105"/>
                <a:gd name="connsiteY4" fmla="*/ 446689 h 726965"/>
                <a:gd name="connsiteX5" fmla="*/ 99346 w 1124105"/>
                <a:gd name="connsiteY5" fmla="*/ 525517 h 726965"/>
                <a:gd name="connsiteX6" fmla="*/ 134381 w 1124105"/>
                <a:gd name="connsiteY6" fmla="*/ 560551 h 726965"/>
                <a:gd name="connsiteX7" fmla="*/ 151898 w 1124105"/>
                <a:gd name="connsiteY7" fmla="*/ 578069 h 726965"/>
                <a:gd name="connsiteX8" fmla="*/ 388381 w 1124105"/>
                <a:gd name="connsiteY8" fmla="*/ 604345 h 726965"/>
                <a:gd name="connsiteX9" fmla="*/ 502243 w 1124105"/>
                <a:gd name="connsiteY9" fmla="*/ 621862 h 726965"/>
                <a:gd name="connsiteX10" fmla="*/ 537277 w 1124105"/>
                <a:gd name="connsiteY10" fmla="*/ 639379 h 726965"/>
                <a:gd name="connsiteX11" fmla="*/ 563553 w 1124105"/>
                <a:gd name="connsiteY11" fmla="*/ 648138 h 726965"/>
                <a:gd name="connsiteX12" fmla="*/ 598587 w 1124105"/>
                <a:gd name="connsiteY12" fmla="*/ 665655 h 726965"/>
                <a:gd name="connsiteX13" fmla="*/ 668656 w 1124105"/>
                <a:gd name="connsiteY13" fmla="*/ 683172 h 726965"/>
                <a:gd name="connsiteX14" fmla="*/ 729967 w 1124105"/>
                <a:gd name="connsiteY14" fmla="*/ 709448 h 726965"/>
                <a:gd name="connsiteX15" fmla="*/ 782518 w 1124105"/>
                <a:gd name="connsiteY15" fmla="*/ 726965 h 726965"/>
                <a:gd name="connsiteX16" fmla="*/ 870105 w 1124105"/>
                <a:gd name="connsiteY16" fmla="*/ 700689 h 726965"/>
                <a:gd name="connsiteX17" fmla="*/ 922656 w 1124105"/>
                <a:gd name="connsiteY17" fmla="*/ 674414 h 726965"/>
                <a:gd name="connsiteX18" fmla="*/ 940174 w 1124105"/>
                <a:gd name="connsiteY18" fmla="*/ 656896 h 726965"/>
                <a:gd name="connsiteX19" fmla="*/ 948932 w 1124105"/>
                <a:gd name="connsiteY19" fmla="*/ 630620 h 726965"/>
                <a:gd name="connsiteX20" fmla="*/ 983967 w 1124105"/>
                <a:gd name="connsiteY20" fmla="*/ 621862 h 726965"/>
                <a:gd name="connsiteX21" fmla="*/ 1106587 w 1124105"/>
                <a:gd name="connsiteY21" fmla="*/ 613103 h 726965"/>
                <a:gd name="connsiteX22" fmla="*/ 1124105 w 1124105"/>
                <a:gd name="connsiteY22" fmla="*/ 586827 h 726965"/>
                <a:gd name="connsiteX23" fmla="*/ 1106587 w 1124105"/>
                <a:gd name="connsiteY23" fmla="*/ 516758 h 726965"/>
                <a:gd name="connsiteX24" fmla="*/ 1089070 w 1124105"/>
                <a:gd name="connsiteY24" fmla="*/ 420414 h 726965"/>
                <a:gd name="connsiteX25" fmla="*/ 1071553 w 1124105"/>
                <a:gd name="connsiteY25" fmla="*/ 394138 h 726965"/>
                <a:gd name="connsiteX26" fmla="*/ 1054036 w 1124105"/>
                <a:gd name="connsiteY26" fmla="*/ 148896 h 726965"/>
                <a:gd name="connsiteX27" fmla="*/ 1045277 w 1124105"/>
                <a:gd name="connsiteY27" fmla="*/ 122620 h 726965"/>
                <a:gd name="connsiteX28" fmla="*/ 992725 w 1124105"/>
                <a:gd name="connsiteY28" fmla="*/ 87586 h 726965"/>
                <a:gd name="connsiteX29" fmla="*/ 852587 w 1124105"/>
                <a:gd name="connsiteY29" fmla="*/ 52551 h 726965"/>
                <a:gd name="connsiteX30" fmla="*/ 808794 w 1124105"/>
                <a:gd name="connsiteY30" fmla="*/ 43793 h 726965"/>
                <a:gd name="connsiteX31" fmla="*/ 659898 w 1124105"/>
                <a:gd name="connsiteY31" fmla="*/ 52551 h 726965"/>
                <a:gd name="connsiteX32" fmla="*/ 598587 w 1124105"/>
                <a:gd name="connsiteY32" fmla="*/ 61310 h 726965"/>
                <a:gd name="connsiteX33" fmla="*/ 519760 w 1124105"/>
                <a:gd name="connsiteY33" fmla="*/ 70069 h 726965"/>
                <a:gd name="connsiteX34" fmla="*/ 379622 w 1124105"/>
                <a:gd name="connsiteY34" fmla="*/ 52551 h 726965"/>
                <a:gd name="connsiteX35" fmla="*/ 335829 w 1124105"/>
                <a:gd name="connsiteY35" fmla="*/ 43793 h 726965"/>
                <a:gd name="connsiteX36" fmla="*/ 274518 w 1124105"/>
                <a:gd name="connsiteY36" fmla="*/ 17517 h 726965"/>
                <a:gd name="connsiteX37" fmla="*/ 221967 w 1124105"/>
                <a:gd name="connsiteY37" fmla="*/ 0 h 726965"/>
                <a:gd name="connsiteX38" fmla="*/ 195691 w 1124105"/>
                <a:gd name="connsiteY38" fmla="*/ 8758 h 726965"/>
                <a:gd name="connsiteX39" fmla="*/ 160656 w 1124105"/>
                <a:gd name="connsiteY39" fmla="*/ 17517 h 726965"/>
                <a:gd name="connsiteX40" fmla="*/ 108105 w 1124105"/>
                <a:gd name="connsiteY40" fmla="*/ 52551 h 7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24105" h="726965">
                  <a:moveTo>
                    <a:pt x="108105" y="52551"/>
                  </a:moveTo>
                  <a:cubicBezTo>
                    <a:pt x="81829" y="100723"/>
                    <a:pt x="32788" y="219899"/>
                    <a:pt x="3001" y="306551"/>
                  </a:cubicBezTo>
                  <a:cubicBezTo>
                    <a:pt x="0" y="315282"/>
                    <a:pt x="9107" y="323984"/>
                    <a:pt x="11760" y="332827"/>
                  </a:cubicBezTo>
                  <a:cubicBezTo>
                    <a:pt x="17867" y="353185"/>
                    <a:pt x="21647" y="374300"/>
                    <a:pt x="29277" y="394138"/>
                  </a:cubicBezTo>
                  <a:cubicBezTo>
                    <a:pt x="36307" y="412417"/>
                    <a:pt x="48020" y="428611"/>
                    <a:pt x="55553" y="446689"/>
                  </a:cubicBezTo>
                  <a:cubicBezTo>
                    <a:pt x="86174" y="520179"/>
                    <a:pt x="53851" y="480022"/>
                    <a:pt x="99346" y="525517"/>
                  </a:cubicBezTo>
                  <a:cubicBezTo>
                    <a:pt x="114918" y="572231"/>
                    <a:pt x="95453" y="537194"/>
                    <a:pt x="134381" y="560551"/>
                  </a:cubicBezTo>
                  <a:cubicBezTo>
                    <a:pt x="141462" y="564800"/>
                    <a:pt x="144512" y="574376"/>
                    <a:pt x="151898" y="578069"/>
                  </a:cubicBezTo>
                  <a:cubicBezTo>
                    <a:pt x="221863" y="613052"/>
                    <a:pt x="321688" y="601169"/>
                    <a:pt x="388381" y="604345"/>
                  </a:cubicBezTo>
                  <a:cubicBezTo>
                    <a:pt x="405556" y="606492"/>
                    <a:pt x="478165" y="613836"/>
                    <a:pt x="502243" y="621862"/>
                  </a:cubicBezTo>
                  <a:cubicBezTo>
                    <a:pt x="514629" y="625991"/>
                    <a:pt x="525276" y="634236"/>
                    <a:pt x="537277" y="639379"/>
                  </a:cubicBezTo>
                  <a:cubicBezTo>
                    <a:pt x="545763" y="643016"/>
                    <a:pt x="555067" y="644501"/>
                    <a:pt x="563553" y="648138"/>
                  </a:cubicBezTo>
                  <a:cubicBezTo>
                    <a:pt x="575554" y="653281"/>
                    <a:pt x="586201" y="661526"/>
                    <a:pt x="598587" y="665655"/>
                  </a:cubicBezTo>
                  <a:cubicBezTo>
                    <a:pt x="621427" y="673268"/>
                    <a:pt x="645816" y="675559"/>
                    <a:pt x="668656" y="683172"/>
                  </a:cubicBezTo>
                  <a:cubicBezTo>
                    <a:pt x="753245" y="711369"/>
                    <a:pt x="621724" y="666151"/>
                    <a:pt x="729967" y="709448"/>
                  </a:cubicBezTo>
                  <a:cubicBezTo>
                    <a:pt x="747111" y="716305"/>
                    <a:pt x="782518" y="726965"/>
                    <a:pt x="782518" y="726965"/>
                  </a:cubicBezTo>
                  <a:cubicBezTo>
                    <a:pt x="802106" y="722068"/>
                    <a:pt x="857306" y="709222"/>
                    <a:pt x="870105" y="700689"/>
                  </a:cubicBezTo>
                  <a:cubicBezTo>
                    <a:pt x="904063" y="678051"/>
                    <a:pt x="886395" y="686501"/>
                    <a:pt x="922656" y="674414"/>
                  </a:cubicBezTo>
                  <a:cubicBezTo>
                    <a:pt x="928495" y="668575"/>
                    <a:pt x="935925" y="663977"/>
                    <a:pt x="940174" y="656896"/>
                  </a:cubicBezTo>
                  <a:cubicBezTo>
                    <a:pt x="944924" y="648979"/>
                    <a:pt x="941723" y="636387"/>
                    <a:pt x="948932" y="630620"/>
                  </a:cubicBezTo>
                  <a:cubicBezTo>
                    <a:pt x="958332" y="623100"/>
                    <a:pt x="972003" y="623191"/>
                    <a:pt x="983967" y="621862"/>
                  </a:cubicBezTo>
                  <a:cubicBezTo>
                    <a:pt x="1024694" y="617337"/>
                    <a:pt x="1065714" y="616023"/>
                    <a:pt x="1106587" y="613103"/>
                  </a:cubicBezTo>
                  <a:cubicBezTo>
                    <a:pt x="1112426" y="604344"/>
                    <a:pt x="1124105" y="597354"/>
                    <a:pt x="1124105" y="586827"/>
                  </a:cubicBezTo>
                  <a:cubicBezTo>
                    <a:pt x="1124105" y="562752"/>
                    <a:pt x="1106587" y="516758"/>
                    <a:pt x="1106587" y="516758"/>
                  </a:cubicBezTo>
                  <a:cubicBezTo>
                    <a:pt x="1103567" y="492597"/>
                    <a:pt x="1102573" y="447420"/>
                    <a:pt x="1089070" y="420414"/>
                  </a:cubicBezTo>
                  <a:cubicBezTo>
                    <a:pt x="1084362" y="410999"/>
                    <a:pt x="1077392" y="402897"/>
                    <a:pt x="1071553" y="394138"/>
                  </a:cubicBezTo>
                  <a:cubicBezTo>
                    <a:pt x="1048362" y="254998"/>
                    <a:pt x="1077580" y="443202"/>
                    <a:pt x="1054036" y="148896"/>
                  </a:cubicBezTo>
                  <a:cubicBezTo>
                    <a:pt x="1053300" y="139693"/>
                    <a:pt x="1051805" y="129148"/>
                    <a:pt x="1045277" y="122620"/>
                  </a:cubicBezTo>
                  <a:cubicBezTo>
                    <a:pt x="1030390" y="107733"/>
                    <a:pt x="1012698" y="94244"/>
                    <a:pt x="992725" y="87586"/>
                  </a:cubicBezTo>
                  <a:cubicBezTo>
                    <a:pt x="911931" y="60655"/>
                    <a:pt x="958275" y="73689"/>
                    <a:pt x="852587" y="52551"/>
                  </a:cubicBezTo>
                  <a:lnTo>
                    <a:pt x="808794" y="43793"/>
                  </a:lnTo>
                  <a:cubicBezTo>
                    <a:pt x="759162" y="46712"/>
                    <a:pt x="709444" y="48422"/>
                    <a:pt x="659898" y="52551"/>
                  </a:cubicBezTo>
                  <a:cubicBezTo>
                    <a:pt x="639325" y="54265"/>
                    <a:pt x="619072" y="58749"/>
                    <a:pt x="598587" y="61310"/>
                  </a:cubicBezTo>
                  <a:cubicBezTo>
                    <a:pt x="572354" y="64589"/>
                    <a:pt x="546036" y="67149"/>
                    <a:pt x="519760" y="70069"/>
                  </a:cubicBezTo>
                  <a:lnTo>
                    <a:pt x="379622" y="52551"/>
                  </a:lnTo>
                  <a:cubicBezTo>
                    <a:pt x="364885" y="50446"/>
                    <a:pt x="349952" y="48501"/>
                    <a:pt x="335829" y="43793"/>
                  </a:cubicBezTo>
                  <a:cubicBezTo>
                    <a:pt x="314735" y="36762"/>
                    <a:pt x="295271" y="25499"/>
                    <a:pt x="274518" y="17517"/>
                  </a:cubicBezTo>
                  <a:cubicBezTo>
                    <a:pt x="257284" y="10889"/>
                    <a:pt x="221967" y="0"/>
                    <a:pt x="221967" y="0"/>
                  </a:cubicBezTo>
                  <a:cubicBezTo>
                    <a:pt x="213208" y="2919"/>
                    <a:pt x="204568" y="6222"/>
                    <a:pt x="195691" y="8758"/>
                  </a:cubicBezTo>
                  <a:cubicBezTo>
                    <a:pt x="184116" y="12065"/>
                    <a:pt x="171423" y="12134"/>
                    <a:pt x="160656" y="17517"/>
                  </a:cubicBezTo>
                  <a:cubicBezTo>
                    <a:pt x="87349" y="54171"/>
                    <a:pt x="134381" y="4379"/>
                    <a:pt x="108105" y="52551"/>
                  </a:cubicBezTo>
                  <a:close/>
                </a:path>
              </a:pathLst>
            </a:custGeom>
            <a:solidFill>
              <a:schemeClr val="tx1">
                <a:alpha val="1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Freeform 25"/>
            <p:cNvSpPr/>
            <p:nvPr/>
          </p:nvSpPr>
          <p:spPr>
            <a:xfrm>
              <a:off x="4072401" y="4343498"/>
              <a:ext cx="881199" cy="736303"/>
            </a:xfrm>
            <a:custGeom>
              <a:avLst/>
              <a:gdLst>
                <a:gd name="connsiteX0" fmla="*/ 10218 w 991184"/>
                <a:gd name="connsiteY0" fmla="*/ 649098 h 719167"/>
                <a:gd name="connsiteX1" fmla="*/ 18977 w 991184"/>
                <a:gd name="connsiteY1" fmla="*/ 430133 h 719167"/>
                <a:gd name="connsiteX2" fmla="*/ 97804 w 991184"/>
                <a:gd name="connsiteY2" fmla="*/ 202408 h 719167"/>
                <a:gd name="connsiteX3" fmla="*/ 115322 w 991184"/>
                <a:gd name="connsiteY3" fmla="*/ 114822 h 719167"/>
                <a:gd name="connsiteX4" fmla="*/ 124080 w 991184"/>
                <a:gd name="connsiteY4" fmla="*/ 88546 h 719167"/>
                <a:gd name="connsiteX5" fmla="*/ 176632 w 991184"/>
                <a:gd name="connsiteY5" fmla="*/ 71029 h 719167"/>
                <a:gd name="connsiteX6" fmla="*/ 404356 w 991184"/>
                <a:gd name="connsiteY6" fmla="*/ 62270 h 719167"/>
                <a:gd name="connsiteX7" fmla="*/ 465667 w 991184"/>
                <a:gd name="connsiteY7" fmla="*/ 44753 h 719167"/>
                <a:gd name="connsiteX8" fmla="*/ 553253 w 991184"/>
                <a:gd name="connsiteY8" fmla="*/ 35995 h 719167"/>
                <a:gd name="connsiteX9" fmla="*/ 623322 w 991184"/>
                <a:gd name="connsiteY9" fmla="*/ 27236 h 719167"/>
                <a:gd name="connsiteX10" fmla="*/ 649598 w 991184"/>
                <a:gd name="connsiteY10" fmla="*/ 18477 h 719167"/>
                <a:gd name="connsiteX11" fmla="*/ 842287 w 991184"/>
                <a:gd name="connsiteY11" fmla="*/ 27236 h 719167"/>
                <a:gd name="connsiteX12" fmla="*/ 886080 w 991184"/>
                <a:gd name="connsiteY12" fmla="*/ 44753 h 719167"/>
                <a:gd name="connsiteX13" fmla="*/ 921115 w 991184"/>
                <a:gd name="connsiteY13" fmla="*/ 53512 h 719167"/>
                <a:gd name="connsiteX14" fmla="*/ 947391 w 991184"/>
                <a:gd name="connsiteY14" fmla="*/ 71029 h 719167"/>
                <a:gd name="connsiteX15" fmla="*/ 982425 w 991184"/>
                <a:gd name="connsiteY15" fmla="*/ 132339 h 719167"/>
                <a:gd name="connsiteX16" fmla="*/ 991184 w 991184"/>
                <a:gd name="connsiteY16" fmla="*/ 158615 h 719167"/>
                <a:gd name="connsiteX17" fmla="*/ 973667 w 991184"/>
                <a:gd name="connsiteY17" fmla="*/ 237443 h 719167"/>
                <a:gd name="connsiteX18" fmla="*/ 964908 w 991184"/>
                <a:gd name="connsiteY18" fmla="*/ 263719 h 719167"/>
                <a:gd name="connsiteX19" fmla="*/ 912356 w 991184"/>
                <a:gd name="connsiteY19" fmla="*/ 307512 h 719167"/>
                <a:gd name="connsiteX20" fmla="*/ 851046 w 991184"/>
                <a:gd name="connsiteY20" fmla="*/ 351305 h 719167"/>
                <a:gd name="connsiteX21" fmla="*/ 824770 w 991184"/>
                <a:gd name="connsiteY21" fmla="*/ 360064 h 719167"/>
                <a:gd name="connsiteX22" fmla="*/ 737184 w 991184"/>
                <a:gd name="connsiteY22" fmla="*/ 456408 h 719167"/>
                <a:gd name="connsiteX23" fmla="*/ 658356 w 991184"/>
                <a:gd name="connsiteY23" fmla="*/ 526477 h 719167"/>
                <a:gd name="connsiteX24" fmla="*/ 640839 w 991184"/>
                <a:gd name="connsiteY24" fmla="*/ 543995 h 719167"/>
                <a:gd name="connsiteX25" fmla="*/ 605804 w 991184"/>
                <a:gd name="connsiteY25" fmla="*/ 596546 h 719167"/>
                <a:gd name="connsiteX26" fmla="*/ 562011 w 991184"/>
                <a:gd name="connsiteY26" fmla="*/ 640339 h 719167"/>
                <a:gd name="connsiteX27" fmla="*/ 439391 w 991184"/>
                <a:gd name="connsiteY27" fmla="*/ 692891 h 719167"/>
                <a:gd name="connsiteX28" fmla="*/ 404356 w 991184"/>
                <a:gd name="connsiteY28" fmla="*/ 701650 h 719167"/>
                <a:gd name="connsiteX29" fmla="*/ 351804 w 991184"/>
                <a:gd name="connsiteY29" fmla="*/ 719167 h 719167"/>
                <a:gd name="connsiteX30" fmla="*/ 141598 w 991184"/>
                <a:gd name="connsiteY30" fmla="*/ 710408 h 719167"/>
                <a:gd name="connsiteX31" fmla="*/ 115322 w 991184"/>
                <a:gd name="connsiteY31" fmla="*/ 701650 h 719167"/>
                <a:gd name="connsiteX32" fmla="*/ 80287 w 991184"/>
                <a:gd name="connsiteY32" fmla="*/ 692891 h 719167"/>
                <a:gd name="connsiteX33" fmla="*/ 10218 w 991184"/>
                <a:gd name="connsiteY33" fmla="*/ 649098 h 71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1184" h="719167">
                  <a:moveTo>
                    <a:pt x="10218" y="649098"/>
                  </a:moveTo>
                  <a:cubicBezTo>
                    <a:pt x="0" y="605305"/>
                    <a:pt x="4922" y="501815"/>
                    <a:pt x="18977" y="430133"/>
                  </a:cubicBezTo>
                  <a:cubicBezTo>
                    <a:pt x="34433" y="351307"/>
                    <a:pt x="82050" y="281175"/>
                    <a:pt x="97804" y="202408"/>
                  </a:cubicBezTo>
                  <a:cubicBezTo>
                    <a:pt x="103643" y="173213"/>
                    <a:pt x="108627" y="143833"/>
                    <a:pt x="115322" y="114822"/>
                  </a:cubicBezTo>
                  <a:cubicBezTo>
                    <a:pt x="117398" y="105826"/>
                    <a:pt x="116567" y="93912"/>
                    <a:pt x="124080" y="88546"/>
                  </a:cubicBezTo>
                  <a:cubicBezTo>
                    <a:pt x="139105" y="77813"/>
                    <a:pt x="158181" y="71739"/>
                    <a:pt x="176632" y="71029"/>
                  </a:cubicBezTo>
                  <a:lnTo>
                    <a:pt x="404356" y="62270"/>
                  </a:lnTo>
                  <a:cubicBezTo>
                    <a:pt x="423070" y="56033"/>
                    <a:pt x="446426" y="47502"/>
                    <a:pt x="465667" y="44753"/>
                  </a:cubicBezTo>
                  <a:cubicBezTo>
                    <a:pt x="494713" y="40604"/>
                    <a:pt x="524092" y="39235"/>
                    <a:pt x="553253" y="35995"/>
                  </a:cubicBezTo>
                  <a:cubicBezTo>
                    <a:pt x="576647" y="33396"/>
                    <a:pt x="599966" y="30156"/>
                    <a:pt x="623322" y="27236"/>
                  </a:cubicBezTo>
                  <a:cubicBezTo>
                    <a:pt x="632081" y="24316"/>
                    <a:pt x="640585" y="20480"/>
                    <a:pt x="649598" y="18477"/>
                  </a:cubicBezTo>
                  <a:cubicBezTo>
                    <a:pt x="732744" y="0"/>
                    <a:pt x="726519" y="12765"/>
                    <a:pt x="842287" y="27236"/>
                  </a:cubicBezTo>
                  <a:cubicBezTo>
                    <a:pt x="856885" y="33075"/>
                    <a:pt x="871165" y="39781"/>
                    <a:pt x="886080" y="44753"/>
                  </a:cubicBezTo>
                  <a:cubicBezTo>
                    <a:pt x="897500" y="48560"/>
                    <a:pt x="910051" y="48770"/>
                    <a:pt x="921115" y="53512"/>
                  </a:cubicBezTo>
                  <a:cubicBezTo>
                    <a:pt x="930790" y="57659"/>
                    <a:pt x="938632" y="65190"/>
                    <a:pt x="947391" y="71029"/>
                  </a:cubicBezTo>
                  <a:cubicBezTo>
                    <a:pt x="964983" y="97418"/>
                    <a:pt x="969090" y="101225"/>
                    <a:pt x="982425" y="132339"/>
                  </a:cubicBezTo>
                  <a:cubicBezTo>
                    <a:pt x="986062" y="140825"/>
                    <a:pt x="988264" y="149856"/>
                    <a:pt x="991184" y="158615"/>
                  </a:cubicBezTo>
                  <a:cubicBezTo>
                    <a:pt x="985345" y="184891"/>
                    <a:pt x="980195" y="211330"/>
                    <a:pt x="973667" y="237443"/>
                  </a:cubicBezTo>
                  <a:cubicBezTo>
                    <a:pt x="971428" y="246400"/>
                    <a:pt x="970029" y="256037"/>
                    <a:pt x="964908" y="263719"/>
                  </a:cubicBezTo>
                  <a:cubicBezTo>
                    <a:pt x="950036" y="286026"/>
                    <a:pt x="932921" y="292823"/>
                    <a:pt x="912356" y="307512"/>
                  </a:cubicBezTo>
                  <a:cubicBezTo>
                    <a:pt x="903093" y="314128"/>
                    <a:pt x="864811" y="344422"/>
                    <a:pt x="851046" y="351305"/>
                  </a:cubicBezTo>
                  <a:cubicBezTo>
                    <a:pt x="842788" y="355434"/>
                    <a:pt x="833529" y="357144"/>
                    <a:pt x="824770" y="360064"/>
                  </a:cubicBezTo>
                  <a:cubicBezTo>
                    <a:pt x="708804" y="476028"/>
                    <a:pt x="825571" y="355393"/>
                    <a:pt x="737184" y="456408"/>
                  </a:cubicBezTo>
                  <a:cubicBezTo>
                    <a:pt x="712152" y="485016"/>
                    <a:pt x="688452" y="500143"/>
                    <a:pt x="658356" y="526477"/>
                  </a:cubicBezTo>
                  <a:cubicBezTo>
                    <a:pt x="652141" y="531915"/>
                    <a:pt x="645794" y="537389"/>
                    <a:pt x="640839" y="543995"/>
                  </a:cubicBezTo>
                  <a:cubicBezTo>
                    <a:pt x="628207" y="560837"/>
                    <a:pt x="605804" y="596546"/>
                    <a:pt x="605804" y="596546"/>
                  </a:cubicBezTo>
                  <a:cubicBezTo>
                    <a:pt x="591642" y="639036"/>
                    <a:pt x="607108" y="613281"/>
                    <a:pt x="562011" y="640339"/>
                  </a:cubicBezTo>
                  <a:cubicBezTo>
                    <a:pt x="475600" y="692186"/>
                    <a:pt x="545698" y="666314"/>
                    <a:pt x="439391" y="692891"/>
                  </a:cubicBezTo>
                  <a:cubicBezTo>
                    <a:pt x="427713" y="695811"/>
                    <a:pt x="415776" y="697843"/>
                    <a:pt x="404356" y="701650"/>
                  </a:cubicBezTo>
                  <a:lnTo>
                    <a:pt x="351804" y="719167"/>
                  </a:lnTo>
                  <a:cubicBezTo>
                    <a:pt x="281735" y="716247"/>
                    <a:pt x="211536" y="715589"/>
                    <a:pt x="141598" y="710408"/>
                  </a:cubicBezTo>
                  <a:cubicBezTo>
                    <a:pt x="132391" y="709726"/>
                    <a:pt x="124199" y="704186"/>
                    <a:pt x="115322" y="701650"/>
                  </a:cubicBezTo>
                  <a:cubicBezTo>
                    <a:pt x="103747" y="698343"/>
                    <a:pt x="92038" y="695502"/>
                    <a:pt x="80287" y="692891"/>
                  </a:cubicBezTo>
                  <a:cubicBezTo>
                    <a:pt x="31078" y="681956"/>
                    <a:pt x="20436" y="692891"/>
                    <a:pt x="10218" y="649098"/>
                  </a:cubicBezTo>
                  <a:close/>
                </a:path>
              </a:pathLst>
            </a:custGeom>
            <a:solidFill>
              <a:schemeClr val="tx1">
                <a:alpha val="17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040" name="TextBox 43"/>
            <p:cNvSpPr txBox="1">
              <a:spLocks noChangeArrowheads="1"/>
            </p:cNvSpPr>
            <p:nvPr/>
          </p:nvSpPr>
          <p:spPr bwMode="auto">
            <a:xfrm rot="16200000">
              <a:off x="1553533" y="2604892"/>
              <a:ext cx="1205643" cy="20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1200">
                  <a:latin typeface="Times New Roman" charset="0"/>
                </a:rPr>
                <a:t>40% Impervious</a:t>
              </a:r>
            </a:p>
          </p:txBody>
        </p:sp>
        <p:sp>
          <p:nvSpPr>
            <p:cNvPr id="43041" name="TextBox 44"/>
            <p:cNvSpPr txBox="1">
              <a:spLocks noChangeArrowheads="1"/>
            </p:cNvSpPr>
            <p:nvPr/>
          </p:nvSpPr>
          <p:spPr bwMode="auto">
            <a:xfrm rot="5400000">
              <a:off x="5331121" y="4147075"/>
              <a:ext cx="1197156" cy="20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1200">
                  <a:latin typeface="Times New Roman" charset="0"/>
                </a:rPr>
                <a:t>15% impervious</a:t>
              </a:r>
            </a:p>
          </p:txBody>
        </p:sp>
        <p:cxnSp>
          <p:nvCxnSpPr>
            <p:cNvPr id="29" name="Straight Arrow Connector 28"/>
            <p:cNvCxnSpPr/>
            <p:nvPr/>
          </p:nvCxnSpPr>
          <p:spPr>
            <a:xfrm>
              <a:off x="3581786" y="5333698"/>
              <a:ext cx="381059" cy="1587"/>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3043" name="TextBox 47"/>
            <p:cNvSpPr txBox="1">
              <a:spLocks noChangeArrowheads="1"/>
            </p:cNvSpPr>
            <p:nvPr/>
          </p:nvSpPr>
          <p:spPr bwMode="auto">
            <a:xfrm>
              <a:off x="3733800" y="5410200"/>
              <a:ext cx="571399" cy="4614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2400">
                  <a:latin typeface="Times New Roman" charset="0"/>
                </a:rPr>
                <a:t>30 ft</a:t>
              </a:r>
            </a:p>
          </p:txBody>
        </p:sp>
        <p:cxnSp>
          <p:nvCxnSpPr>
            <p:cNvPr id="32" name="Straight Arrow Connector 31"/>
            <p:cNvCxnSpPr/>
            <p:nvPr/>
          </p:nvCxnSpPr>
          <p:spPr>
            <a:xfrm rot="5400000">
              <a:off x="2629458" y="5676460"/>
              <a:ext cx="1140952" cy="1587"/>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3045" name="TextBox 50"/>
            <p:cNvSpPr txBox="1">
              <a:spLocks noChangeArrowheads="1"/>
            </p:cNvSpPr>
            <p:nvPr/>
          </p:nvSpPr>
          <p:spPr bwMode="auto">
            <a:xfrm rot="16200000">
              <a:off x="2874530" y="5529372"/>
              <a:ext cx="620672" cy="2077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1200">
                  <a:latin typeface="Times New Roman" charset="0"/>
                </a:rPr>
                <a:t>700 ft</a:t>
              </a:r>
            </a:p>
          </p:txBody>
        </p:sp>
      </p:grpSp>
      <p:sp>
        <p:nvSpPr>
          <p:cNvPr id="43011" name="TextBox 35"/>
          <p:cNvSpPr txBox="1">
            <a:spLocks noChangeArrowheads="1"/>
          </p:cNvSpPr>
          <p:nvPr/>
        </p:nvSpPr>
        <p:spPr bwMode="auto">
          <a:xfrm>
            <a:off x="6879167" y="1516063"/>
            <a:ext cx="5132917"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2400">
                <a:latin typeface="Times New Roman" charset="0"/>
              </a:rPr>
              <a:t>Use NRCS or Kerby-Kirpich;</a:t>
            </a:r>
          </a:p>
          <a:p>
            <a:pPr algn="ctr"/>
            <a:r>
              <a:rPr lang="en-US" altLang="en-US" sz="1400">
                <a:latin typeface="Times New Roman" charset="0"/>
              </a:rPr>
              <a:t>channel flow only if appropriate</a:t>
            </a:r>
          </a:p>
        </p:txBody>
      </p:sp>
      <p:cxnSp>
        <p:nvCxnSpPr>
          <p:cNvPr id="43012" name="Straight Arrow Connector 37"/>
          <p:cNvCxnSpPr>
            <a:cxnSpLocks noChangeShapeType="1"/>
            <a:stCxn id="43011" idx="2"/>
            <a:endCxn id="43018" idx="2"/>
          </p:cNvCxnSpPr>
          <p:nvPr/>
        </p:nvCxnSpPr>
        <p:spPr bwMode="auto">
          <a:xfrm rot="5400000">
            <a:off x="6695810" y="1996282"/>
            <a:ext cx="2551113" cy="294640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3013" name="Straight Arrow Connector 39"/>
          <p:cNvCxnSpPr>
            <a:cxnSpLocks noChangeShapeType="1"/>
            <a:stCxn id="43011" idx="1"/>
            <a:endCxn id="43017" idx="3"/>
          </p:cNvCxnSpPr>
          <p:nvPr/>
        </p:nvCxnSpPr>
        <p:spPr bwMode="auto">
          <a:xfrm rot="10800000">
            <a:off x="3426884" y="1516064"/>
            <a:ext cx="3452283" cy="338137"/>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3014" name="Straight Arrow Connector 44"/>
          <p:cNvCxnSpPr>
            <a:cxnSpLocks noChangeShapeType="1"/>
          </p:cNvCxnSpPr>
          <p:nvPr/>
        </p:nvCxnSpPr>
        <p:spPr bwMode="auto">
          <a:xfrm rot="10800000">
            <a:off x="3071285" y="5375276"/>
            <a:ext cx="3873500" cy="49213"/>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43015" name="TextBox 45"/>
          <p:cNvSpPr txBox="1">
            <a:spLocks noChangeArrowheads="1"/>
          </p:cNvSpPr>
          <p:nvPr/>
        </p:nvSpPr>
        <p:spPr bwMode="auto">
          <a:xfrm>
            <a:off x="6944785" y="4911725"/>
            <a:ext cx="4108449"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2400">
                <a:latin typeface="Times New Roman" charset="0"/>
              </a:rPr>
              <a:t>Travel time based on conduit hydraulics</a:t>
            </a:r>
          </a:p>
        </p:txBody>
      </p:sp>
      <p:sp>
        <p:nvSpPr>
          <p:cNvPr id="43016" name="Freeform 49"/>
          <p:cNvSpPr>
            <a:spLocks noChangeArrowheads="1"/>
          </p:cNvSpPr>
          <p:nvPr/>
        </p:nvSpPr>
        <p:spPr bwMode="auto">
          <a:xfrm>
            <a:off x="2874434" y="2460625"/>
            <a:ext cx="1037167" cy="3441700"/>
          </a:xfrm>
          <a:custGeom>
            <a:avLst/>
            <a:gdLst>
              <a:gd name="T0" fmla="*/ 285669 w 777793"/>
              <a:gd name="T1" fmla="*/ 3282827 h 3440754"/>
              <a:gd name="T2" fmla="*/ 0 w 777793"/>
              <a:gd name="T3" fmla="*/ 3243395 h 3440754"/>
              <a:gd name="T4" fmla="*/ 9850 w 777793"/>
              <a:gd name="T5" fmla="*/ 108505 h 3440754"/>
              <a:gd name="T6" fmla="*/ 305370 w 777793"/>
              <a:gd name="T7" fmla="*/ 108505 h 3440754"/>
              <a:gd name="T8" fmla="*/ 265968 w 777793"/>
              <a:gd name="T9" fmla="*/ 2040701 h 3440754"/>
              <a:gd name="T10" fmla="*/ 778203 w 777793"/>
              <a:gd name="T11" fmla="*/ 2040701 h 3440754"/>
              <a:gd name="T12" fmla="*/ 778203 w 777793"/>
              <a:gd name="T13" fmla="*/ 2297013 h 3440754"/>
              <a:gd name="T14" fmla="*/ 275818 w 777793"/>
              <a:gd name="T15" fmla="*/ 2267439 h 3440754"/>
              <a:gd name="T16" fmla="*/ 285669 w 777793"/>
              <a:gd name="T17" fmla="*/ 3282827 h 34407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7793"/>
              <a:gd name="T28" fmla="*/ 0 h 3440754"/>
              <a:gd name="T29" fmla="*/ 777793 w 777793"/>
              <a:gd name="T30" fmla="*/ 3440754 h 34407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7793" h="3440754">
                <a:moveTo>
                  <a:pt x="285519" y="3278318"/>
                </a:moveTo>
                <a:cubicBezTo>
                  <a:pt x="239574" y="3440754"/>
                  <a:pt x="0" y="3238940"/>
                  <a:pt x="0" y="3238940"/>
                </a:cubicBezTo>
                <a:cubicBezTo>
                  <a:pt x="3282" y="2195412"/>
                  <a:pt x="9845" y="108355"/>
                  <a:pt x="9845" y="108355"/>
                </a:cubicBezTo>
                <a:cubicBezTo>
                  <a:pt x="308490" y="98401"/>
                  <a:pt x="305210" y="0"/>
                  <a:pt x="305210" y="108355"/>
                </a:cubicBezTo>
                <a:lnTo>
                  <a:pt x="265828" y="2037898"/>
                </a:lnTo>
                <a:lnTo>
                  <a:pt x="777793" y="2037898"/>
                </a:lnTo>
                <a:lnTo>
                  <a:pt x="777793" y="2293858"/>
                </a:lnTo>
                <a:lnTo>
                  <a:pt x="275673" y="2264324"/>
                </a:lnTo>
                <a:cubicBezTo>
                  <a:pt x="272391" y="2602322"/>
                  <a:pt x="331465" y="3115882"/>
                  <a:pt x="285519" y="3278318"/>
                </a:cubicBezTo>
                <a:close/>
              </a:path>
            </a:pathLst>
          </a:custGeom>
          <a:solidFill>
            <a:srgbClr val="FF3300">
              <a:alpha val="14902"/>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43017" name="Freeform 50"/>
          <p:cNvSpPr>
            <a:spLocks noChangeArrowheads="1"/>
          </p:cNvSpPr>
          <p:nvPr/>
        </p:nvSpPr>
        <p:spPr bwMode="auto">
          <a:xfrm>
            <a:off x="1062567" y="1516064"/>
            <a:ext cx="2364317" cy="1309687"/>
          </a:xfrm>
          <a:custGeom>
            <a:avLst/>
            <a:gdLst>
              <a:gd name="T0" fmla="*/ 1698447 w 1772188"/>
              <a:gd name="T1" fmla="*/ 1311107 h 1309332"/>
              <a:gd name="T2" fmla="*/ 0 w 1772188"/>
              <a:gd name="T3" fmla="*/ 1311107 h 1309332"/>
              <a:gd name="T4" fmla="*/ 0 w 1772188"/>
              <a:gd name="T5" fmla="*/ 0 h 1309332"/>
              <a:gd name="T6" fmla="*/ 1777444 w 1772188"/>
              <a:gd name="T7" fmla="*/ 0 h 1309332"/>
              <a:gd name="T8" fmla="*/ 1777444 w 1772188"/>
              <a:gd name="T9" fmla="*/ 1311107 h 1309332"/>
              <a:gd name="T10" fmla="*/ 1698447 w 1772188"/>
              <a:gd name="T11" fmla="*/ 1311107 h 1309332"/>
              <a:gd name="T12" fmla="*/ 0 60000 65536"/>
              <a:gd name="T13" fmla="*/ 0 60000 65536"/>
              <a:gd name="T14" fmla="*/ 0 60000 65536"/>
              <a:gd name="T15" fmla="*/ 0 60000 65536"/>
              <a:gd name="T16" fmla="*/ 0 60000 65536"/>
              <a:gd name="T17" fmla="*/ 0 60000 65536"/>
              <a:gd name="T18" fmla="*/ 0 w 1772188"/>
              <a:gd name="T19" fmla="*/ 0 h 1309332"/>
              <a:gd name="T20" fmla="*/ 1772188 w 1772188"/>
              <a:gd name="T21" fmla="*/ 1309332 h 1309332"/>
            </a:gdLst>
            <a:ahLst/>
            <a:cxnLst>
              <a:cxn ang="T12">
                <a:pos x="T0" y="T1"/>
              </a:cxn>
              <a:cxn ang="T13">
                <a:pos x="T2" y="T3"/>
              </a:cxn>
              <a:cxn ang="T14">
                <a:pos x="T4" y="T5"/>
              </a:cxn>
              <a:cxn ang="T15">
                <a:pos x="T6" y="T7"/>
              </a:cxn>
              <a:cxn ang="T16">
                <a:pos x="T8" y="T9"/>
              </a:cxn>
              <a:cxn ang="T17">
                <a:pos x="T10" y="T11"/>
              </a:cxn>
            </a:cxnLst>
            <a:rect l="T18" t="T19" r="T20" b="T21"/>
            <a:pathLst>
              <a:path w="1772188" h="1309332">
                <a:moveTo>
                  <a:pt x="1693424" y="1309332"/>
                </a:moveTo>
                <a:lnTo>
                  <a:pt x="0" y="1309332"/>
                </a:lnTo>
                <a:lnTo>
                  <a:pt x="0" y="0"/>
                </a:lnTo>
                <a:lnTo>
                  <a:pt x="1772188" y="0"/>
                </a:lnTo>
                <a:lnTo>
                  <a:pt x="1772188" y="1309332"/>
                </a:lnTo>
                <a:lnTo>
                  <a:pt x="1693424" y="1309332"/>
                </a:lnTo>
                <a:close/>
              </a:path>
            </a:pathLst>
          </a:custGeom>
          <a:solidFill>
            <a:srgbClr val="0066FF">
              <a:alpha val="14902"/>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43018" name="Freeform 51"/>
          <p:cNvSpPr>
            <a:spLocks noChangeArrowheads="1"/>
          </p:cNvSpPr>
          <p:nvPr/>
        </p:nvSpPr>
        <p:spPr bwMode="auto">
          <a:xfrm>
            <a:off x="3596218" y="2706688"/>
            <a:ext cx="2901949" cy="2038350"/>
          </a:xfrm>
          <a:custGeom>
            <a:avLst/>
            <a:gdLst>
              <a:gd name="T0" fmla="*/ 0 w 2175853"/>
              <a:gd name="T1" fmla="*/ 9855 h 2037834"/>
              <a:gd name="T2" fmla="*/ 29576 w 2175853"/>
              <a:gd name="T3" fmla="*/ 2030559 h 2037834"/>
              <a:gd name="T4" fmla="*/ 2178900 w 2175853"/>
              <a:gd name="T5" fmla="*/ 2040415 h 2037834"/>
              <a:gd name="T6" fmla="*/ 2159181 w 2175853"/>
              <a:gd name="T7" fmla="*/ 0 h 2037834"/>
              <a:gd name="T8" fmla="*/ 0 w 2175853"/>
              <a:gd name="T9" fmla="*/ 9855 h 2037834"/>
              <a:gd name="T10" fmla="*/ 0 60000 65536"/>
              <a:gd name="T11" fmla="*/ 0 60000 65536"/>
              <a:gd name="T12" fmla="*/ 0 60000 65536"/>
              <a:gd name="T13" fmla="*/ 0 60000 65536"/>
              <a:gd name="T14" fmla="*/ 0 60000 65536"/>
              <a:gd name="T15" fmla="*/ 0 w 2175853"/>
              <a:gd name="T16" fmla="*/ 0 h 2037834"/>
              <a:gd name="T17" fmla="*/ 2175853 w 2175853"/>
              <a:gd name="T18" fmla="*/ 2037834 h 2037834"/>
            </a:gdLst>
            <a:ahLst/>
            <a:cxnLst>
              <a:cxn ang="T10">
                <a:pos x="T0" y="T1"/>
              </a:cxn>
              <a:cxn ang="T11">
                <a:pos x="T2" y="T3"/>
              </a:cxn>
              <a:cxn ang="T12">
                <a:pos x="T4" y="T5"/>
              </a:cxn>
              <a:cxn ang="T13">
                <a:pos x="T6" y="T7"/>
              </a:cxn>
              <a:cxn ang="T14">
                <a:pos x="T8" y="T9"/>
              </a:cxn>
            </a:cxnLst>
            <a:rect l="T15" t="T16" r="T17" b="T18"/>
            <a:pathLst>
              <a:path w="2175853" h="2037834">
                <a:moveTo>
                  <a:pt x="0" y="9845"/>
                </a:moveTo>
                <a:lnTo>
                  <a:pt x="29536" y="2027989"/>
                </a:lnTo>
                <a:lnTo>
                  <a:pt x="2175853" y="2037834"/>
                </a:lnTo>
                <a:lnTo>
                  <a:pt x="2156162" y="0"/>
                </a:lnTo>
                <a:lnTo>
                  <a:pt x="0" y="9845"/>
                </a:lnTo>
                <a:close/>
              </a:path>
            </a:pathLst>
          </a:custGeom>
          <a:solidFill>
            <a:srgbClr val="0066FF">
              <a:alpha val="14902"/>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25804205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734485" y="3175"/>
            <a:ext cx="10723033" cy="1443038"/>
          </a:xfrm>
        </p:spPr>
        <p:txBody>
          <a:bodyPr/>
          <a:lstStyle/>
          <a:p>
            <a:r>
              <a:rPr lang="en-US" altLang="en-US"/>
              <a:t>Curbs</a:t>
            </a:r>
          </a:p>
        </p:txBody>
      </p:sp>
      <p:sp>
        <p:nvSpPr>
          <p:cNvPr id="156675" name="Rectangle 3"/>
          <p:cNvSpPr>
            <a:spLocks noGrp="1" noChangeArrowheads="1"/>
          </p:cNvSpPr>
          <p:nvPr>
            <p:ph idx="4294967295"/>
          </p:nvPr>
        </p:nvSpPr>
        <p:spPr>
          <a:xfrm>
            <a:off x="899585" y="1446214"/>
            <a:ext cx="10528300" cy="4505325"/>
          </a:xfrm>
          <a:prstGeom prst="rect">
            <a:avLst/>
          </a:prstGeom>
        </p:spPr>
        <p:txBody>
          <a:bodyPr rtlCol="0">
            <a:normAutofit/>
          </a:bodyPr>
          <a:lstStyle/>
          <a:p>
            <a:pPr fontAlgn="auto">
              <a:spcAft>
                <a:spcPts val="0"/>
              </a:spcAft>
              <a:defRPr/>
            </a:pPr>
            <a:r>
              <a:rPr lang="en-US" dirty="0">
                <a:latin typeface="Verdana" charset="0"/>
                <a:ea typeface="+mn-ea"/>
              </a:rPr>
              <a:t>Curbs are the usual roadway bounding feature in urban areas.  </a:t>
            </a:r>
          </a:p>
          <a:p>
            <a:pPr marL="925830" lvl="1" indent="-457200" fontAlgn="auto">
              <a:spcAft>
                <a:spcPts val="0"/>
              </a:spcAft>
              <a:buFont typeface="Arial" charset="0"/>
              <a:buChar char="•"/>
              <a:defRPr/>
            </a:pPr>
            <a:r>
              <a:rPr lang="en-US" dirty="0">
                <a:latin typeface="Verdana" charset="0"/>
                <a:ea typeface="+mn-ea"/>
              </a:rPr>
              <a:t>Vary in height from negligible to as much as 8 inches</a:t>
            </a:r>
          </a:p>
          <a:p>
            <a:pPr marL="925830" lvl="1" indent="-457200" fontAlgn="auto">
              <a:spcAft>
                <a:spcPts val="0"/>
              </a:spcAft>
              <a:buFont typeface="Arial" charset="0"/>
              <a:buChar char="•"/>
              <a:defRPr/>
            </a:pPr>
            <a:endParaRPr lang="en-US" altLang="ja-JP" dirty="0">
              <a:latin typeface="Verdana" charset="0"/>
              <a:ea typeface="+mn-ea"/>
            </a:endParaRPr>
          </a:p>
          <a:p>
            <a:pPr fontAlgn="auto">
              <a:spcAft>
                <a:spcPts val="0"/>
              </a:spcAft>
              <a:defRPr/>
            </a:pPr>
            <a:r>
              <a:rPr lang="en-US" dirty="0">
                <a:latin typeface="Verdana" charset="0"/>
                <a:ea typeface="+mn-ea"/>
              </a:rPr>
              <a:t>Curbs serve multiple purposes</a:t>
            </a:r>
          </a:p>
          <a:p>
            <a:pPr marL="925830" lvl="1" indent="-457200" fontAlgn="auto">
              <a:spcAft>
                <a:spcPts val="0"/>
              </a:spcAft>
              <a:buFont typeface="Arial" charset="0"/>
              <a:buChar char="•"/>
              <a:defRPr/>
            </a:pPr>
            <a:r>
              <a:rPr lang="en-US" dirty="0">
                <a:latin typeface="Verdana" charset="0"/>
                <a:ea typeface="+mn-ea"/>
              </a:rPr>
              <a:t>Minor redirection for errant vehicles</a:t>
            </a:r>
          </a:p>
          <a:p>
            <a:pPr marL="925830" lvl="1" indent="-457200" fontAlgn="auto">
              <a:spcAft>
                <a:spcPts val="0"/>
              </a:spcAft>
              <a:buFont typeface="Arial" charset="0"/>
              <a:buChar char="•"/>
              <a:defRPr/>
            </a:pPr>
            <a:r>
              <a:rPr lang="en-US" dirty="0">
                <a:latin typeface="Verdana" charset="0"/>
                <a:ea typeface="+mn-ea"/>
              </a:rPr>
              <a:t>Bounding feature for water running in the roadway as an open channel</a:t>
            </a:r>
          </a:p>
          <a:p>
            <a:pPr marL="925830" lvl="1" indent="-457200" fontAlgn="auto">
              <a:spcAft>
                <a:spcPts val="0"/>
              </a:spcAft>
              <a:buFont typeface="Arial" charset="0"/>
              <a:buChar char="•"/>
              <a:defRPr/>
            </a:pPr>
            <a:endParaRPr lang="en-US" dirty="0">
              <a:latin typeface="Verdana" charset="0"/>
              <a:ea typeface="+mn-ea"/>
            </a:endParaRPr>
          </a:p>
          <a:p>
            <a:pPr fontAlgn="auto">
              <a:spcAft>
                <a:spcPts val="0"/>
              </a:spcAft>
              <a:defRPr/>
            </a:pPr>
            <a:r>
              <a:rPr lang="en-US" dirty="0">
                <a:latin typeface="Verdana" charset="0"/>
                <a:ea typeface="+mn-ea"/>
              </a:rPr>
              <a:t>Curbs provide constraint that allows them to become a part of inlets.</a:t>
            </a:r>
          </a:p>
        </p:txBody>
      </p:sp>
    </p:spTree>
    <p:extLst>
      <p:ext uri="{BB962C8B-B14F-4D97-AF65-F5344CB8AC3E}">
        <p14:creationId xmlns:p14="http://schemas.microsoft.com/office/powerpoint/2010/main" val="24789428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0" y="0"/>
            <a:ext cx="12192000" cy="1443038"/>
          </a:xfrm>
        </p:spPr>
        <p:txBody>
          <a:bodyPr/>
          <a:lstStyle/>
          <a:p>
            <a:r>
              <a:rPr lang="en-US" altLang="en-US">
                <a:latin typeface="Verdana" charset="0"/>
              </a:rPr>
              <a:t>Roadway ponding width</a:t>
            </a:r>
          </a:p>
        </p:txBody>
      </p:sp>
      <p:sp>
        <p:nvSpPr>
          <p:cNvPr id="160771" name="Rectangle 3"/>
          <p:cNvSpPr>
            <a:spLocks noGrp="1" noChangeArrowheads="1"/>
          </p:cNvSpPr>
          <p:nvPr>
            <p:ph idx="4294967295"/>
          </p:nvPr>
        </p:nvSpPr>
        <p:spPr>
          <a:xfrm>
            <a:off x="256117" y="1312863"/>
            <a:ext cx="11935883" cy="5440362"/>
          </a:xfrm>
          <a:prstGeom prst="rect">
            <a:avLst/>
          </a:prstGeom>
        </p:spPr>
        <p:txBody>
          <a:bodyPr>
            <a:normAutofit/>
          </a:bodyPr>
          <a:lstStyle/>
          <a:p>
            <a:pPr>
              <a:lnSpc>
                <a:spcPct val="80000"/>
              </a:lnSpc>
            </a:pPr>
            <a:r>
              <a:rPr lang="en-US" altLang="en-US" dirty="0">
                <a:latin typeface="Verdana" charset="0"/>
              </a:rPr>
              <a:t>The primary design criterion for urban storm drainage systems is usually </a:t>
            </a:r>
            <a:r>
              <a:rPr lang="ja-JP" altLang="en-US" dirty="0">
                <a:latin typeface="Verdana" charset="0"/>
              </a:rPr>
              <a:t>“</a:t>
            </a:r>
            <a:r>
              <a:rPr lang="en-US" altLang="ja-JP" dirty="0">
                <a:latin typeface="Verdana" charset="0"/>
              </a:rPr>
              <a:t>ponded width</a:t>
            </a:r>
            <a:r>
              <a:rPr lang="ja-JP" altLang="en-US" dirty="0">
                <a:latin typeface="Verdana" charset="0"/>
              </a:rPr>
              <a:t>”</a:t>
            </a:r>
            <a:r>
              <a:rPr lang="en-US" altLang="ja-JP" dirty="0">
                <a:latin typeface="Verdana" charset="0"/>
              </a:rPr>
              <a:t> in the roadway</a:t>
            </a:r>
          </a:p>
          <a:p>
            <a:pPr>
              <a:lnSpc>
                <a:spcPct val="80000"/>
              </a:lnSpc>
            </a:pPr>
            <a:endParaRPr lang="en-US" altLang="ja-JP" dirty="0">
              <a:latin typeface="Verdana" charset="0"/>
            </a:endParaRPr>
          </a:p>
          <a:p>
            <a:pPr marL="812800" lvl="1" indent="-342900">
              <a:lnSpc>
                <a:spcPct val="80000"/>
              </a:lnSpc>
              <a:buFont typeface="Arial" charset="0"/>
              <a:buChar char="•"/>
            </a:pPr>
            <a:r>
              <a:rPr lang="en-US" altLang="en-US" dirty="0">
                <a:latin typeface="Verdana" charset="0"/>
              </a:rPr>
              <a:t>Ponded width is the width of the roadway covered by ponded water</a:t>
            </a:r>
          </a:p>
          <a:p>
            <a:pPr marL="812800" lvl="1" indent="-342900">
              <a:lnSpc>
                <a:spcPct val="80000"/>
              </a:lnSpc>
              <a:buFont typeface="Arial" charset="0"/>
              <a:buChar char="•"/>
            </a:pPr>
            <a:r>
              <a:rPr lang="en-US" altLang="en-US" dirty="0">
                <a:latin typeface="Verdana" charset="0"/>
              </a:rPr>
              <a:t>What remains is considered usable roadway</a:t>
            </a:r>
          </a:p>
          <a:p>
            <a:pPr marL="812800" lvl="1" indent="-342900">
              <a:lnSpc>
                <a:spcPct val="80000"/>
              </a:lnSpc>
              <a:buFont typeface="Arial" charset="0"/>
              <a:buChar char="•"/>
            </a:pPr>
            <a:endParaRPr lang="en-US" altLang="en-US" dirty="0">
              <a:latin typeface="Verdana" charset="0"/>
            </a:endParaRPr>
          </a:p>
          <a:p>
            <a:pPr>
              <a:lnSpc>
                <a:spcPct val="80000"/>
              </a:lnSpc>
            </a:pPr>
            <a:r>
              <a:rPr lang="en-US" altLang="en-US" dirty="0">
                <a:latin typeface="Verdana" charset="0"/>
              </a:rPr>
              <a:t>The portion with water ponded is considered to be a traffic hazard</a:t>
            </a:r>
          </a:p>
          <a:p>
            <a:pPr>
              <a:lnSpc>
                <a:spcPct val="80000"/>
              </a:lnSpc>
            </a:pPr>
            <a:endParaRPr lang="en-US" altLang="en-US" dirty="0">
              <a:latin typeface="Verdana" charset="0"/>
            </a:endParaRPr>
          </a:p>
          <a:p>
            <a:pPr>
              <a:lnSpc>
                <a:spcPct val="80000"/>
              </a:lnSpc>
            </a:pPr>
            <a:r>
              <a:rPr lang="en-US" altLang="en-US" dirty="0">
                <a:latin typeface="Verdana" charset="0"/>
              </a:rPr>
              <a:t>In the design process, each side of the roadway must is considered separately with respect to ponding.</a:t>
            </a:r>
          </a:p>
        </p:txBody>
      </p:sp>
    </p:spTree>
    <p:extLst>
      <p:ext uri="{BB962C8B-B14F-4D97-AF65-F5344CB8AC3E}">
        <p14:creationId xmlns:p14="http://schemas.microsoft.com/office/powerpoint/2010/main" val="33210676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1018" y="2706688"/>
            <a:ext cx="6352116"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itle 4"/>
          <p:cNvSpPr>
            <a:spLocks noGrp="1"/>
          </p:cNvSpPr>
          <p:nvPr>
            <p:ph type="title"/>
          </p:nvPr>
        </p:nvSpPr>
        <p:spPr/>
        <p:txBody>
          <a:bodyPr/>
          <a:lstStyle/>
          <a:p>
            <a:r>
              <a:rPr lang="en-US" altLang="en-US">
                <a:latin typeface="Candara" charset="0"/>
              </a:rPr>
              <a:t>Review</a:t>
            </a:r>
          </a:p>
        </p:txBody>
      </p:sp>
      <p:sp>
        <p:nvSpPr>
          <p:cNvPr id="2" name="Content Placeholder 1"/>
          <p:cNvSpPr>
            <a:spLocks noGrp="1"/>
          </p:cNvSpPr>
          <p:nvPr>
            <p:ph idx="4294967295"/>
          </p:nvPr>
        </p:nvSpPr>
        <p:spPr>
          <a:xfrm>
            <a:off x="388244" y="1897725"/>
            <a:ext cx="7488149" cy="3450696"/>
          </a:xfrm>
          <a:prstGeom prst="rect">
            <a:avLst/>
          </a:prstGeom>
          <a:extLst/>
        </p:spPr>
        <p:txBody>
          <a:bodyPr rtlCol="0">
            <a:normAutofit fontScale="92500" lnSpcReduction="10000"/>
          </a:bodyPr>
          <a:lstStyle/>
          <a:p>
            <a:pPr marL="274320" indent="-274320" fontAlgn="auto">
              <a:spcAft>
                <a:spcPts val="0"/>
              </a:spcAft>
              <a:buFont typeface="Symbol" pitchFamily="18" charset="2"/>
              <a:buChar char=""/>
              <a:defRPr/>
            </a:pPr>
            <a:r>
              <a:rPr lang="en-US" dirty="0" smtClean="0">
                <a:ea typeface="+mn-ea"/>
              </a:rPr>
              <a:t>Supercritical, Critical, or Subcritical</a:t>
            </a:r>
          </a:p>
          <a:p>
            <a:pPr marL="274320" indent="-274320" fontAlgn="auto">
              <a:spcAft>
                <a:spcPts val="0"/>
              </a:spcAft>
              <a:buFont typeface="Symbol" pitchFamily="18" charset="2"/>
              <a:buChar char=""/>
              <a:defRPr/>
            </a:pPr>
            <a:endParaRPr lang="en-US" dirty="0" smtClean="0">
              <a:ea typeface="+mn-ea"/>
            </a:endParaRPr>
          </a:p>
          <a:p>
            <a:pPr marL="274320" indent="-274320" fontAlgn="auto">
              <a:spcAft>
                <a:spcPts val="0"/>
              </a:spcAft>
              <a:buFont typeface="Symbol" pitchFamily="18" charset="2"/>
              <a:buChar char=""/>
              <a:defRPr/>
            </a:pPr>
            <a:r>
              <a:rPr lang="en-US" dirty="0" smtClean="0">
                <a:solidFill>
                  <a:srgbClr val="0000FF"/>
                </a:solidFill>
                <a:ea typeface="+mn-ea"/>
              </a:rPr>
              <a:t>Location A </a:t>
            </a:r>
            <a:r>
              <a:rPr lang="en-US" dirty="0" smtClean="0">
                <a:ea typeface="+mn-ea"/>
              </a:rPr>
              <a:t>?</a:t>
            </a:r>
          </a:p>
          <a:p>
            <a:pPr marL="274320" indent="-274320" fontAlgn="auto">
              <a:spcAft>
                <a:spcPts val="0"/>
              </a:spcAft>
              <a:buFont typeface="Symbol" pitchFamily="18" charset="2"/>
              <a:buChar char=""/>
              <a:defRPr/>
            </a:pPr>
            <a:endParaRPr lang="en-US" dirty="0" smtClean="0">
              <a:ea typeface="+mn-ea"/>
            </a:endParaRPr>
          </a:p>
          <a:p>
            <a:pPr marL="274320" indent="-274320" fontAlgn="auto">
              <a:spcAft>
                <a:spcPts val="0"/>
              </a:spcAft>
              <a:buFont typeface="Symbol" pitchFamily="18" charset="2"/>
              <a:buChar char=""/>
              <a:defRPr/>
            </a:pPr>
            <a:r>
              <a:rPr lang="en-US" dirty="0" smtClean="0">
                <a:ln>
                  <a:solidFill>
                    <a:srgbClr val="008000"/>
                  </a:solidFill>
                </a:ln>
                <a:ea typeface="+mn-ea"/>
              </a:rPr>
              <a:t>Location B ?</a:t>
            </a:r>
          </a:p>
          <a:p>
            <a:pPr marL="274320" indent="-274320" fontAlgn="auto">
              <a:spcAft>
                <a:spcPts val="0"/>
              </a:spcAft>
              <a:buFont typeface="Symbol" pitchFamily="18" charset="2"/>
              <a:buChar char=""/>
              <a:defRPr/>
            </a:pPr>
            <a:endParaRPr lang="en-US" dirty="0" smtClean="0">
              <a:ea typeface="+mn-ea"/>
            </a:endParaRPr>
          </a:p>
          <a:p>
            <a:pPr marL="274320" indent="-274320" fontAlgn="auto">
              <a:spcAft>
                <a:spcPts val="0"/>
              </a:spcAft>
              <a:buFont typeface="Symbol" pitchFamily="18" charset="2"/>
              <a:buChar char=""/>
              <a:defRPr/>
            </a:pPr>
            <a:r>
              <a:rPr lang="en-US" dirty="0" smtClean="0">
                <a:ln>
                  <a:solidFill>
                    <a:srgbClr val="FF0000"/>
                  </a:solidFill>
                </a:ln>
                <a:ea typeface="+mn-ea"/>
              </a:rPr>
              <a:t>Location C ?</a:t>
            </a:r>
            <a:endParaRPr lang="en-US" dirty="0">
              <a:ln>
                <a:solidFill>
                  <a:srgbClr val="FF0000"/>
                </a:solidFill>
              </a:ln>
              <a:ea typeface="+mn-ea"/>
            </a:endParaRPr>
          </a:p>
        </p:txBody>
      </p:sp>
      <p:sp>
        <p:nvSpPr>
          <p:cNvPr id="2970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pPr fontAlgn="base">
              <a:spcBef>
                <a:spcPct val="0"/>
              </a:spcBef>
              <a:spcAft>
                <a:spcPct val="0"/>
              </a:spcAft>
            </a:pPr>
            <a:endParaRPr lang="en-US" altLang="en-US" sz="1000">
              <a:solidFill>
                <a:schemeClr val="tx2"/>
              </a:solidFill>
              <a:latin typeface="Times New Roman" charset="0"/>
            </a:endParaRPr>
          </a:p>
        </p:txBody>
      </p:sp>
      <p:sp>
        <p:nvSpPr>
          <p:cNvPr id="2970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fld id="{DB035152-06D7-414A-8400-B8D4779058C3}" type="slidenum">
              <a:rPr lang="en-US" altLang="en-US" sz="1000">
                <a:solidFill>
                  <a:schemeClr val="tx2"/>
                </a:solidFill>
                <a:latin typeface="Times New Roman" charset="0"/>
              </a:rPr>
              <a:pPr/>
              <a:t>2</a:t>
            </a:fld>
            <a:endParaRPr lang="en-US" altLang="en-US" sz="1000">
              <a:solidFill>
                <a:schemeClr val="tx2"/>
              </a:solidFill>
              <a:latin typeface="Times New Roman" charset="0"/>
            </a:endParaRPr>
          </a:p>
        </p:txBody>
      </p:sp>
      <p:cxnSp>
        <p:nvCxnSpPr>
          <p:cNvPr id="9" name="Straight Arrow Connector 8"/>
          <p:cNvCxnSpPr/>
          <p:nvPr/>
        </p:nvCxnSpPr>
        <p:spPr>
          <a:xfrm>
            <a:off x="3018367" y="3898901"/>
            <a:ext cx="4176184" cy="569913"/>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980267" y="4775200"/>
            <a:ext cx="5645151" cy="4333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3018368" y="3013076"/>
            <a:ext cx="8244417" cy="12985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1" name="Freeform 20"/>
          <p:cNvSpPr/>
          <p:nvPr/>
        </p:nvSpPr>
        <p:spPr>
          <a:xfrm>
            <a:off x="7772400" y="4222750"/>
            <a:ext cx="1390651" cy="1595438"/>
          </a:xfrm>
          <a:custGeom>
            <a:avLst/>
            <a:gdLst>
              <a:gd name="connsiteX0" fmla="*/ 275674 w 807330"/>
              <a:gd name="connsiteY0" fmla="*/ 0 h 1476691"/>
              <a:gd name="connsiteX1" fmla="*/ 443047 w 807330"/>
              <a:gd name="connsiteY1" fmla="*/ 108291 h 1476691"/>
              <a:gd name="connsiteX2" fmla="*/ 630111 w 807330"/>
              <a:gd name="connsiteY2" fmla="*/ 265805 h 1476691"/>
              <a:gd name="connsiteX3" fmla="*/ 748257 w 807330"/>
              <a:gd name="connsiteY3" fmla="*/ 492230 h 1476691"/>
              <a:gd name="connsiteX4" fmla="*/ 807330 w 807330"/>
              <a:gd name="connsiteY4" fmla="*/ 718656 h 1476691"/>
              <a:gd name="connsiteX5" fmla="*/ 748257 w 807330"/>
              <a:gd name="connsiteY5" fmla="*/ 994305 h 1476691"/>
              <a:gd name="connsiteX6" fmla="*/ 561193 w 807330"/>
              <a:gd name="connsiteY6" fmla="*/ 1260110 h 1476691"/>
              <a:gd name="connsiteX7" fmla="*/ 275674 w 807330"/>
              <a:gd name="connsiteY7" fmla="*/ 1388090 h 1476691"/>
              <a:gd name="connsiteX8" fmla="*/ 0 w 807330"/>
              <a:gd name="connsiteY8" fmla="*/ 1476691 h 147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330" h="1476691">
                <a:moveTo>
                  <a:pt x="275674" y="0"/>
                </a:moveTo>
                <a:cubicBezTo>
                  <a:pt x="329824" y="31995"/>
                  <a:pt x="383974" y="63990"/>
                  <a:pt x="443047" y="108291"/>
                </a:cubicBezTo>
                <a:cubicBezTo>
                  <a:pt x="502120" y="152592"/>
                  <a:pt x="579243" y="201815"/>
                  <a:pt x="630111" y="265805"/>
                </a:cubicBezTo>
                <a:cubicBezTo>
                  <a:pt x="680979" y="329795"/>
                  <a:pt x="718721" y="416755"/>
                  <a:pt x="748257" y="492230"/>
                </a:cubicBezTo>
                <a:cubicBezTo>
                  <a:pt x="777794" y="567705"/>
                  <a:pt x="807330" y="634977"/>
                  <a:pt x="807330" y="718656"/>
                </a:cubicBezTo>
                <a:cubicBezTo>
                  <a:pt x="807330" y="802335"/>
                  <a:pt x="789280" y="904063"/>
                  <a:pt x="748257" y="994305"/>
                </a:cubicBezTo>
                <a:cubicBezTo>
                  <a:pt x="707234" y="1084547"/>
                  <a:pt x="639957" y="1194479"/>
                  <a:pt x="561193" y="1260110"/>
                </a:cubicBezTo>
                <a:cubicBezTo>
                  <a:pt x="482429" y="1325741"/>
                  <a:pt x="369206" y="1351993"/>
                  <a:pt x="275674" y="1388090"/>
                </a:cubicBezTo>
                <a:cubicBezTo>
                  <a:pt x="182142" y="1424187"/>
                  <a:pt x="0" y="1476691"/>
                  <a:pt x="0" y="1476691"/>
                </a:cubicBezTo>
              </a:path>
            </a:pathLst>
          </a:custGeom>
          <a:ln w="38100" cmpd="sng">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4" name="Freeform 23"/>
          <p:cNvSpPr/>
          <p:nvPr/>
        </p:nvSpPr>
        <p:spPr>
          <a:xfrm>
            <a:off x="9728201" y="3741738"/>
            <a:ext cx="1739900" cy="2538412"/>
          </a:xfrm>
          <a:custGeom>
            <a:avLst/>
            <a:gdLst>
              <a:gd name="connsiteX0" fmla="*/ 679339 w 1306329"/>
              <a:gd name="connsiteY0" fmla="*/ 0 h 2539909"/>
              <a:gd name="connsiteX1" fmla="*/ 1220841 w 1306329"/>
              <a:gd name="connsiteY1" fmla="*/ 393784 h 2539909"/>
              <a:gd name="connsiteX2" fmla="*/ 1289759 w 1306329"/>
              <a:gd name="connsiteY2" fmla="*/ 787569 h 2539909"/>
              <a:gd name="connsiteX3" fmla="*/ 1063313 w 1306329"/>
              <a:gd name="connsiteY3" fmla="*/ 1457002 h 2539909"/>
              <a:gd name="connsiteX4" fmla="*/ 580884 w 1306329"/>
              <a:gd name="connsiteY4" fmla="*/ 2205192 h 2539909"/>
              <a:gd name="connsiteX5" fmla="*/ 0 w 1306329"/>
              <a:gd name="connsiteY5" fmla="*/ 2539909 h 253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329" h="2539909">
                <a:moveTo>
                  <a:pt x="679339" y="0"/>
                </a:moveTo>
                <a:cubicBezTo>
                  <a:pt x="899221" y="131261"/>
                  <a:pt x="1119104" y="262523"/>
                  <a:pt x="1220841" y="393784"/>
                </a:cubicBezTo>
                <a:cubicBezTo>
                  <a:pt x="1322578" y="525045"/>
                  <a:pt x="1316014" y="610366"/>
                  <a:pt x="1289759" y="787569"/>
                </a:cubicBezTo>
                <a:cubicBezTo>
                  <a:pt x="1263504" y="964772"/>
                  <a:pt x="1181459" y="1220731"/>
                  <a:pt x="1063313" y="1457002"/>
                </a:cubicBezTo>
                <a:cubicBezTo>
                  <a:pt x="945167" y="1693273"/>
                  <a:pt x="758103" y="2024708"/>
                  <a:pt x="580884" y="2205192"/>
                </a:cubicBezTo>
                <a:cubicBezTo>
                  <a:pt x="403665" y="2385676"/>
                  <a:pt x="0" y="2539909"/>
                  <a:pt x="0" y="2539909"/>
                </a:cubicBezTo>
              </a:path>
            </a:pathLst>
          </a:custGeom>
          <a:ln w="57150" cmpd="sng">
            <a:solidFill>
              <a:srgbClr val="0000FF"/>
            </a:solidFill>
            <a:prstDash val="sysDash"/>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6" name="Freeform 25"/>
          <p:cNvSpPr/>
          <p:nvPr/>
        </p:nvSpPr>
        <p:spPr>
          <a:xfrm>
            <a:off x="7128934" y="4154488"/>
            <a:ext cx="294217" cy="787400"/>
          </a:xfrm>
          <a:custGeom>
            <a:avLst/>
            <a:gdLst>
              <a:gd name="connsiteX0" fmla="*/ 78764 w 220635"/>
              <a:gd name="connsiteY0" fmla="*/ 0 h 787568"/>
              <a:gd name="connsiteX1" fmla="*/ 216601 w 220635"/>
              <a:gd name="connsiteY1" fmla="*/ 255959 h 787568"/>
              <a:gd name="connsiteX2" fmla="*/ 167373 w 220635"/>
              <a:gd name="connsiteY2" fmla="*/ 502075 h 787568"/>
              <a:gd name="connsiteX3" fmla="*/ 0 w 220635"/>
              <a:gd name="connsiteY3" fmla="*/ 787568 h 787568"/>
            </a:gdLst>
            <a:ahLst/>
            <a:cxnLst>
              <a:cxn ang="0">
                <a:pos x="connsiteX0" y="connsiteY0"/>
              </a:cxn>
              <a:cxn ang="0">
                <a:pos x="connsiteX1" y="connsiteY1"/>
              </a:cxn>
              <a:cxn ang="0">
                <a:pos x="connsiteX2" y="connsiteY2"/>
              </a:cxn>
              <a:cxn ang="0">
                <a:pos x="connsiteX3" y="connsiteY3"/>
              </a:cxn>
            </a:cxnLst>
            <a:rect l="l" t="t" r="r" b="b"/>
            <a:pathLst>
              <a:path w="220635" h="787568">
                <a:moveTo>
                  <a:pt x="78764" y="0"/>
                </a:moveTo>
                <a:cubicBezTo>
                  <a:pt x="140298" y="86140"/>
                  <a:pt x="201833" y="172280"/>
                  <a:pt x="216601" y="255959"/>
                </a:cubicBezTo>
                <a:cubicBezTo>
                  <a:pt x="231369" y="339638"/>
                  <a:pt x="203473" y="413474"/>
                  <a:pt x="167373" y="502075"/>
                </a:cubicBezTo>
                <a:cubicBezTo>
                  <a:pt x="131273" y="590677"/>
                  <a:pt x="65636" y="689122"/>
                  <a:pt x="0" y="787568"/>
                </a:cubicBezTo>
              </a:path>
            </a:pathLst>
          </a:custGeom>
          <a:ln w="38100" cmpd="sng">
            <a:solidFill>
              <a:srgbClr val="008000"/>
            </a:solidFill>
            <a:prstDash val="sysDash"/>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7666849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734485" y="-131763"/>
            <a:ext cx="10723033" cy="1443038"/>
          </a:xfrm>
        </p:spPr>
        <p:txBody>
          <a:bodyPr/>
          <a:lstStyle/>
          <a:p>
            <a:r>
              <a:rPr lang="en-US" altLang="en-US">
                <a:solidFill>
                  <a:srgbClr val="FF3300"/>
                </a:solidFill>
              </a:rPr>
              <a:t>Increase in ponded width</a:t>
            </a:r>
          </a:p>
        </p:txBody>
      </p:sp>
      <p:sp>
        <p:nvSpPr>
          <p:cNvPr id="46082" name="Rectangle 3"/>
          <p:cNvSpPr>
            <a:spLocks noGrp="1" noChangeArrowheads="1"/>
          </p:cNvSpPr>
          <p:nvPr>
            <p:ph idx="4294967295"/>
          </p:nvPr>
        </p:nvSpPr>
        <p:spPr>
          <a:xfrm>
            <a:off x="831851" y="1176339"/>
            <a:ext cx="10528300" cy="4505325"/>
          </a:xfrm>
          <a:prstGeom prst="rect">
            <a:avLst/>
          </a:prstGeom>
        </p:spPr>
        <p:txBody>
          <a:bodyPr/>
          <a:lstStyle/>
          <a:p>
            <a:endParaRPr lang="en-US" altLang="en-US">
              <a:latin typeface="Verdana" charset="0"/>
            </a:endParaRPr>
          </a:p>
        </p:txBody>
      </p:sp>
      <p:pic>
        <p:nvPicPr>
          <p:cNvPr id="4608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6051" y="1927225"/>
            <a:ext cx="9063567"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085" name="Straight Arrow Connector 6"/>
          <p:cNvCxnSpPr>
            <a:cxnSpLocks noChangeShapeType="1"/>
          </p:cNvCxnSpPr>
          <p:nvPr/>
        </p:nvCxnSpPr>
        <p:spPr bwMode="auto">
          <a:xfrm rot="16200000" flipH="1">
            <a:off x="3675593" y="3932767"/>
            <a:ext cx="438150" cy="173567"/>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6086" name="Straight Arrow Connector 7"/>
          <p:cNvCxnSpPr>
            <a:cxnSpLocks noChangeShapeType="1"/>
          </p:cNvCxnSpPr>
          <p:nvPr/>
        </p:nvCxnSpPr>
        <p:spPr bwMode="auto">
          <a:xfrm rot="16200000" flipH="1">
            <a:off x="5513917" y="3734859"/>
            <a:ext cx="438150" cy="175683"/>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6087" name="Straight Arrow Connector 8"/>
          <p:cNvCxnSpPr>
            <a:cxnSpLocks noChangeShapeType="1"/>
          </p:cNvCxnSpPr>
          <p:nvPr/>
        </p:nvCxnSpPr>
        <p:spPr bwMode="auto">
          <a:xfrm rot="16200000" flipH="1">
            <a:off x="4116917" y="3887259"/>
            <a:ext cx="438150" cy="175683"/>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6088" name="Straight Arrow Connector 9"/>
          <p:cNvCxnSpPr>
            <a:cxnSpLocks noChangeShapeType="1"/>
          </p:cNvCxnSpPr>
          <p:nvPr/>
        </p:nvCxnSpPr>
        <p:spPr bwMode="auto">
          <a:xfrm rot="16200000" flipH="1">
            <a:off x="5067301" y="3803121"/>
            <a:ext cx="438150" cy="175684"/>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6089" name="Straight Arrow Connector 10"/>
          <p:cNvCxnSpPr>
            <a:cxnSpLocks noChangeShapeType="1"/>
          </p:cNvCxnSpPr>
          <p:nvPr/>
        </p:nvCxnSpPr>
        <p:spPr bwMode="auto">
          <a:xfrm rot="16200000" flipH="1">
            <a:off x="4569884" y="3858684"/>
            <a:ext cx="438150" cy="175683"/>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46090" name="TextBox 11"/>
          <p:cNvSpPr txBox="1">
            <a:spLocks noChangeArrowheads="1"/>
          </p:cNvSpPr>
          <p:nvPr/>
        </p:nvSpPr>
        <p:spPr bwMode="auto">
          <a:xfrm rot="-382674">
            <a:off x="3368587" y="3249761"/>
            <a:ext cx="255711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2400">
                <a:latin typeface="Times New Roman" charset="0"/>
              </a:rPr>
              <a:t>Flow accumulation</a:t>
            </a:r>
          </a:p>
        </p:txBody>
      </p:sp>
    </p:spTree>
    <p:extLst>
      <p:ext uri="{BB962C8B-B14F-4D97-AF65-F5344CB8AC3E}">
        <p14:creationId xmlns:p14="http://schemas.microsoft.com/office/powerpoint/2010/main" val="4941299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734485" y="-131763"/>
            <a:ext cx="10723033" cy="1443038"/>
          </a:xfrm>
        </p:spPr>
        <p:txBody>
          <a:bodyPr/>
          <a:lstStyle/>
          <a:p>
            <a:r>
              <a:rPr lang="en-US" altLang="en-US"/>
              <a:t>Velocity and travel time</a:t>
            </a:r>
          </a:p>
        </p:txBody>
      </p:sp>
      <p:sp>
        <p:nvSpPr>
          <p:cNvPr id="51201" name="Rectangle 3"/>
          <p:cNvSpPr>
            <a:spLocks noGrp="1" noChangeArrowheads="1"/>
          </p:cNvSpPr>
          <p:nvPr>
            <p:ph idx="4294967295"/>
          </p:nvPr>
        </p:nvSpPr>
        <p:spPr>
          <a:xfrm>
            <a:off x="831851" y="1609726"/>
            <a:ext cx="10528300" cy="4505325"/>
          </a:xfrm>
          <a:prstGeom prst="rect">
            <a:avLst/>
          </a:prstGeom>
        </p:spPr>
        <p:txBody>
          <a:bodyPr rtlCol="0">
            <a:normAutofit/>
          </a:bodyPr>
          <a:lstStyle/>
          <a:p>
            <a:pPr fontAlgn="auto">
              <a:spcAft>
                <a:spcPts val="0"/>
              </a:spcAft>
              <a:buFont typeface="Arial"/>
              <a:buChar char="•"/>
              <a:defRPr/>
            </a:pPr>
            <a:r>
              <a:rPr lang="en-US" sz="2400" dirty="0">
                <a:latin typeface="Verdana" charset="0"/>
                <a:ea typeface="+mn-ea"/>
              </a:rPr>
              <a:t>As average velocity of contribution increases, travel time for a given distance </a:t>
            </a:r>
            <a:r>
              <a:rPr lang="en-US" sz="2400" dirty="0" smtClean="0">
                <a:latin typeface="Verdana" charset="0"/>
                <a:ea typeface="+mn-ea"/>
              </a:rPr>
              <a:t>decreases</a:t>
            </a:r>
          </a:p>
          <a:p>
            <a:pPr fontAlgn="auto">
              <a:spcAft>
                <a:spcPts val="0"/>
              </a:spcAft>
              <a:buFont typeface="Arial"/>
              <a:buChar char="•"/>
              <a:defRPr/>
            </a:pPr>
            <a:endParaRPr lang="en-US" sz="2400" dirty="0">
              <a:latin typeface="Verdana" charset="0"/>
              <a:ea typeface="+mn-ea"/>
            </a:endParaRPr>
          </a:p>
          <a:p>
            <a:pPr fontAlgn="auto">
              <a:spcAft>
                <a:spcPts val="0"/>
              </a:spcAft>
              <a:buFont typeface="Arial"/>
              <a:buChar char="•"/>
              <a:defRPr/>
            </a:pPr>
            <a:r>
              <a:rPr lang="en-US" sz="2400" dirty="0">
                <a:latin typeface="Verdana" charset="0"/>
                <a:ea typeface="+mn-ea"/>
              </a:rPr>
              <a:t>All other things being equal, as travel time decreases, critical duration decreases, and the intensity associated with it increases</a:t>
            </a:r>
          </a:p>
          <a:p>
            <a:pPr marL="0" indent="0" fontAlgn="auto">
              <a:spcAft>
                <a:spcPts val="0"/>
              </a:spcAft>
              <a:buFont typeface="Arial"/>
              <a:buNone/>
              <a:defRPr/>
            </a:pPr>
            <a:endParaRPr lang="en-US" sz="2400" dirty="0">
              <a:latin typeface="Verdana" charset="0"/>
              <a:ea typeface="+mn-ea"/>
            </a:endParaRPr>
          </a:p>
        </p:txBody>
      </p:sp>
    </p:spTree>
    <p:extLst>
      <p:ext uri="{BB962C8B-B14F-4D97-AF65-F5344CB8AC3E}">
        <p14:creationId xmlns:p14="http://schemas.microsoft.com/office/powerpoint/2010/main" val="8686488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734485" y="0"/>
            <a:ext cx="10723033" cy="1443038"/>
          </a:xfrm>
        </p:spPr>
        <p:txBody>
          <a:bodyPr/>
          <a:lstStyle/>
          <a:p>
            <a:r>
              <a:rPr lang="en-US" altLang="en-US"/>
              <a:t>Ponded width</a:t>
            </a:r>
          </a:p>
        </p:txBody>
      </p:sp>
      <p:sp>
        <p:nvSpPr>
          <p:cNvPr id="48130" name="Rectangle 3"/>
          <p:cNvSpPr>
            <a:spLocks noGrp="1" noChangeArrowheads="1"/>
          </p:cNvSpPr>
          <p:nvPr>
            <p:ph idx="4294967295"/>
          </p:nvPr>
        </p:nvSpPr>
        <p:spPr>
          <a:xfrm>
            <a:off x="0" y="1176339"/>
            <a:ext cx="12192000" cy="4505325"/>
          </a:xfrm>
          <a:prstGeom prst="rect">
            <a:avLst/>
          </a:prstGeom>
        </p:spPr>
        <p:txBody>
          <a:bodyPr/>
          <a:lstStyle/>
          <a:p>
            <a:r>
              <a:rPr lang="en-US" altLang="en-US" sz="2400">
                <a:latin typeface="Verdana" charset="0"/>
              </a:rPr>
              <a:t>Ponded width computations will usually involve all </a:t>
            </a:r>
            <a:r>
              <a:rPr lang="ja-JP" altLang="en-US" sz="2400">
                <a:latin typeface="Verdana" charset="0"/>
                <a:ea typeface="HGP明朝E" charset="-128"/>
              </a:rPr>
              <a:t>“</a:t>
            </a:r>
            <a:r>
              <a:rPr lang="en-US" altLang="ja-JP" sz="2400">
                <a:latin typeface="Verdana" charset="0"/>
                <a:ea typeface="HGP明朝E" charset="-128"/>
              </a:rPr>
              <a:t>Z</a:t>
            </a:r>
            <a:r>
              <a:rPr lang="ja-JP" altLang="en-US" sz="2400">
                <a:latin typeface="Verdana" charset="0"/>
                <a:ea typeface="HGP明朝E" charset="-128"/>
              </a:rPr>
              <a:t>”</a:t>
            </a:r>
            <a:r>
              <a:rPr lang="en-US" altLang="ja-JP" sz="2400">
                <a:latin typeface="Verdana" charset="0"/>
                <a:ea typeface="HGP明朝E" charset="-128"/>
              </a:rPr>
              <a:t> values in the typical section.</a:t>
            </a:r>
          </a:p>
          <a:p>
            <a:r>
              <a:rPr lang="en-US" altLang="en-US" sz="2400">
                <a:latin typeface="Verdana" charset="0"/>
              </a:rPr>
              <a:t>Z</a:t>
            </a:r>
            <a:r>
              <a:rPr lang="en-US" altLang="en-US" sz="2400" baseline="-25000">
                <a:latin typeface="Verdana" charset="0"/>
              </a:rPr>
              <a:t>1</a:t>
            </a:r>
            <a:r>
              <a:rPr lang="en-US" altLang="en-US" sz="2400">
                <a:latin typeface="Verdana" charset="0"/>
              </a:rPr>
              <a:t> is usually the slope closest to the curb and gutter.  </a:t>
            </a:r>
          </a:p>
        </p:txBody>
      </p:sp>
      <p:pic>
        <p:nvPicPr>
          <p:cNvPr id="4813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2651" y="3392489"/>
            <a:ext cx="8443383"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4"/>
          <p:cNvSpPr>
            <a:spLocks noChangeArrowheads="1"/>
          </p:cNvSpPr>
          <p:nvPr/>
        </p:nvSpPr>
        <p:spPr bwMode="auto">
          <a:xfrm>
            <a:off x="2383367" y="3454400"/>
            <a:ext cx="7063317" cy="1138238"/>
          </a:xfrm>
          <a:prstGeom prst="rect">
            <a:avLst/>
          </a:prstGeom>
          <a:solidFill>
            <a:srgbClr val="FF0000">
              <a:alpha val="10196"/>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48133" name="Rectangle 5"/>
          <p:cNvSpPr>
            <a:spLocks noChangeArrowheads="1"/>
          </p:cNvSpPr>
          <p:nvPr/>
        </p:nvSpPr>
        <p:spPr bwMode="auto">
          <a:xfrm>
            <a:off x="7391400" y="5730875"/>
            <a:ext cx="527051" cy="350838"/>
          </a:xfrm>
          <a:prstGeom prst="rect">
            <a:avLst/>
          </a:prstGeom>
          <a:solidFill>
            <a:srgbClr val="FF0000">
              <a:alpha val="10196"/>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Tree>
    <p:extLst>
      <p:ext uri="{BB962C8B-B14F-4D97-AF65-F5344CB8AC3E}">
        <p14:creationId xmlns:p14="http://schemas.microsoft.com/office/powerpoint/2010/main" val="348247267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882651" y="0"/>
            <a:ext cx="10720916" cy="1443038"/>
          </a:xfrm>
        </p:spPr>
        <p:txBody>
          <a:bodyPr/>
          <a:lstStyle/>
          <a:p>
            <a:r>
              <a:rPr lang="en-US" altLang="en-US"/>
              <a:t>Ponded depth</a:t>
            </a:r>
          </a:p>
        </p:txBody>
      </p:sp>
      <p:sp>
        <p:nvSpPr>
          <p:cNvPr id="49154" name="Rectangle 3"/>
          <p:cNvSpPr>
            <a:spLocks noGrp="1" noChangeArrowheads="1"/>
          </p:cNvSpPr>
          <p:nvPr>
            <p:ph idx="4294967295"/>
          </p:nvPr>
        </p:nvSpPr>
        <p:spPr>
          <a:xfrm>
            <a:off x="882651" y="1479551"/>
            <a:ext cx="10528300" cy="4505325"/>
          </a:xfrm>
          <a:prstGeom prst="rect">
            <a:avLst/>
          </a:prstGeom>
        </p:spPr>
        <p:txBody>
          <a:bodyPr/>
          <a:lstStyle/>
          <a:p>
            <a:r>
              <a:rPr lang="en-US" altLang="en-US" sz="2400">
                <a:latin typeface="Verdana" charset="0"/>
              </a:rPr>
              <a:t>Ponded depth is the depth at the curb (or edge).</a:t>
            </a:r>
          </a:p>
          <a:p>
            <a:r>
              <a:rPr lang="en-US" altLang="en-US" sz="2400">
                <a:latin typeface="Verdana" charset="0"/>
              </a:rPr>
              <a:t>If at an inlet, the depth would be measured from the lip of the inlet.</a:t>
            </a:r>
          </a:p>
        </p:txBody>
      </p:sp>
      <p:pic>
        <p:nvPicPr>
          <p:cNvPr id="4915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5934" y="3616325"/>
            <a:ext cx="8079317"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4"/>
          <p:cNvSpPr>
            <a:spLocks noChangeArrowheads="1"/>
          </p:cNvSpPr>
          <p:nvPr/>
        </p:nvSpPr>
        <p:spPr bwMode="auto">
          <a:xfrm>
            <a:off x="8528051" y="4843463"/>
            <a:ext cx="1856316" cy="1401762"/>
          </a:xfrm>
          <a:prstGeom prst="rect">
            <a:avLst/>
          </a:prstGeom>
          <a:solidFill>
            <a:srgbClr val="FF0000">
              <a:alpha val="10196"/>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Tree>
    <p:extLst>
      <p:ext uri="{BB962C8B-B14F-4D97-AF65-F5344CB8AC3E}">
        <p14:creationId xmlns:p14="http://schemas.microsoft.com/office/powerpoint/2010/main" val="15946793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961833" y="1"/>
            <a:ext cx="10364451" cy="1596177"/>
          </a:xfrm>
        </p:spPr>
        <p:txBody>
          <a:bodyPr/>
          <a:lstStyle/>
          <a:p>
            <a:r>
              <a:rPr lang="en-US" altLang="en-US" dirty="0"/>
              <a:t>Inlet placement to reduce width</a:t>
            </a:r>
          </a:p>
        </p:txBody>
      </p:sp>
      <p:sp>
        <p:nvSpPr>
          <p:cNvPr id="50178" name="Rectangle 3"/>
          <p:cNvSpPr>
            <a:spLocks noGrp="1" noChangeArrowheads="1"/>
          </p:cNvSpPr>
          <p:nvPr>
            <p:ph idx="4294967295"/>
          </p:nvPr>
        </p:nvSpPr>
        <p:spPr>
          <a:xfrm>
            <a:off x="797985" y="1348743"/>
            <a:ext cx="10528300" cy="4505325"/>
          </a:xfrm>
          <a:prstGeom prst="rect">
            <a:avLst/>
          </a:prstGeom>
        </p:spPr>
        <p:txBody>
          <a:bodyPr/>
          <a:lstStyle/>
          <a:p>
            <a:r>
              <a:rPr lang="en-US" altLang="en-US" sz="2400" dirty="0">
                <a:latin typeface="Verdana" charset="0"/>
              </a:rPr>
              <a:t>Inlets are placed in low points</a:t>
            </a:r>
          </a:p>
          <a:p>
            <a:r>
              <a:rPr lang="en-US" altLang="en-US" sz="2400" dirty="0">
                <a:latin typeface="Verdana" charset="0"/>
              </a:rPr>
              <a:t>Consider intersections</a:t>
            </a:r>
          </a:p>
          <a:p>
            <a:r>
              <a:rPr lang="en-US" altLang="en-US" sz="2400" dirty="0">
                <a:latin typeface="Verdana" charset="0"/>
              </a:rPr>
              <a:t>Acceptable ponding widths</a:t>
            </a:r>
          </a:p>
        </p:txBody>
      </p:sp>
      <p:pic>
        <p:nvPicPr>
          <p:cNvPr id="5017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1553" y="3286125"/>
            <a:ext cx="7710265"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265689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734485" y="3175"/>
            <a:ext cx="10723033" cy="1443038"/>
          </a:xfrm>
        </p:spPr>
        <p:txBody>
          <a:bodyPr/>
          <a:lstStyle/>
          <a:p>
            <a:r>
              <a:rPr lang="en-US" altLang="en-US"/>
              <a:t>Inlet placement to reduce width</a:t>
            </a:r>
          </a:p>
        </p:txBody>
      </p:sp>
      <p:sp>
        <p:nvSpPr>
          <p:cNvPr id="51202" name="Rectangle 3"/>
          <p:cNvSpPr>
            <a:spLocks noGrp="1" noChangeArrowheads="1"/>
          </p:cNvSpPr>
          <p:nvPr>
            <p:ph idx="4294967295"/>
          </p:nvPr>
        </p:nvSpPr>
        <p:spPr>
          <a:xfrm>
            <a:off x="831851" y="1176339"/>
            <a:ext cx="10528300" cy="4505325"/>
          </a:xfrm>
          <a:prstGeom prst="rect">
            <a:avLst/>
          </a:prstGeom>
        </p:spPr>
        <p:txBody>
          <a:bodyPr/>
          <a:lstStyle/>
          <a:p>
            <a:r>
              <a:rPr lang="en-US" altLang="en-US">
                <a:latin typeface="Verdana" charset="0"/>
              </a:rPr>
              <a:t>Ponding width </a:t>
            </a:r>
          </a:p>
        </p:txBody>
      </p:sp>
      <p:pic>
        <p:nvPicPr>
          <p:cNvPr id="5120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8885" y="2101850"/>
            <a:ext cx="9063567"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0103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734485" y="3175"/>
            <a:ext cx="10723033" cy="1443038"/>
          </a:xfrm>
        </p:spPr>
        <p:txBody>
          <a:bodyPr/>
          <a:lstStyle/>
          <a:p>
            <a:r>
              <a:rPr lang="en-US" altLang="en-US"/>
              <a:t>Inlet placement to reduce width</a:t>
            </a:r>
          </a:p>
        </p:txBody>
      </p:sp>
      <p:sp>
        <p:nvSpPr>
          <p:cNvPr id="52226" name="Rectangle 3"/>
          <p:cNvSpPr>
            <a:spLocks noGrp="1" noChangeArrowheads="1"/>
          </p:cNvSpPr>
          <p:nvPr>
            <p:ph idx="4294967295"/>
          </p:nvPr>
        </p:nvSpPr>
        <p:spPr>
          <a:xfrm>
            <a:off x="734485" y="1484314"/>
            <a:ext cx="10528300" cy="4505325"/>
          </a:xfrm>
          <a:prstGeom prst="rect">
            <a:avLst/>
          </a:prstGeom>
        </p:spPr>
        <p:txBody>
          <a:bodyPr/>
          <a:lstStyle/>
          <a:p>
            <a:r>
              <a:rPr lang="en-US" altLang="en-US">
                <a:latin typeface="Verdana" charset="0"/>
              </a:rPr>
              <a:t>Partial capture with carryover</a:t>
            </a:r>
          </a:p>
        </p:txBody>
      </p:sp>
      <p:pic>
        <p:nvPicPr>
          <p:cNvPr id="5222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8567" y="2563814"/>
            <a:ext cx="8667751"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0213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734485" y="17464"/>
            <a:ext cx="10723033" cy="1443037"/>
          </a:xfrm>
        </p:spPr>
        <p:txBody>
          <a:bodyPr/>
          <a:lstStyle/>
          <a:p>
            <a:r>
              <a:rPr lang="en-US" altLang="en-US"/>
              <a:t>Inlet Placement </a:t>
            </a:r>
          </a:p>
        </p:txBody>
      </p:sp>
      <p:sp>
        <p:nvSpPr>
          <p:cNvPr id="53250" name="Content Placeholder 2"/>
          <p:cNvSpPr>
            <a:spLocks noGrp="1"/>
          </p:cNvSpPr>
          <p:nvPr>
            <p:ph idx="4294967295"/>
          </p:nvPr>
        </p:nvSpPr>
        <p:spPr>
          <a:xfrm>
            <a:off x="275167" y="2162175"/>
            <a:ext cx="11726333" cy="3951288"/>
          </a:xfrm>
          <a:prstGeom prst="rect">
            <a:avLst/>
          </a:prstGeom>
        </p:spPr>
        <p:txBody>
          <a:bodyPr>
            <a:normAutofit/>
          </a:bodyPr>
          <a:lstStyle/>
          <a:p>
            <a:pPr>
              <a:buFont typeface="Arial"/>
              <a:buChar char="•"/>
            </a:pPr>
            <a:r>
              <a:rPr lang="en-US" altLang="en-US" sz="2400" dirty="0">
                <a:latin typeface="Verdana" charset="0"/>
              </a:rPr>
              <a:t>Locations dictated by physical demands, hydraulics, or </a:t>
            </a:r>
            <a:r>
              <a:rPr lang="en-US" altLang="en-US" sz="2400" dirty="0" smtClean="0">
                <a:latin typeface="Verdana" charset="0"/>
              </a:rPr>
              <a:t>both</a:t>
            </a:r>
            <a:endParaRPr lang="en-US" altLang="en-US" sz="2400" dirty="0">
              <a:latin typeface="Verdana" charset="0"/>
            </a:endParaRPr>
          </a:p>
          <a:p>
            <a:pPr>
              <a:buFont typeface="Arial"/>
              <a:buChar char="•"/>
            </a:pPr>
            <a:r>
              <a:rPr lang="en-US" altLang="en-US" sz="2400" dirty="0">
                <a:latin typeface="Verdana" charset="0"/>
              </a:rPr>
              <a:t>Logical locations include:</a:t>
            </a:r>
          </a:p>
          <a:p>
            <a:pPr marL="698500" lvl="1" indent="-285750">
              <a:buFont typeface="Arial"/>
              <a:buChar char="•"/>
            </a:pPr>
            <a:r>
              <a:rPr lang="en-US" altLang="en-US" sz="1600" dirty="0">
                <a:latin typeface="Verdana" charset="0"/>
              </a:rPr>
              <a:t>Sag configurations</a:t>
            </a:r>
          </a:p>
          <a:p>
            <a:pPr marL="698500" lvl="1" indent="-285750">
              <a:buFont typeface="Arial"/>
              <a:buChar char="•"/>
            </a:pPr>
            <a:r>
              <a:rPr lang="en-US" altLang="en-US" sz="1600" dirty="0">
                <a:latin typeface="Verdana" charset="0"/>
              </a:rPr>
              <a:t>Near intersections</a:t>
            </a:r>
          </a:p>
          <a:p>
            <a:pPr marL="698500" lvl="1" indent="-285750">
              <a:buFont typeface="Arial"/>
              <a:buChar char="•"/>
            </a:pPr>
            <a:r>
              <a:rPr lang="en-US" altLang="en-US" sz="1600" dirty="0">
                <a:latin typeface="Verdana" charset="0"/>
              </a:rPr>
              <a:t>At gore islands</a:t>
            </a:r>
          </a:p>
          <a:p>
            <a:pPr marL="698500" lvl="1" indent="-285750">
              <a:buFont typeface="Arial"/>
              <a:buChar char="•"/>
            </a:pPr>
            <a:r>
              <a:rPr lang="en-US" altLang="en-US" sz="1600" dirty="0">
                <a:latin typeface="Verdana" charset="0"/>
              </a:rPr>
              <a:t>Super-elevation </a:t>
            </a:r>
            <a:r>
              <a:rPr lang="en-US" altLang="en-US" sz="1600" dirty="0" smtClean="0">
                <a:latin typeface="Verdana" charset="0"/>
              </a:rPr>
              <a:t>transitions</a:t>
            </a:r>
            <a:endParaRPr lang="en-US" altLang="en-US" sz="1600" dirty="0">
              <a:latin typeface="Verdana" charset="0"/>
            </a:endParaRPr>
          </a:p>
          <a:p>
            <a:pPr>
              <a:buFont typeface="Arial"/>
              <a:buChar char="•"/>
            </a:pPr>
            <a:r>
              <a:rPr lang="en-US" altLang="en-US" sz="2400" dirty="0">
                <a:latin typeface="Verdana" charset="0"/>
              </a:rPr>
              <a:t>Allowable ponded width guides location selection</a:t>
            </a:r>
          </a:p>
        </p:txBody>
      </p:sp>
    </p:spTree>
    <p:extLst>
      <p:ext uri="{BB962C8B-B14F-4D97-AF65-F5344CB8AC3E}">
        <p14:creationId xmlns:p14="http://schemas.microsoft.com/office/powerpoint/2010/main" val="2757250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734485" y="0"/>
            <a:ext cx="10723033" cy="1443038"/>
          </a:xfrm>
        </p:spPr>
        <p:txBody>
          <a:bodyPr/>
          <a:lstStyle/>
          <a:p>
            <a:r>
              <a:rPr lang="en-US" altLang="en-US"/>
              <a:t>Allowable Ponded Width</a:t>
            </a:r>
          </a:p>
        </p:txBody>
      </p:sp>
      <p:sp>
        <p:nvSpPr>
          <p:cNvPr id="208899" name="Content Placeholder 2"/>
          <p:cNvSpPr>
            <a:spLocks noGrp="1"/>
          </p:cNvSpPr>
          <p:nvPr>
            <p:ph idx="4294967295"/>
          </p:nvPr>
        </p:nvSpPr>
        <p:spPr>
          <a:xfrm>
            <a:off x="831851" y="1352551"/>
            <a:ext cx="10528300" cy="4505325"/>
          </a:xfrm>
          <a:prstGeom prst="rect">
            <a:avLst/>
          </a:prstGeom>
        </p:spPr>
        <p:txBody>
          <a:bodyPr rtlCol="0">
            <a:normAutofit/>
          </a:bodyPr>
          <a:lstStyle/>
          <a:p>
            <a:pPr fontAlgn="auto">
              <a:spcAft>
                <a:spcPts val="0"/>
              </a:spcAft>
              <a:buFont typeface="Arial"/>
              <a:buChar char="•"/>
              <a:defRPr/>
            </a:pPr>
            <a:r>
              <a:rPr lang="en-US" sz="2400" dirty="0" smtClean="0">
                <a:latin typeface="Verdana" charset="0"/>
                <a:ea typeface="+mn-ea"/>
              </a:rPr>
              <a:t>Typical Transportation Guidelines</a:t>
            </a:r>
            <a:endParaRPr lang="en-US" sz="2400" dirty="0">
              <a:latin typeface="Verdana" charset="0"/>
              <a:ea typeface="+mn-ea"/>
            </a:endParaRPr>
          </a:p>
          <a:p>
            <a:pPr marL="697230" lvl="1" indent="-285750" fontAlgn="auto">
              <a:spcAft>
                <a:spcPts val="0"/>
              </a:spcAft>
              <a:buFont typeface="Arial"/>
              <a:buChar char="•"/>
              <a:defRPr/>
            </a:pPr>
            <a:r>
              <a:rPr lang="en-US" sz="2000" dirty="0">
                <a:latin typeface="Verdana" charset="0"/>
                <a:ea typeface="+mn-ea"/>
              </a:rPr>
              <a:t>Limit ponding to one-half the width of the outer lane for the main lanes of interstate and controlled access </a:t>
            </a:r>
            <a:r>
              <a:rPr lang="en-US" sz="2000" dirty="0" smtClean="0">
                <a:latin typeface="Verdana" charset="0"/>
                <a:ea typeface="+mn-ea"/>
              </a:rPr>
              <a:t>highways</a:t>
            </a:r>
            <a:endParaRPr lang="en-US" sz="2000" dirty="0">
              <a:latin typeface="Verdana" charset="0"/>
              <a:ea typeface="+mn-ea"/>
            </a:endParaRPr>
          </a:p>
          <a:p>
            <a:pPr marL="697230" lvl="1" indent="-285750" fontAlgn="auto">
              <a:spcAft>
                <a:spcPts val="0"/>
              </a:spcAft>
              <a:buFont typeface="Arial"/>
              <a:buChar char="•"/>
              <a:defRPr/>
            </a:pPr>
            <a:r>
              <a:rPr lang="en-US" sz="2000" dirty="0">
                <a:latin typeface="Verdana" charset="0"/>
                <a:ea typeface="+mn-ea"/>
              </a:rPr>
              <a:t>Limit ponding to the width of the outer lane for major highways, which are highways with two or more lanes in each direction, and frontage </a:t>
            </a:r>
            <a:r>
              <a:rPr lang="en-US" sz="2000" dirty="0" smtClean="0">
                <a:latin typeface="Verdana" charset="0"/>
                <a:ea typeface="+mn-ea"/>
              </a:rPr>
              <a:t>roads</a:t>
            </a:r>
            <a:endParaRPr lang="en-US" sz="2000" dirty="0">
              <a:latin typeface="Verdana" charset="0"/>
              <a:ea typeface="+mn-ea"/>
            </a:endParaRPr>
          </a:p>
          <a:p>
            <a:pPr marL="697230" lvl="1" indent="-285750" fontAlgn="auto">
              <a:spcAft>
                <a:spcPts val="0"/>
              </a:spcAft>
              <a:buFont typeface="Arial"/>
              <a:buChar char="•"/>
              <a:defRPr/>
            </a:pPr>
            <a:r>
              <a:rPr lang="en-US" sz="2000" dirty="0">
                <a:latin typeface="Verdana" charset="0"/>
                <a:ea typeface="+mn-ea"/>
              </a:rPr>
              <a:t>Limit ponding to a width and depth that will allow the safe passage of one lane of traffic for minor highways</a:t>
            </a:r>
          </a:p>
        </p:txBody>
      </p:sp>
    </p:spTree>
    <p:extLst>
      <p:ext uri="{BB962C8B-B14F-4D97-AF65-F5344CB8AC3E}">
        <p14:creationId xmlns:p14="http://schemas.microsoft.com/office/powerpoint/2010/main" val="73824621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833967" y="15269"/>
            <a:ext cx="10364451" cy="1596177"/>
          </a:xfrm>
        </p:spPr>
        <p:txBody>
          <a:bodyPr/>
          <a:lstStyle/>
          <a:p>
            <a:r>
              <a:rPr lang="en-US" altLang="en-US" dirty="0" smtClean="0"/>
              <a:t>Curb Inlet </a:t>
            </a:r>
            <a:r>
              <a:rPr lang="en-US" altLang="en-US" dirty="0"/>
              <a:t>on </a:t>
            </a:r>
            <a:r>
              <a:rPr lang="en-US" altLang="en-US" dirty="0" smtClean="0"/>
              <a:t>Grade</a:t>
            </a:r>
            <a:endParaRPr lang="en-US" altLang="en-US" dirty="0"/>
          </a:p>
        </p:txBody>
      </p:sp>
      <p:sp>
        <p:nvSpPr>
          <p:cNvPr id="56322" name="Rectangle 3"/>
          <p:cNvSpPr>
            <a:spLocks noGrp="1" noChangeArrowheads="1"/>
          </p:cNvSpPr>
          <p:nvPr>
            <p:ph idx="4294967295"/>
          </p:nvPr>
        </p:nvSpPr>
        <p:spPr>
          <a:xfrm>
            <a:off x="833967" y="1537866"/>
            <a:ext cx="10528300" cy="4505325"/>
          </a:xfrm>
          <a:prstGeom prst="rect">
            <a:avLst/>
          </a:prstGeom>
        </p:spPr>
        <p:txBody>
          <a:bodyPr/>
          <a:lstStyle/>
          <a:p>
            <a:r>
              <a:rPr lang="en-US" altLang="en-US" sz="2400" dirty="0">
                <a:latin typeface="Verdana" charset="0"/>
              </a:rPr>
              <a:t>Compute length of inlet for total interception</a:t>
            </a:r>
          </a:p>
          <a:p>
            <a:r>
              <a:rPr lang="en-US" altLang="en-US" sz="2400" dirty="0">
                <a:latin typeface="Verdana" charset="0"/>
              </a:rPr>
              <a:t>Subjective decision of actual length</a:t>
            </a:r>
          </a:p>
          <a:p>
            <a:r>
              <a:rPr lang="en-US" altLang="en-US" sz="2400" dirty="0">
                <a:latin typeface="Verdana" charset="0"/>
              </a:rPr>
              <a:t>Estimate carryover</a:t>
            </a:r>
          </a:p>
          <a:p>
            <a:endParaRPr lang="en-US" altLang="en-US" sz="2400" dirty="0">
              <a:latin typeface="Verdana" charset="0"/>
            </a:endParaRPr>
          </a:p>
        </p:txBody>
      </p:sp>
      <p:pic>
        <p:nvPicPr>
          <p:cNvPr id="5632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8767" y="3800476"/>
            <a:ext cx="3812117"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71834" y="4124325"/>
            <a:ext cx="4296833"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325" name="Straight Arrow Connector 6"/>
          <p:cNvCxnSpPr>
            <a:cxnSpLocks noChangeShapeType="1"/>
          </p:cNvCxnSpPr>
          <p:nvPr/>
        </p:nvCxnSpPr>
        <p:spPr bwMode="auto">
          <a:xfrm rot="10800000" flipV="1">
            <a:off x="810684" y="4133850"/>
            <a:ext cx="4933949" cy="138430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326" name="Straight Connector 11"/>
          <p:cNvCxnSpPr>
            <a:cxnSpLocks noChangeShapeType="1"/>
          </p:cNvCxnSpPr>
          <p:nvPr/>
        </p:nvCxnSpPr>
        <p:spPr bwMode="auto">
          <a:xfrm>
            <a:off x="5710767" y="4143375"/>
            <a:ext cx="1576917" cy="349250"/>
          </a:xfrm>
          <a:prstGeom prst="line">
            <a:avLst/>
          </a:prstGeom>
          <a:noFill/>
          <a:ln w="12700">
            <a:solidFill>
              <a:schemeClr val="tx1"/>
            </a:solidFill>
            <a:prstDash val="sysDash"/>
            <a:round/>
            <a:headEnd/>
            <a:tailEnd/>
          </a:ln>
          <a:extLst>
            <a:ext uri="{909E8E84-426E-40dd-AFC4-6F175D3DCCD1}">
              <a14:hiddenFill xmlns:a14="http://schemas.microsoft.com/office/drawing/2010/main">
                <a:noFill/>
              </a14:hiddenFill>
            </a:ext>
          </a:extLst>
        </p:spPr>
      </p:cxnSp>
      <p:sp>
        <p:nvSpPr>
          <p:cNvPr id="56327" name="Freeform 13"/>
          <p:cNvSpPr>
            <a:spLocks noChangeArrowheads="1"/>
          </p:cNvSpPr>
          <p:nvPr/>
        </p:nvSpPr>
        <p:spPr bwMode="auto">
          <a:xfrm>
            <a:off x="2872317" y="4143375"/>
            <a:ext cx="3071283" cy="1111250"/>
          </a:xfrm>
          <a:custGeom>
            <a:avLst/>
            <a:gdLst>
              <a:gd name="T0" fmla="*/ 2302527 w 2303517"/>
              <a:gd name="T1" fmla="*/ 60234 h 1112344"/>
              <a:gd name="T2" fmla="*/ 2083651 w 2303517"/>
              <a:gd name="T3" fmla="*/ 344191 h 1112344"/>
              <a:gd name="T4" fmla="*/ 1873535 w 2303517"/>
              <a:gd name="T5" fmla="*/ 636760 h 1112344"/>
              <a:gd name="T6" fmla="*/ 1698434 w 2303517"/>
              <a:gd name="T7" fmla="*/ 834670 h 1112344"/>
              <a:gd name="T8" fmla="*/ 1357010 w 2303517"/>
              <a:gd name="T9" fmla="*/ 1058399 h 1112344"/>
              <a:gd name="T10" fmla="*/ 901742 w 2303517"/>
              <a:gd name="T11" fmla="*/ 1092816 h 1112344"/>
              <a:gd name="T12" fmla="*/ 428992 w 2303517"/>
              <a:gd name="T13" fmla="*/ 1023978 h 1112344"/>
              <a:gd name="T14" fmla="*/ 0 w 2303517"/>
              <a:gd name="T15" fmla="*/ 817460 h 1112344"/>
              <a:gd name="T16" fmla="*/ 2144944 w 2303517"/>
              <a:gd name="T17" fmla="*/ 0 h 1112344"/>
              <a:gd name="T18" fmla="*/ 2302527 w 2303517"/>
              <a:gd name="T19" fmla="*/ 60234 h 1112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3517"/>
              <a:gd name="T31" fmla="*/ 0 h 1112344"/>
              <a:gd name="T32" fmla="*/ 2303517 w 2303517"/>
              <a:gd name="T33" fmla="*/ 1112344 h 11123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3517" h="1112344">
                <a:moveTo>
                  <a:pt x="2303517" y="61310"/>
                </a:moveTo>
                <a:lnTo>
                  <a:pt x="2084551" y="350344"/>
                </a:lnTo>
                <a:lnTo>
                  <a:pt x="1874345" y="648138"/>
                </a:lnTo>
                <a:lnTo>
                  <a:pt x="1699172" y="849586"/>
                </a:lnTo>
                <a:lnTo>
                  <a:pt x="1357586" y="1077310"/>
                </a:lnTo>
                <a:lnTo>
                  <a:pt x="902138" y="1112344"/>
                </a:lnTo>
                <a:lnTo>
                  <a:pt x="429172" y="1042275"/>
                </a:lnTo>
                <a:lnTo>
                  <a:pt x="0" y="832069"/>
                </a:lnTo>
                <a:lnTo>
                  <a:pt x="2145862" y="0"/>
                </a:lnTo>
                <a:lnTo>
                  <a:pt x="2303517" y="61310"/>
                </a:lnTo>
                <a:close/>
              </a:path>
            </a:pathLst>
          </a:custGeom>
          <a:solidFill>
            <a:srgbClr val="3366FF">
              <a:alpha val="25098"/>
            </a:srgbClr>
          </a:solidFill>
          <a:ln w="12700">
            <a:solidFill>
              <a:schemeClr val="tx1"/>
            </a:solidFill>
            <a:round/>
            <a:headEnd/>
            <a:tailEnd/>
          </a:ln>
        </p:spPr>
        <p:txBody>
          <a:bodyPr/>
          <a:lstStyle/>
          <a:p>
            <a:endParaRPr lang="en-US"/>
          </a:p>
        </p:txBody>
      </p:sp>
      <p:cxnSp>
        <p:nvCxnSpPr>
          <p:cNvPr id="56328" name="Straight Arrow Connector 16"/>
          <p:cNvCxnSpPr>
            <a:cxnSpLocks noChangeShapeType="1"/>
          </p:cNvCxnSpPr>
          <p:nvPr/>
        </p:nvCxnSpPr>
        <p:spPr bwMode="auto">
          <a:xfrm flipV="1">
            <a:off x="2038352" y="4114801"/>
            <a:ext cx="1085849" cy="258763"/>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56329" name="TextBox 17"/>
          <p:cNvSpPr txBox="1">
            <a:spLocks noChangeArrowheads="1"/>
          </p:cNvSpPr>
          <p:nvPr/>
        </p:nvSpPr>
        <p:spPr bwMode="auto">
          <a:xfrm rot="-1229586">
            <a:off x="2251552" y="3872856"/>
            <a:ext cx="557848"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2400" i="1">
                <a:latin typeface="Times New Roman" charset="0"/>
              </a:rPr>
              <a:t>L</a:t>
            </a:r>
            <a:r>
              <a:rPr lang="en-US" altLang="en-US" sz="2400" i="1" baseline="-25000">
                <a:latin typeface="Times New Roman" charset="0"/>
              </a:rPr>
              <a:t>R</a:t>
            </a:r>
          </a:p>
        </p:txBody>
      </p:sp>
    </p:spTree>
    <p:extLst>
      <p:ext uri="{BB962C8B-B14F-4D97-AF65-F5344CB8AC3E}">
        <p14:creationId xmlns:p14="http://schemas.microsoft.com/office/powerpoint/2010/main" val="21875276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4294967295"/>
          </p:nvPr>
        </p:nvSpPr>
        <p:spPr>
          <a:xfrm>
            <a:off x="609600" y="1600201"/>
            <a:ext cx="10972800" cy="4525963"/>
          </a:xfrm>
          <a:prstGeom prst="rect">
            <a:avLst/>
          </a:prstGeom>
        </p:spPr>
        <p:txBody>
          <a:bodyPr/>
          <a:lstStyle/>
          <a:p>
            <a:r>
              <a:rPr lang="en-US" dirty="0" smtClean="0"/>
              <a:t>Storm sewer overview</a:t>
            </a:r>
          </a:p>
          <a:p>
            <a:r>
              <a:rPr lang="en-US" dirty="0" smtClean="0"/>
              <a:t>Inlets</a:t>
            </a:r>
          </a:p>
          <a:p>
            <a:pPr lvl="1"/>
            <a:r>
              <a:rPr lang="en-US" dirty="0" smtClean="0"/>
              <a:t>Design using FHWA methods </a:t>
            </a:r>
            <a:br>
              <a:rPr lang="en-US" dirty="0" smtClean="0"/>
            </a:br>
            <a:r>
              <a:rPr lang="en-US" dirty="0" smtClean="0"/>
              <a:t>(as specified in </a:t>
            </a:r>
            <a:r>
              <a:rPr lang="en-US" dirty="0" err="1" smtClean="0"/>
              <a:t>TxDOT</a:t>
            </a:r>
            <a:r>
              <a:rPr lang="en-US" dirty="0" smtClean="0"/>
              <a:t> Hydraulic Design Manual)</a:t>
            </a:r>
          </a:p>
          <a:p>
            <a:pPr lvl="1"/>
            <a:r>
              <a:rPr lang="en-US" dirty="0" smtClean="0"/>
              <a:t>Representative of typical design computations involved, change to fit your jurisdiction</a:t>
            </a:r>
            <a:endParaRPr lang="en-US" dirty="0"/>
          </a:p>
        </p:txBody>
      </p:sp>
    </p:spTree>
    <p:extLst>
      <p:ext uri="{BB962C8B-B14F-4D97-AF65-F5344CB8AC3E}">
        <p14:creationId xmlns:p14="http://schemas.microsoft.com/office/powerpoint/2010/main" val="27917854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913776" y="15269"/>
            <a:ext cx="10364451" cy="1596177"/>
          </a:xfrm>
        </p:spPr>
        <p:txBody>
          <a:bodyPr/>
          <a:lstStyle/>
          <a:p>
            <a:r>
              <a:rPr lang="en-US" altLang="en-US" dirty="0" smtClean="0"/>
              <a:t>Curb Inlet </a:t>
            </a:r>
            <a:r>
              <a:rPr lang="en-US" altLang="en-US" dirty="0"/>
              <a:t>on </a:t>
            </a:r>
            <a:r>
              <a:rPr lang="en-US" altLang="en-US" dirty="0" smtClean="0"/>
              <a:t>Grade</a:t>
            </a:r>
            <a:endParaRPr lang="en-US" altLang="en-US" dirty="0"/>
          </a:p>
        </p:txBody>
      </p:sp>
      <p:sp>
        <p:nvSpPr>
          <p:cNvPr id="67585" name="Rectangle 3"/>
          <p:cNvSpPr>
            <a:spLocks noGrp="1" noChangeArrowheads="1"/>
          </p:cNvSpPr>
          <p:nvPr>
            <p:ph idx="4294967295"/>
          </p:nvPr>
        </p:nvSpPr>
        <p:spPr>
          <a:xfrm>
            <a:off x="802218" y="2097089"/>
            <a:ext cx="10528300" cy="4505325"/>
          </a:xfrm>
          <a:prstGeom prst="rect">
            <a:avLst/>
          </a:prstGeom>
        </p:spPr>
        <p:txBody>
          <a:bodyPr>
            <a:normAutofit/>
          </a:bodyPr>
          <a:lstStyle/>
          <a:p>
            <a:pPr>
              <a:lnSpc>
                <a:spcPct val="90000"/>
              </a:lnSpc>
            </a:pPr>
            <a:r>
              <a:rPr lang="en-US" altLang="en-US" sz="2400" dirty="0">
                <a:latin typeface="Verdana" charset="0"/>
              </a:rPr>
              <a:t>Design guidance in HDM pp. 10-30 – 10-35.</a:t>
            </a:r>
          </a:p>
          <a:p>
            <a:pPr>
              <a:lnSpc>
                <a:spcPct val="90000"/>
              </a:lnSpc>
            </a:pPr>
            <a:r>
              <a:rPr lang="en-US" altLang="en-US" sz="2400" dirty="0">
                <a:latin typeface="Verdana" charset="0"/>
              </a:rPr>
              <a:t>Formula for estimating required length</a:t>
            </a:r>
          </a:p>
          <a:p>
            <a:pPr lvl="1">
              <a:lnSpc>
                <a:spcPct val="90000"/>
              </a:lnSpc>
            </a:pPr>
            <a:r>
              <a:rPr lang="en-US" altLang="en-US" sz="2000" dirty="0">
                <a:latin typeface="Verdana" charset="0"/>
              </a:rPr>
              <a:t>Need geometry</a:t>
            </a:r>
          </a:p>
          <a:p>
            <a:pPr lvl="1">
              <a:lnSpc>
                <a:spcPct val="90000"/>
              </a:lnSpc>
            </a:pPr>
            <a:r>
              <a:rPr lang="en-US" altLang="en-US" sz="2000" dirty="0">
                <a:latin typeface="Verdana" charset="0"/>
              </a:rPr>
              <a:t>Need desired flow (to capture)</a:t>
            </a:r>
          </a:p>
          <a:p>
            <a:pPr lvl="1">
              <a:lnSpc>
                <a:spcPct val="90000"/>
              </a:lnSpc>
            </a:pPr>
            <a:r>
              <a:rPr lang="en-US" altLang="en-US" sz="2000" dirty="0">
                <a:latin typeface="Verdana" charset="0"/>
              </a:rPr>
              <a:t>Calculate equivalent cross slope  </a:t>
            </a:r>
          </a:p>
          <a:p>
            <a:pPr lvl="2">
              <a:lnSpc>
                <a:spcPct val="90000"/>
              </a:lnSpc>
            </a:pPr>
            <a:r>
              <a:rPr lang="en-US" altLang="en-US" sz="1800" dirty="0">
                <a:latin typeface="Verdana" charset="0"/>
              </a:rPr>
              <a:t>Inlet height used here</a:t>
            </a:r>
          </a:p>
          <a:p>
            <a:pPr lvl="1">
              <a:lnSpc>
                <a:spcPct val="90000"/>
              </a:lnSpc>
            </a:pPr>
            <a:r>
              <a:rPr lang="en-US" altLang="en-US" sz="2000" dirty="0">
                <a:latin typeface="Verdana" charset="0"/>
              </a:rPr>
              <a:t>Apply formula for required inlet length</a:t>
            </a:r>
          </a:p>
          <a:p>
            <a:pPr>
              <a:lnSpc>
                <a:spcPct val="90000"/>
              </a:lnSpc>
              <a:buFontTx/>
              <a:buNone/>
            </a:pPr>
            <a:endParaRPr lang="en-US" altLang="en-US" sz="2400" dirty="0">
              <a:latin typeface="Verdana" charset="0"/>
            </a:endParaRPr>
          </a:p>
        </p:txBody>
      </p:sp>
    </p:spTree>
    <p:extLst>
      <p:ext uri="{BB962C8B-B14F-4D97-AF65-F5344CB8AC3E}">
        <p14:creationId xmlns:p14="http://schemas.microsoft.com/office/powerpoint/2010/main" val="322603958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967318" y="17464"/>
            <a:ext cx="10723033" cy="1443037"/>
          </a:xfrm>
        </p:spPr>
        <p:txBody>
          <a:bodyPr/>
          <a:lstStyle/>
          <a:p>
            <a:r>
              <a:rPr lang="en-US" altLang="en-US" dirty="0" smtClean="0"/>
              <a:t>Curb Inlet </a:t>
            </a:r>
            <a:r>
              <a:rPr lang="en-US" altLang="en-US" dirty="0"/>
              <a:t>on </a:t>
            </a:r>
            <a:r>
              <a:rPr lang="en-US" altLang="en-US" dirty="0" smtClean="0"/>
              <a:t>Grade</a:t>
            </a:r>
            <a:endParaRPr lang="en-US" altLang="en-US" dirty="0"/>
          </a:p>
        </p:txBody>
      </p:sp>
      <p:sp>
        <p:nvSpPr>
          <p:cNvPr id="58370" name="Rectangle 3"/>
          <p:cNvSpPr>
            <a:spLocks noGrp="1" noChangeArrowheads="1"/>
          </p:cNvSpPr>
          <p:nvPr>
            <p:ph idx="4294967295"/>
          </p:nvPr>
        </p:nvSpPr>
        <p:spPr>
          <a:xfrm>
            <a:off x="717551" y="1220789"/>
            <a:ext cx="10528300" cy="4505325"/>
          </a:xfrm>
          <a:prstGeom prst="rect">
            <a:avLst/>
          </a:prstGeom>
        </p:spPr>
        <p:txBody>
          <a:bodyPr/>
          <a:lstStyle/>
          <a:p>
            <a:r>
              <a:rPr lang="en-US" altLang="en-US" sz="2400" dirty="0">
                <a:latin typeface="Verdana" charset="0"/>
              </a:rPr>
              <a:t>Value of carryover</a:t>
            </a:r>
          </a:p>
          <a:p>
            <a:pPr lvl="1"/>
            <a:r>
              <a:rPr lang="en-US" altLang="en-US" sz="2400" dirty="0">
                <a:latin typeface="Verdana" charset="0"/>
              </a:rPr>
              <a:t>Uses more of inlet open area – hence may be able to use shorter inlet (if there is compelling need)</a:t>
            </a:r>
          </a:p>
          <a:p>
            <a:endParaRPr lang="en-US" altLang="en-US" sz="2400" dirty="0">
              <a:latin typeface="Verdana" charset="0"/>
            </a:endParaRPr>
          </a:p>
        </p:txBody>
      </p:sp>
      <p:grpSp>
        <p:nvGrpSpPr>
          <p:cNvPr id="58371" name="Group 7"/>
          <p:cNvGrpSpPr>
            <a:grpSpLocks/>
          </p:cNvGrpSpPr>
          <p:nvPr/>
        </p:nvGrpSpPr>
        <p:grpSpPr bwMode="auto">
          <a:xfrm>
            <a:off x="3164417" y="3059114"/>
            <a:ext cx="5596467" cy="3565525"/>
            <a:chOff x="2224377" y="2303516"/>
            <a:chExt cx="4197882" cy="3564759"/>
          </a:xfrm>
        </p:grpSpPr>
        <p:pic>
          <p:nvPicPr>
            <p:cNvPr id="583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4377" y="2303516"/>
              <a:ext cx="4197882" cy="356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Freeform 4"/>
            <p:cNvSpPr>
              <a:spLocks noChangeArrowheads="1"/>
            </p:cNvSpPr>
            <p:nvPr/>
          </p:nvSpPr>
          <p:spPr bwMode="auto">
            <a:xfrm>
              <a:off x="3424621" y="2916621"/>
              <a:ext cx="1891862" cy="262758"/>
            </a:xfrm>
            <a:custGeom>
              <a:avLst/>
              <a:gdLst>
                <a:gd name="T0" fmla="*/ 1891862 w 1891862"/>
                <a:gd name="T1" fmla="*/ 262758 h 262758"/>
                <a:gd name="T2" fmla="*/ 0 w 1891862"/>
                <a:gd name="T3" fmla="*/ 210207 h 262758"/>
                <a:gd name="T4" fmla="*/ 0 w 1891862"/>
                <a:gd name="T5" fmla="*/ 0 h 262758"/>
                <a:gd name="T6" fmla="*/ 1891862 w 1891862"/>
                <a:gd name="T7" fmla="*/ 262758 h 262758"/>
                <a:gd name="T8" fmla="*/ 0 60000 65536"/>
                <a:gd name="T9" fmla="*/ 0 60000 65536"/>
                <a:gd name="T10" fmla="*/ 0 60000 65536"/>
                <a:gd name="T11" fmla="*/ 0 60000 65536"/>
                <a:gd name="T12" fmla="*/ 0 w 1891862"/>
                <a:gd name="T13" fmla="*/ 0 h 262758"/>
                <a:gd name="T14" fmla="*/ 1891862 w 1891862"/>
                <a:gd name="T15" fmla="*/ 262758 h 262758"/>
              </a:gdLst>
              <a:ahLst/>
              <a:cxnLst>
                <a:cxn ang="T8">
                  <a:pos x="T0" y="T1"/>
                </a:cxn>
                <a:cxn ang="T9">
                  <a:pos x="T2" y="T3"/>
                </a:cxn>
                <a:cxn ang="T10">
                  <a:pos x="T4" y="T5"/>
                </a:cxn>
                <a:cxn ang="T11">
                  <a:pos x="T6" y="T7"/>
                </a:cxn>
              </a:cxnLst>
              <a:rect l="T12" t="T13" r="T14" b="T15"/>
              <a:pathLst>
                <a:path w="1891862" h="262758">
                  <a:moveTo>
                    <a:pt x="1891862" y="262758"/>
                  </a:moveTo>
                  <a:lnTo>
                    <a:pt x="0" y="210207"/>
                  </a:lnTo>
                  <a:lnTo>
                    <a:pt x="0" y="0"/>
                  </a:lnTo>
                  <a:lnTo>
                    <a:pt x="1891862" y="262758"/>
                  </a:lnTo>
                  <a:close/>
                </a:path>
              </a:pathLst>
            </a:custGeom>
            <a:solidFill>
              <a:srgbClr val="0000FF">
                <a:alpha val="23921"/>
              </a:srgbClr>
            </a:solidFill>
            <a:ln w="12700">
              <a:solidFill>
                <a:schemeClr val="tx1"/>
              </a:solidFill>
              <a:round/>
              <a:headEnd/>
              <a:tailEnd/>
            </a:ln>
          </p:spPr>
          <p:txBody>
            <a:bodyPr/>
            <a:lstStyle/>
            <a:p>
              <a:endParaRPr lang="en-US"/>
            </a:p>
          </p:txBody>
        </p:sp>
        <p:sp>
          <p:nvSpPr>
            <p:cNvPr id="58374" name="Freeform 5"/>
            <p:cNvSpPr>
              <a:spLocks noChangeArrowheads="1"/>
            </p:cNvSpPr>
            <p:nvPr/>
          </p:nvSpPr>
          <p:spPr bwMode="auto">
            <a:xfrm>
              <a:off x="3541985" y="4698194"/>
              <a:ext cx="1564291" cy="267943"/>
            </a:xfrm>
            <a:custGeom>
              <a:avLst/>
              <a:gdLst>
                <a:gd name="T0" fmla="*/ 51053 w 1891862"/>
                <a:gd name="T1" fmla="*/ 380889 h 262758"/>
                <a:gd name="T2" fmla="*/ 0 w 1891862"/>
                <a:gd name="T3" fmla="*/ 304713 h 262758"/>
                <a:gd name="T4" fmla="*/ 0 w 1891862"/>
                <a:gd name="T5" fmla="*/ 0 h 262758"/>
                <a:gd name="T6" fmla="*/ 51053 w 1891862"/>
                <a:gd name="T7" fmla="*/ 380889 h 262758"/>
                <a:gd name="T8" fmla="*/ 0 60000 65536"/>
                <a:gd name="T9" fmla="*/ 0 60000 65536"/>
                <a:gd name="T10" fmla="*/ 0 60000 65536"/>
                <a:gd name="T11" fmla="*/ 0 60000 65536"/>
                <a:gd name="T12" fmla="*/ 0 w 1891862"/>
                <a:gd name="T13" fmla="*/ 0 h 262758"/>
                <a:gd name="T14" fmla="*/ 1891862 w 1891862"/>
                <a:gd name="T15" fmla="*/ 262758 h 262758"/>
              </a:gdLst>
              <a:ahLst/>
              <a:cxnLst>
                <a:cxn ang="T8">
                  <a:pos x="T0" y="T1"/>
                </a:cxn>
                <a:cxn ang="T9">
                  <a:pos x="T2" y="T3"/>
                </a:cxn>
                <a:cxn ang="T10">
                  <a:pos x="T4" y="T5"/>
                </a:cxn>
                <a:cxn ang="T11">
                  <a:pos x="T6" y="T7"/>
                </a:cxn>
              </a:cxnLst>
              <a:rect l="T12" t="T13" r="T14" b="T15"/>
              <a:pathLst>
                <a:path w="1891862" h="262758">
                  <a:moveTo>
                    <a:pt x="1891862" y="262758"/>
                  </a:moveTo>
                  <a:lnTo>
                    <a:pt x="0" y="210207"/>
                  </a:lnTo>
                  <a:lnTo>
                    <a:pt x="0" y="0"/>
                  </a:lnTo>
                  <a:lnTo>
                    <a:pt x="1891862" y="262758"/>
                  </a:lnTo>
                  <a:close/>
                </a:path>
              </a:pathLst>
            </a:custGeom>
            <a:solidFill>
              <a:srgbClr val="0000FF">
                <a:alpha val="23921"/>
              </a:srgbClr>
            </a:solidFill>
            <a:ln w="12700">
              <a:solidFill>
                <a:schemeClr val="tx1"/>
              </a:solidFill>
              <a:round/>
              <a:headEnd/>
              <a:tailEnd/>
            </a:ln>
          </p:spPr>
          <p:txBody>
            <a:bodyPr/>
            <a:lstStyle/>
            <a:p>
              <a:endParaRPr lang="en-US"/>
            </a:p>
          </p:txBody>
        </p:sp>
        <p:sp>
          <p:nvSpPr>
            <p:cNvPr id="58375" name="Oval 6"/>
            <p:cNvSpPr>
              <a:spLocks noChangeArrowheads="1"/>
            </p:cNvSpPr>
            <p:nvPr/>
          </p:nvSpPr>
          <p:spPr bwMode="auto">
            <a:xfrm>
              <a:off x="4598276" y="4414345"/>
              <a:ext cx="753241" cy="735724"/>
            </a:xfrm>
            <a:prstGeom prst="ellipse">
              <a:avLst/>
            </a:prstGeom>
            <a:solidFill>
              <a:srgbClr val="FF0000">
                <a:alpha val="10980"/>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grpSp>
    </p:spTree>
    <p:extLst>
      <p:ext uri="{BB962C8B-B14F-4D97-AF65-F5344CB8AC3E}">
        <p14:creationId xmlns:p14="http://schemas.microsoft.com/office/powerpoint/2010/main" val="414014889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2"/>
          <p:cNvSpPr>
            <a:spLocks noGrp="1" noChangeArrowheads="1"/>
          </p:cNvSpPr>
          <p:nvPr>
            <p:ph type="title"/>
          </p:nvPr>
        </p:nvSpPr>
        <p:spPr>
          <a:xfrm>
            <a:off x="675218" y="0"/>
            <a:ext cx="10723033" cy="1443038"/>
          </a:xfrm>
        </p:spPr>
        <p:txBody>
          <a:bodyPr/>
          <a:lstStyle/>
          <a:p>
            <a:r>
              <a:rPr lang="en-US" altLang="en-US"/>
              <a:t>Profile grade vs. inlet length</a:t>
            </a:r>
          </a:p>
        </p:txBody>
      </p:sp>
      <p:sp>
        <p:nvSpPr>
          <p:cNvPr id="2050" name="Rectangle 3"/>
          <p:cNvSpPr>
            <a:spLocks noGrp="1" noChangeArrowheads="1"/>
          </p:cNvSpPr>
          <p:nvPr>
            <p:ph idx="4294967295"/>
          </p:nvPr>
        </p:nvSpPr>
        <p:spPr>
          <a:xfrm>
            <a:off x="855134" y="1492251"/>
            <a:ext cx="10528300" cy="4505325"/>
          </a:xfrm>
          <a:prstGeom prst="rect">
            <a:avLst/>
          </a:prstGeom>
        </p:spPr>
        <p:txBody>
          <a:bodyPr/>
          <a:lstStyle/>
          <a:p>
            <a:r>
              <a:rPr lang="en-US" altLang="en-US" sz="2400" dirty="0">
                <a:latin typeface="Verdana" charset="0"/>
              </a:rPr>
              <a:t>Inlet length is proportional to longitudinal slope </a:t>
            </a:r>
          </a:p>
          <a:p>
            <a:r>
              <a:rPr lang="en-US" altLang="en-US" sz="2400" dirty="0">
                <a:latin typeface="Verdana" charset="0"/>
              </a:rPr>
              <a:t>As slope increases, required length increases</a:t>
            </a:r>
          </a:p>
        </p:txBody>
      </p:sp>
      <p:pic>
        <p:nvPicPr>
          <p:cNvPr id="205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6733" y="3097213"/>
            <a:ext cx="5977467"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2" name="Straight Arrow Connector 5"/>
          <p:cNvCxnSpPr>
            <a:cxnSpLocks noChangeShapeType="1"/>
          </p:cNvCxnSpPr>
          <p:nvPr/>
        </p:nvCxnSpPr>
        <p:spPr bwMode="auto">
          <a:xfrm rot="5400000" flipH="1" flipV="1">
            <a:off x="5636949" y="4654815"/>
            <a:ext cx="1436687" cy="467784"/>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3" name="Straight Arrow Connector 7"/>
          <p:cNvCxnSpPr>
            <a:cxnSpLocks noChangeShapeType="1"/>
          </p:cNvCxnSpPr>
          <p:nvPr/>
        </p:nvCxnSpPr>
        <p:spPr bwMode="auto">
          <a:xfrm rot="16200000" flipV="1">
            <a:off x="8170069" y="4604016"/>
            <a:ext cx="1566863" cy="524933"/>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2054" name="Object 2"/>
          <p:cNvGraphicFramePr>
            <a:graphicFrameLocks noChangeAspect="1"/>
          </p:cNvGraphicFramePr>
          <p:nvPr/>
        </p:nvGraphicFramePr>
        <p:xfrm>
          <a:off x="1962151" y="4170364"/>
          <a:ext cx="2571749" cy="701675"/>
        </p:xfrm>
        <a:graphic>
          <a:graphicData uri="http://schemas.openxmlformats.org/presentationml/2006/ole">
            <mc:AlternateContent xmlns:mc="http://schemas.openxmlformats.org/markup-compatibility/2006">
              <mc:Choice xmlns:v="urn:schemas-microsoft-com:vml" Requires="v">
                <p:oleObj spid="_x0000_s17410" name="Equation" r:id="rId5" imgW="558800" imgH="203200" progId="Equation.3">
                  <p:embed/>
                </p:oleObj>
              </mc:Choice>
              <mc:Fallback>
                <p:oleObj name="Equation" r:id="rId5" imgW="5588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2151" y="4170364"/>
                        <a:ext cx="2571749"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055" name="Rectangle 10"/>
          <p:cNvSpPr>
            <a:spLocks noChangeArrowheads="1"/>
          </p:cNvSpPr>
          <p:nvPr/>
        </p:nvSpPr>
        <p:spPr bwMode="auto">
          <a:xfrm>
            <a:off x="9800167" y="2970213"/>
            <a:ext cx="770467" cy="368300"/>
          </a:xfrm>
          <a:prstGeom prst="rect">
            <a:avLst/>
          </a:prstGeom>
          <a:solidFill>
            <a:schemeClr val="bg1"/>
          </a:solidFill>
          <a:ln w="12700">
            <a:solidFill>
              <a:schemeClr val="bg1"/>
            </a:solidFill>
            <a:round/>
            <a:headEnd/>
            <a:tailEnd/>
          </a:ln>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2056" name="TextBox 11"/>
          <p:cNvSpPr txBox="1">
            <a:spLocks noChangeArrowheads="1"/>
          </p:cNvSpPr>
          <p:nvPr/>
        </p:nvSpPr>
        <p:spPr bwMode="auto">
          <a:xfrm>
            <a:off x="4779433" y="5607051"/>
            <a:ext cx="19322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1200">
                <a:latin typeface="Times New Roman" charset="0"/>
              </a:rPr>
              <a:t>Length for complete capture</a:t>
            </a:r>
          </a:p>
        </p:txBody>
      </p:sp>
      <p:sp>
        <p:nvSpPr>
          <p:cNvPr id="2057" name="TextBox 12"/>
          <p:cNvSpPr txBox="1">
            <a:spLocks noChangeArrowheads="1"/>
          </p:cNvSpPr>
          <p:nvPr/>
        </p:nvSpPr>
        <p:spPr bwMode="auto">
          <a:xfrm>
            <a:off x="8282518" y="5649913"/>
            <a:ext cx="13429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1200">
                <a:latin typeface="Times New Roman" charset="0"/>
              </a:rPr>
              <a:t>Longitudinal slope</a:t>
            </a:r>
          </a:p>
        </p:txBody>
      </p:sp>
    </p:spTree>
    <p:extLst>
      <p:ext uri="{BB962C8B-B14F-4D97-AF65-F5344CB8AC3E}">
        <p14:creationId xmlns:p14="http://schemas.microsoft.com/office/powerpoint/2010/main" val="337725701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p:cNvSpPr>
            <a:spLocks noGrp="1" noChangeArrowheads="1"/>
          </p:cNvSpPr>
          <p:nvPr>
            <p:ph type="title"/>
          </p:nvPr>
        </p:nvSpPr>
        <p:spPr>
          <a:xfrm>
            <a:off x="613833" y="319088"/>
            <a:ext cx="10805584" cy="762000"/>
          </a:xfrm>
        </p:spPr>
        <p:txBody>
          <a:bodyPr/>
          <a:lstStyle/>
          <a:p>
            <a:r>
              <a:rPr lang="en-US" altLang="en-US"/>
              <a:t>Profile grade vs. inlet length</a:t>
            </a:r>
          </a:p>
        </p:txBody>
      </p:sp>
      <p:sp>
        <p:nvSpPr>
          <p:cNvPr id="3074" name="Rectangle 3"/>
          <p:cNvSpPr>
            <a:spLocks noGrp="1" noChangeArrowheads="1"/>
          </p:cNvSpPr>
          <p:nvPr>
            <p:ph idx="4294967295"/>
          </p:nvPr>
        </p:nvSpPr>
        <p:spPr>
          <a:xfrm>
            <a:off x="855134" y="1492251"/>
            <a:ext cx="10528300" cy="4505325"/>
          </a:xfrm>
          <a:prstGeom prst="rect">
            <a:avLst/>
          </a:prstGeom>
        </p:spPr>
        <p:txBody>
          <a:bodyPr/>
          <a:lstStyle/>
          <a:p>
            <a:r>
              <a:rPr lang="en-US" altLang="en-US" dirty="0">
                <a:latin typeface="Verdana" charset="0"/>
              </a:rPr>
              <a:t>Inlet length is proportional to longitudinal slope </a:t>
            </a:r>
          </a:p>
          <a:p>
            <a:r>
              <a:rPr lang="en-US" altLang="en-US" dirty="0">
                <a:latin typeface="Verdana" charset="0"/>
              </a:rPr>
              <a:t>As slope increases, required length increases</a:t>
            </a:r>
          </a:p>
        </p:txBody>
      </p:sp>
      <p:graphicFrame>
        <p:nvGraphicFramePr>
          <p:cNvPr id="3075" name="Object 2"/>
          <p:cNvGraphicFramePr>
            <a:graphicFrameLocks noChangeAspect="1"/>
          </p:cNvGraphicFramePr>
          <p:nvPr/>
        </p:nvGraphicFramePr>
        <p:xfrm>
          <a:off x="2451101" y="3813176"/>
          <a:ext cx="2571751" cy="701675"/>
        </p:xfrm>
        <a:graphic>
          <a:graphicData uri="http://schemas.openxmlformats.org/presentationml/2006/ole">
            <mc:AlternateContent xmlns:mc="http://schemas.openxmlformats.org/markup-compatibility/2006">
              <mc:Choice xmlns:v="urn:schemas-microsoft-com:vml" Requires="v">
                <p:oleObj spid="_x0000_s18434" name="Equation" r:id="rId4" imgW="558800" imgH="203200" progId="Equation.3">
                  <p:embed/>
                </p:oleObj>
              </mc:Choice>
              <mc:Fallback>
                <p:oleObj name="Equation" r:id="rId4" imgW="5588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1101" y="3813176"/>
                        <a:ext cx="2571751"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3076" name="Group 18"/>
          <p:cNvGrpSpPr>
            <a:grpSpLocks/>
          </p:cNvGrpSpPr>
          <p:nvPr/>
        </p:nvGrpSpPr>
        <p:grpSpPr bwMode="auto">
          <a:xfrm>
            <a:off x="5700185" y="2798763"/>
            <a:ext cx="5329767" cy="2762250"/>
            <a:chOff x="4275175" y="2799549"/>
            <a:chExt cx="3997914" cy="2762147"/>
          </a:xfrm>
        </p:grpSpPr>
        <p:pic>
          <p:nvPicPr>
            <p:cNvPr id="3078"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14736" y="2800410"/>
              <a:ext cx="3658353" cy="276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9" name="Straight Arrow Connector 15"/>
            <p:cNvCxnSpPr>
              <a:cxnSpLocks noChangeShapeType="1"/>
            </p:cNvCxnSpPr>
            <p:nvPr/>
          </p:nvCxnSpPr>
          <p:spPr bwMode="auto">
            <a:xfrm>
              <a:off x="4346726" y="2799549"/>
              <a:ext cx="474026" cy="160996"/>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80" name="Straight Arrow Connector 17"/>
            <p:cNvCxnSpPr>
              <a:cxnSpLocks noChangeShapeType="1"/>
            </p:cNvCxnSpPr>
            <p:nvPr/>
          </p:nvCxnSpPr>
          <p:spPr bwMode="auto">
            <a:xfrm>
              <a:off x="4275175" y="4937223"/>
              <a:ext cx="509801" cy="6261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14421337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913776" y="15269"/>
            <a:ext cx="10364451" cy="1596177"/>
          </a:xfrm>
        </p:spPr>
        <p:txBody>
          <a:bodyPr/>
          <a:lstStyle/>
          <a:p>
            <a:r>
              <a:rPr lang="en-US" altLang="en-US" dirty="0"/>
              <a:t>Sag Inlets	</a:t>
            </a:r>
          </a:p>
        </p:txBody>
      </p:sp>
      <p:sp>
        <p:nvSpPr>
          <p:cNvPr id="60418" name="Rectangle 3"/>
          <p:cNvSpPr>
            <a:spLocks noGrp="1" noChangeArrowheads="1"/>
          </p:cNvSpPr>
          <p:nvPr>
            <p:ph idx="4294967295"/>
          </p:nvPr>
        </p:nvSpPr>
        <p:spPr>
          <a:xfrm>
            <a:off x="913777" y="1611446"/>
            <a:ext cx="10528300" cy="4505325"/>
          </a:xfrm>
          <a:prstGeom prst="rect">
            <a:avLst/>
          </a:prstGeom>
        </p:spPr>
        <p:txBody>
          <a:bodyPr/>
          <a:lstStyle/>
          <a:p>
            <a:r>
              <a:rPr lang="en-US" altLang="en-US" dirty="0">
                <a:latin typeface="Verdana" charset="0"/>
              </a:rPr>
              <a:t>Inlets placed at low point of a vertical curve.</a:t>
            </a:r>
          </a:p>
          <a:p>
            <a:r>
              <a:rPr lang="en-US" altLang="en-US" dirty="0">
                <a:latin typeface="Verdana" charset="0"/>
              </a:rPr>
              <a:t>Various actual geometries, lowest point is the key feature.</a:t>
            </a:r>
          </a:p>
        </p:txBody>
      </p:sp>
      <p:pic>
        <p:nvPicPr>
          <p:cNvPr id="6041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9667" y="3065463"/>
            <a:ext cx="6231467"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Freeform 5"/>
          <p:cNvSpPr>
            <a:spLocks noChangeArrowheads="1"/>
          </p:cNvSpPr>
          <p:nvPr/>
        </p:nvSpPr>
        <p:spPr bwMode="auto">
          <a:xfrm>
            <a:off x="3831167" y="3367088"/>
            <a:ext cx="1634067" cy="893762"/>
          </a:xfrm>
          <a:custGeom>
            <a:avLst/>
            <a:gdLst>
              <a:gd name="T0" fmla="*/ 0 w 1226206"/>
              <a:gd name="T1" fmla="*/ 0 h 893379"/>
              <a:gd name="T2" fmla="*/ 460741 w 1226206"/>
              <a:gd name="T3" fmla="*/ 202662 h 893379"/>
              <a:gd name="T4" fmla="*/ 869324 w 1226206"/>
              <a:gd name="T5" fmla="*/ 528679 h 893379"/>
              <a:gd name="T6" fmla="*/ 1217054 w 1226206"/>
              <a:gd name="T7" fmla="*/ 898755 h 893379"/>
              <a:gd name="T8" fmla="*/ 0 60000 65536"/>
              <a:gd name="T9" fmla="*/ 0 60000 65536"/>
              <a:gd name="T10" fmla="*/ 0 60000 65536"/>
              <a:gd name="T11" fmla="*/ 0 60000 65536"/>
              <a:gd name="T12" fmla="*/ 0 w 1226206"/>
              <a:gd name="T13" fmla="*/ 0 h 893379"/>
              <a:gd name="T14" fmla="*/ 1226206 w 1226206"/>
              <a:gd name="T15" fmla="*/ 893379 h 893379"/>
            </a:gdLst>
            <a:ahLst/>
            <a:cxnLst>
              <a:cxn ang="T8">
                <a:pos x="T0" y="T1"/>
              </a:cxn>
              <a:cxn ang="T9">
                <a:pos x="T2" y="T3"/>
              </a:cxn>
              <a:cxn ang="T10">
                <a:pos x="T4" y="T5"/>
              </a:cxn>
              <a:cxn ang="T11">
                <a:pos x="T6" y="T7"/>
              </a:cxn>
            </a:cxnLst>
            <a:rect l="T12" t="T13" r="T14" b="T15"/>
            <a:pathLst>
              <a:path w="1226206" h="893379">
                <a:moveTo>
                  <a:pt x="0" y="0"/>
                </a:moveTo>
                <a:lnTo>
                  <a:pt x="464206" y="201448"/>
                </a:lnTo>
                <a:lnTo>
                  <a:pt x="875862" y="525517"/>
                </a:lnTo>
                <a:lnTo>
                  <a:pt x="1226206" y="893379"/>
                </a:lnTo>
              </a:path>
            </a:pathLst>
          </a:custGeom>
          <a:noFill/>
          <a:ln w="444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21" name="Freeform 6"/>
          <p:cNvSpPr>
            <a:spLocks noChangeArrowheads="1"/>
          </p:cNvSpPr>
          <p:nvPr/>
        </p:nvSpPr>
        <p:spPr bwMode="auto">
          <a:xfrm>
            <a:off x="7520518" y="3357563"/>
            <a:ext cx="1670049" cy="876300"/>
          </a:xfrm>
          <a:custGeom>
            <a:avLst/>
            <a:gdLst>
              <a:gd name="T0" fmla="*/ 1253252 w 1252482"/>
              <a:gd name="T1" fmla="*/ 0 h 875862"/>
              <a:gd name="T2" fmla="*/ 674834 w 1252482"/>
              <a:gd name="T3" fmla="*/ 194045 h 875862"/>
              <a:gd name="T4" fmla="*/ 289216 w 1252482"/>
              <a:gd name="T5" fmla="*/ 476289 h 875862"/>
              <a:gd name="T6" fmla="*/ 0 w 1252482"/>
              <a:gd name="T7" fmla="*/ 882014 h 875862"/>
              <a:gd name="T8" fmla="*/ 0 60000 65536"/>
              <a:gd name="T9" fmla="*/ 0 60000 65536"/>
              <a:gd name="T10" fmla="*/ 0 60000 65536"/>
              <a:gd name="T11" fmla="*/ 0 60000 65536"/>
              <a:gd name="T12" fmla="*/ 0 w 1252482"/>
              <a:gd name="T13" fmla="*/ 0 h 875862"/>
              <a:gd name="T14" fmla="*/ 1252482 w 1252482"/>
              <a:gd name="T15" fmla="*/ 875862 h 875862"/>
            </a:gdLst>
            <a:ahLst/>
            <a:cxnLst>
              <a:cxn ang="T8">
                <a:pos x="T0" y="T1"/>
              </a:cxn>
              <a:cxn ang="T9">
                <a:pos x="T2" y="T3"/>
              </a:cxn>
              <a:cxn ang="T10">
                <a:pos x="T4" y="T5"/>
              </a:cxn>
              <a:cxn ang="T11">
                <a:pos x="T6" y="T7"/>
              </a:cxn>
            </a:cxnLst>
            <a:rect l="T12" t="T13" r="T14" b="T15"/>
            <a:pathLst>
              <a:path w="1252482" h="875862">
                <a:moveTo>
                  <a:pt x="1252482" y="0"/>
                </a:moveTo>
                <a:lnTo>
                  <a:pt x="674414" y="192690"/>
                </a:lnTo>
                <a:lnTo>
                  <a:pt x="289034" y="472966"/>
                </a:lnTo>
                <a:lnTo>
                  <a:pt x="0" y="875862"/>
                </a:lnTo>
              </a:path>
            </a:pathLst>
          </a:custGeom>
          <a:noFill/>
          <a:ln w="444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22" name="Freeform 7"/>
          <p:cNvSpPr>
            <a:spLocks noChangeArrowheads="1"/>
          </p:cNvSpPr>
          <p:nvPr/>
        </p:nvSpPr>
        <p:spPr bwMode="auto">
          <a:xfrm>
            <a:off x="3596217" y="5319714"/>
            <a:ext cx="1716616" cy="263525"/>
          </a:xfrm>
          <a:custGeom>
            <a:avLst/>
            <a:gdLst>
              <a:gd name="T0" fmla="*/ 0 w 1287517"/>
              <a:gd name="T1" fmla="*/ 273688 h 262759"/>
              <a:gd name="T2" fmla="*/ 612740 w 1287517"/>
              <a:gd name="T3" fmla="*/ 63861 h 262759"/>
              <a:gd name="T4" fmla="*/ 1172955 w 1287517"/>
              <a:gd name="T5" fmla="*/ 0 h 262759"/>
              <a:gd name="T6" fmla="*/ 1286747 w 1287517"/>
              <a:gd name="T7" fmla="*/ 9124 h 262759"/>
              <a:gd name="T8" fmla="*/ 0 60000 65536"/>
              <a:gd name="T9" fmla="*/ 0 60000 65536"/>
              <a:gd name="T10" fmla="*/ 0 60000 65536"/>
              <a:gd name="T11" fmla="*/ 0 60000 65536"/>
              <a:gd name="T12" fmla="*/ 0 w 1287517"/>
              <a:gd name="T13" fmla="*/ 0 h 262759"/>
              <a:gd name="T14" fmla="*/ 1287517 w 1287517"/>
              <a:gd name="T15" fmla="*/ 262759 h 262759"/>
            </a:gdLst>
            <a:ahLst/>
            <a:cxnLst>
              <a:cxn ang="T8">
                <a:pos x="T0" y="T1"/>
              </a:cxn>
              <a:cxn ang="T9">
                <a:pos x="T2" y="T3"/>
              </a:cxn>
              <a:cxn ang="T10">
                <a:pos x="T4" y="T5"/>
              </a:cxn>
              <a:cxn ang="T11">
                <a:pos x="T6" y="T7"/>
              </a:cxn>
            </a:cxnLst>
            <a:rect l="T12" t="T13" r="T14" b="T15"/>
            <a:pathLst>
              <a:path w="1287517" h="262759">
                <a:moveTo>
                  <a:pt x="0" y="262759"/>
                </a:moveTo>
                <a:lnTo>
                  <a:pt x="613104" y="61311"/>
                </a:lnTo>
                <a:lnTo>
                  <a:pt x="1173655" y="0"/>
                </a:lnTo>
                <a:lnTo>
                  <a:pt x="1287517" y="8759"/>
                </a:lnTo>
              </a:path>
            </a:pathLst>
          </a:custGeom>
          <a:noFill/>
          <a:ln w="4127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23" name="Freeform 8"/>
          <p:cNvSpPr>
            <a:spLocks noChangeArrowheads="1"/>
          </p:cNvSpPr>
          <p:nvPr/>
        </p:nvSpPr>
        <p:spPr bwMode="auto">
          <a:xfrm rot="1617905">
            <a:off x="8092017" y="5232401"/>
            <a:ext cx="1589616" cy="263525"/>
          </a:xfrm>
          <a:custGeom>
            <a:avLst/>
            <a:gdLst>
              <a:gd name="T0" fmla="*/ 1205802 w 1191173"/>
              <a:gd name="T1" fmla="*/ 0 h 262758"/>
              <a:gd name="T2" fmla="*/ 576302 w 1191173"/>
              <a:gd name="T3" fmla="*/ 54739 h 262758"/>
              <a:gd name="T4" fmla="*/ 0 w 1191173"/>
              <a:gd name="T5" fmla="*/ 273702 h 262758"/>
              <a:gd name="T6" fmla="*/ 0 60000 65536"/>
              <a:gd name="T7" fmla="*/ 0 60000 65536"/>
              <a:gd name="T8" fmla="*/ 0 60000 65536"/>
              <a:gd name="T9" fmla="*/ 0 w 1191173"/>
              <a:gd name="T10" fmla="*/ 0 h 262758"/>
              <a:gd name="T11" fmla="*/ 1191173 w 1191173"/>
              <a:gd name="T12" fmla="*/ 262758 h 262758"/>
            </a:gdLst>
            <a:ahLst/>
            <a:cxnLst>
              <a:cxn ang="T6">
                <a:pos x="T0" y="T1"/>
              </a:cxn>
              <a:cxn ang="T7">
                <a:pos x="T2" y="T3"/>
              </a:cxn>
              <a:cxn ang="T8">
                <a:pos x="T4" y="T5"/>
              </a:cxn>
            </a:cxnLst>
            <a:rect l="T9" t="T10" r="T11" b="T12"/>
            <a:pathLst>
              <a:path w="1191173" h="262758">
                <a:moveTo>
                  <a:pt x="1191173" y="0"/>
                </a:moveTo>
                <a:lnTo>
                  <a:pt x="569311" y="52551"/>
                </a:lnTo>
                <a:lnTo>
                  <a:pt x="0" y="262758"/>
                </a:lnTo>
              </a:path>
            </a:pathLst>
          </a:custGeom>
          <a:noFill/>
          <a:ln w="4127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16757765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0" y="257175"/>
            <a:ext cx="11971867" cy="1443038"/>
          </a:xfrm>
        </p:spPr>
        <p:txBody>
          <a:bodyPr/>
          <a:lstStyle/>
          <a:p>
            <a:r>
              <a:rPr lang="en-US" altLang="en-US"/>
              <a:t>Ponded width vs. vertical curvature</a:t>
            </a:r>
          </a:p>
        </p:txBody>
      </p:sp>
      <p:sp>
        <p:nvSpPr>
          <p:cNvPr id="61442" name="Rectangle 3"/>
          <p:cNvSpPr>
            <a:spLocks noGrp="1" noChangeArrowheads="1"/>
          </p:cNvSpPr>
          <p:nvPr>
            <p:ph idx="4294967295"/>
          </p:nvPr>
        </p:nvSpPr>
        <p:spPr>
          <a:xfrm>
            <a:off x="980018" y="1700214"/>
            <a:ext cx="10528300" cy="4505325"/>
          </a:xfrm>
          <a:prstGeom prst="rect">
            <a:avLst/>
          </a:prstGeom>
        </p:spPr>
        <p:txBody>
          <a:bodyPr/>
          <a:lstStyle/>
          <a:p>
            <a:r>
              <a:rPr lang="en-US" altLang="en-US" sz="2400" dirty="0">
                <a:latin typeface="Verdana" charset="0"/>
              </a:rPr>
              <a:t>As slope of vertical curve decreases, spread width increases</a:t>
            </a:r>
          </a:p>
        </p:txBody>
      </p:sp>
      <p:pic>
        <p:nvPicPr>
          <p:cNvPr id="6144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9618" y="2890838"/>
            <a:ext cx="6811433"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14518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0" y="17464"/>
            <a:ext cx="12192000" cy="1443037"/>
          </a:xfrm>
        </p:spPr>
        <p:txBody>
          <a:bodyPr/>
          <a:lstStyle/>
          <a:p>
            <a:r>
              <a:rPr lang="en-US" altLang="en-US"/>
              <a:t>Ponded width vs. vertical curvature</a:t>
            </a:r>
          </a:p>
        </p:txBody>
      </p:sp>
      <p:sp>
        <p:nvSpPr>
          <p:cNvPr id="62466" name="Rectangle 3"/>
          <p:cNvSpPr>
            <a:spLocks noGrp="1" noChangeArrowheads="1"/>
          </p:cNvSpPr>
          <p:nvPr>
            <p:ph idx="4294967295"/>
          </p:nvPr>
        </p:nvSpPr>
        <p:spPr>
          <a:xfrm>
            <a:off x="831851" y="2128839"/>
            <a:ext cx="10528300" cy="4505325"/>
          </a:xfrm>
          <a:prstGeom prst="rect">
            <a:avLst/>
          </a:prstGeom>
        </p:spPr>
        <p:txBody>
          <a:bodyPr/>
          <a:lstStyle/>
          <a:p>
            <a:r>
              <a:rPr lang="en-US" altLang="en-US" sz="2400">
                <a:latin typeface="Verdana" charset="0"/>
              </a:rPr>
              <a:t>Median inlet configuration</a:t>
            </a:r>
          </a:p>
        </p:txBody>
      </p:sp>
      <p:pic>
        <p:nvPicPr>
          <p:cNvPr id="6246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8633" y="2543175"/>
            <a:ext cx="8502651"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38067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6085" y="2652713"/>
            <a:ext cx="828463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89" name="Rectangle 2"/>
          <p:cNvSpPr>
            <a:spLocks noGrp="1" noChangeArrowheads="1"/>
          </p:cNvSpPr>
          <p:nvPr>
            <p:ph type="title"/>
          </p:nvPr>
        </p:nvSpPr>
        <p:spPr>
          <a:xfrm>
            <a:off x="0" y="0"/>
            <a:ext cx="12192000" cy="1443038"/>
          </a:xfrm>
        </p:spPr>
        <p:txBody>
          <a:bodyPr/>
          <a:lstStyle/>
          <a:p>
            <a:r>
              <a:rPr lang="en-US" altLang="en-US"/>
              <a:t>Ponded width vs. vertical curvature</a:t>
            </a:r>
          </a:p>
        </p:txBody>
      </p:sp>
      <p:sp>
        <p:nvSpPr>
          <p:cNvPr id="63490" name="Rectangle 3"/>
          <p:cNvSpPr>
            <a:spLocks noGrp="1" noChangeArrowheads="1"/>
          </p:cNvSpPr>
          <p:nvPr>
            <p:ph idx="4294967295"/>
          </p:nvPr>
        </p:nvSpPr>
        <p:spPr>
          <a:xfrm>
            <a:off x="831851" y="2319339"/>
            <a:ext cx="10528300" cy="4505325"/>
          </a:xfrm>
          <a:prstGeom prst="rect">
            <a:avLst/>
          </a:prstGeom>
        </p:spPr>
        <p:txBody>
          <a:bodyPr/>
          <a:lstStyle/>
          <a:p>
            <a:r>
              <a:rPr lang="en-US" altLang="en-US">
                <a:latin typeface="Verdana" charset="0"/>
              </a:rPr>
              <a:t>Median inlet configuration</a:t>
            </a:r>
          </a:p>
        </p:txBody>
      </p:sp>
    </p:spTree>
    <p:extLst>
      <p:ext uri="{BB962C8B-B14F-4D97-AF65-F5344CB8AC3E}">
        <p14:creationId xmlns:p14="http://schemas.microsoft.com/office/powerpoint/2010/main" val="276381902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0" y="33339"/>
            <a:ext cx="12192000" cy="1443037"/>
          </a:xfrm>
        </p:spPr>
        <p:txBody>
          <a:bodyPr/>
          <a:lstStyle/>
          <a:p>
            <a:r>
              <a:rPr lang="en-US" altLang="en-US"/>
              <a:t>Inlets and inlet performance </a:t>
            </a:r>
            <a:r>
              <a:rPr lang="en-US" altLang="en-US" i="1"/>
              <a:t>(Videos)</a:t>
            </a:r>
          </a:p>
        </p:txBody>
      </p:sp>
      <p:sp>
        <p:nvSpPr>
          <p:cNvPr id="64514" name="Rectangle 3"/>
          <p:cNvSpPr>
            <a:spLocks noGrp="1" noChangeArrowheads="1"/>
          </p:cNvSpPr>
          <p:nvPr>
            <p:ph idx="4294967295"/>
          </p:nvPr>
        </p:nvSpPr>
        <p:spPr>
          <a:xfrm>
            <a:off x="984251" y="1938339"/>
            <a:ext cx="10528300" cy="4505325"/>
          </a:xfrm>
          <a:prstGeom prst="rect">
            <a:avLst/>
          </a:prstGeom>
        </p:spPr>
        <p:txBody>
          <a:bodyPr/>
          <a:lstStyle/>
          <a:p>
            <a:r>
              <a:rPr lang="en-US" altLang="en-US">
                <a:latin typeface="Verdana" charset="0"/>
              </a:rPr>
              <a:t>Grate On-Grade</a:t>
            </a:r>
          </a:p>
        </p:txBody>
      </p:sp>
      <p:pic>
        <p:nvPicPr>
          <p:cNvPr id="232452" name="grateOngrade.avi" descr="/Users/cleveland/Dropbox/DES601-606-Revision/DES601-602-Package/DES-602-Revision/DES602-Powerpoint/DES602-Day1/Lesson-5-EmbeddedVideo/grateOngrade.avi">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2745318" y="2544763"/>
            <a:ext cx="7497233"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50601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3245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32452"/>
                                        </p:tgtEl>
                                      </p:cBhvr>
                                    </p:cmd>
                                  </p:childTnLst>
                                </p:cTn>
                              </p:par>
                            </p:childTnLst>
                          </p:cTn>
                        </p:par>
                      </p:childTnLst>
                    </p:cTn>
                  </p:par>
                </p:childTnLst>
              </p:cTn>
              <p:nextCondLst>
                <p:cond evt="onClick" delay="0">
                  <p:tgtEl>
                    <p:spTgt spid="232452"/>
                  </p:tgtEl>
                </p:cond>
              </p:nextCondLst>
            </p:seq>
            <p:video>
              <p:cMediaNode vol="80000">
                <p:cTn id="7" fill="hold" display="0">
                  <p:stCondLst>
                    <p:cond delay="indefinite"/>
                  </p:stCondLst>
                </p:cTn>
                <p:tgtEl>
                  <p:spTgt spid="232452"/>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0" y="0"/>
            <a:ext cx="12192000" cy="1443038"/>
          </a:xfrm>
        </p:spPr>
        <p:txBody>
          <a:bodyPr/>
          <a:lstStyle/>
          <a:p>
            <a:r>
              <a:rPr lang="en-US" altLang="en-US"/>
              <a:t>Inlets and inlet performance </a:t>
            </a:r>
            <a:r>
              <a:rPr lang="en-US" altLang="en-US" i="1"/>
              <a:t>(Videos)</a:t>
            </a:r>
          </a:p>
        </p:txBody>
      </p:sp>
      <p:sp>
        <p:nvSpPr>
          <p:cNvPr id="65538" name="Rectangle 3"/>
          <p:cNvSpPr>
            <a:spLocks noGrp="1" noChangeArrowheads="1"/>
          </p:cNvSpPr>
          <p:nvPr>
            <p:ph idx="4294967295"/>
          </p:nvPr>
        </p:nvSpPr>
        <p:spPr>
          <a:xfrm>
            <a:off x="899585" y="1785939"/>
            <a:ext cx="10528300" cy="4505325"/>
          </a:xfrm>
          <a:prstGeom prst="rect">
            <a:avLst/>
          </a:prstGeom>
        </p:spPr>
        <p:txBody>
          <a:bodyPr/>
          <a:lstStyle/>
          <a:p>
            <a:r>
              <a:rPr lang="en-US" altLang="en-US" sz="2000">
                <a:latin typeface="Verdana" charset="0"/>
              </a:rPr>
              <a:t>Grate with Ditch Block (Sag Condition)</a:t>
            </a:r>
          </a:p>
        </p:txBody>
      </p:sp>
      <p:pic>
        <p:nvPicPr>
          <p:cNvPr id="234500" name="grateInSag.avi" descr="/Users/cleveland/Dropbox/DES601-606-Revision/DES601-602-Package/DES-602-Revision/DES602-Powerpoint/DES602-Day1/Lesson-5-EmbeddedVideo/grateInSag.avi">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2554817" y="2505076"/>
            <a:ext cx="7357533"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01677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3450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34500"/>
                                        </p:tgtEl>
                                      </p:cBhvr>
                                    </p:cmd>
                                  </p:childTnLst>
                                </p:cTn>
                              </p:par>
                            </p:childTnLst>
                          </p:cTn>
                        </p:par>
                      </p:childTnLst>
                    </p:cTn>
                  </p:par>
                </p:childTnLst>
              </p:cTn>
              <p:nextCondLst>
                <p:cond evt="onClick" delay="0">
                  <p:tgtEl>
                    <p:spTgt spid="234500"/>
                  </p:tgtEl>
                </p:cond>
              </p:nextCondLst>
            </p:seq>
            <p:video>
              <p:cMediaNode vol="80000">
                <p:cTn id="7" fill="hold" display="0">
                  <p:stCondLst>
                    <p:cond delay="indefinite"/>
                  </p:stCondLst>
                </p:cTn>
                <p:tgtEl>
                  <p:spTgt spid="234500"/>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4"/>
          <p:cNvSpPr>
            <a:spLocks noGrp="1"/>
          </p:cNvSpPr>
          <p:nvPr>
            <p:ph type="title"/>
          </p:nvPr>
        </p:nvSpPr>
        <p:spPr/>
        <p:txBody>
          <a:bodyPr/>
          <a:lstStyle/>
          <a:p>
            <a:r>
              <a:rPr lang="en-US" altLang="en-US">
                <a:latin typeface="Candara" charset="0"/>
              </a:rPr>
              <a:t>Storm Sewers</a:t>
            </a:r>
          </a:p>
        </p:txBody>
      </p:sp>
      <p:sp>
        <p:nvSpPr>
          <p:cNvPr id="18433" name="Content Placeholder 1"/>
          <p:cNvSpPr>
            <a:spLocks noGrp="1"/>
          </p:cNvSpPr>
          <p:nvPr>
            <p:ph idx="4294967295"/>
          </p:nvPr>
        </p:nvSpPr>
        <p:spPr>
          <a:xfrm>
            <a:off x="99484" y="2468563"/>
            <a:ext cx="5190067" cy="3451225"/>
          </a:xfrm>
          <a:prstGeom prst="rect">
            <a:avLst/>
          </a:prstGeom>
        </p:spPr>
        <p:txBody>
          <a:bodyPr rtlCol="0">
            <a:normAutofit/>
          </a:bodyPr>
          <a:lstStyle/>
          <a:p>
            <a:pPr fontAlgn="auto">
              <a:spcAft>
                <a:spcPts val="0"/>
              </a:spcAft>
              <a:buFont typeface="Arial"/>
              <a:buChar char="•"/>
              <a:defRPr/>
            </a:pPr>
            <a:r>
              <a:rPr lang="en-US">
                <a:latin typeface="Candara" charset="0"/>
                <a:ea typeface="+mn-ea"/>
              </a:rPr>
              <a:t>Inlets to capture runoff</a:t>
            </a:r>
          </a:p>
          <a:p>
            <a:pPr fontAlgn="auto">
              <a:spcAft>
                <a:spcPts val="0"/>
              </a:spcAft>
              <a:buFont typeface="Arial"/>
              <a:buChar char="•"/>
              <a:defRPr/>
            </a:pPr>
            <a:r>
              <a:rPr lang="en-US">
                <a:latin typeface="Candara" charset="0"/>
                <a:ea typeface="+mn-ea"/>
              </a:rPr>
              <a:t>Conduits to convey to outfall</a:t>
            </a:r>
          </a:p>
          <a:p>
            <a:pPr lvl="1" fontAlgn="auto">
              <a:spcAft>
                <a:spcPts val="0"/>
              </a:spcAft>
              <a:buFont typeface="Arial"/>
              <a:buChar char="–"/>
              <a:defRPr/>
            </a:pPr>
            <a:r>
              <a:rPr lang="en-US">
                <a:latin typeface="Candara" charset="0"/>
                <a:ea typeface="+mn-ea"/>
              </a:rPr>
              <a:t>Lift Stations if cannot gravity flow to outfall</a:t>
            </a:r>
          </a:p>
          <a:p>
            <a:pPr lvl="1" fontAlgn="auto">
              <a:spcAft>
                <a:spcPts val="0"/>
              </a:spcAft>
              <a:buFont typeface="Arial"/>
              <a:buChar char="–"/>
              <a:defRPr/>
            </a:pPr>
            <a:r>
              <a:rPr lang="en-US">
                <a:latin typeface="Candara" charset="0"/>
                <a:ea typeface="+mn-ea"/>
              </a:rPr>
              <a:t>Detention and diversions</a:t>
            </a:r>
          </a:p>
          <a:p>
            <a:pPr fontAlgn="auto">
              <a:spcAft>
                <a:spcPts val="0"/>
              </a:spcAft>
              <a:buFont typeface="Arial"/>
              <a:buChar char="•"/>
              <a:defRPr/>
            </a:pPr>
            <a:r>
              <a:rPr lang="en-US">
                <a:latin typeface="Candara" charset="0"/>
                <a:ea typeface="+mn-ea"/>
              </a:rPr>
              <a:t>Outfall release back into environment</a:t>
            </a:r>
          </a:p>
        </p:txBody>
      </p:sp>
      <p:sp>
        <p:nvSpPr>
          <p:cNvPr id="3072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pPr fontAlgn="base">
              <a:spcBef>
                <a:spcPct val="0"/>
              </a:spcBef>
              <a:spcAft>
                <a:spcPct val="0"/>
              </a:spcAft>
            </a:pPr>
            <a:endParaRPr lang="en-US" altLang="en-US" sz="1000">
              <a:solidFill>
                <a:schemeClr val="tx2"/>
              </a:solidFill>
              <a:latin typeface="Times New Roman" charset="0"/>
            </a:endParaRPr>
          </a:p>
        </p:txBody>
      </p:sp>
      <p:sp>
        <p:nvSpPr>
          <p:cNvPr id="307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fld id="{D93C6EED-D47E-6444-B637-4D99392454AF}" type="slidenum">
              <a:rPr lang="en-US" altLang="en-US" sz="1000">
                <a:solidFill>
                  <a:schemeClr val="tx2"/>
                </a:solidFill>
                <a:latin typeface="Times New Roman" charset="0"/>
              </a:rPr>
              <a:pPr/>
              <a:t>4</a:t>
            </a:fld>
            <a:endParaRPr lang="en-US" altLang="en-US" sz="1000">
              <a:solidFill>
                <a:schemeClr val="tx2"/>
              </a:solidFill>
              <a:latin typeface="Times New Roman" charset="0"/>
            </a:endParaRPr>
          </a:p>
        </p:txBody>
      </p:sp>
      <p:pic>
        <p:nvPicPr>
          <p:cNvPr id="307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7433" y="2717800"/>
            <a:ext cx="68072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13658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139700" y="0"/>
            <a:ext cx="12192000" cy="1443038"/>
          </a:xfrm>
        </p:spPr>
        <p:txBody>
          <a:bodyPr/>
          <a:lstStyle/>
          <a:p>
            <a:r>
              <a:rPr lang="en-US" altLang="en-US"/>
              <a:t>Inlets and inlet performance </a:t>
            </a:r>
            <a:r>
              <a:rPr lang="en-US" altLang="en-US" i="1"/>
              <a:t>(Videos)</a:t>
            </a:r>
          </a:p>
        </p:txBody>
      </p:sp>
      <p:sp>
        <p:nvSpPr>
          <p:cNvPr id="66562" name="Rectangle 3"/>
          <p:cNvSpPr>
            <a:spLocks noGrp="1" noChangeArrowheads="1"/>
          </p:cNvSpPr>
          <p:nvPr>
            <p:ph idx="4294967295"/>
          </p:nvPr>
        </p:nvSpPr>
        <p:spPr>
          <a:xfrm>
            <a:off x="1136651" y="1760538"/>
            <a:ext cx="10528300" cy="4505325"/>
          </a:xfrm>
          <a:prstGeom prst="rect">
            <a:avLst/>
          </a:prstGeom>
        </p:spPr>
        <p:txBody>
          <a:bodyPr/>
          <a:lstStyle/>
          <a:p>
            <a:r>
              <a:rPr lang="en-US" altLang="en-US" sz="2000">
                <a:latin typeface="Verdana" charset="0"/>
              </a:rPr>
              <a:t>Tandem Grate Inlets On Grade</a:t>
            </a:r>
          </a:p>
        </p:txBody>
      </p:sp>
      <p:pic>
        <p:nvPicPr>
          <p:cNvPr id="236548" name="tandemOnGrade.avi" descr="/Users/cleveland/Dropbox/DES601-606-Revision/DES601-602-Package/DES-602-Revision/DES602-Powerpoint/DES602-Day1/Lesson-5-EmbeddedVideo/tandemOnGrade.avi">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2277533" y="2279651"/>
            <a:ext cx="7639051"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293152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3654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36548"/>
                                        </p:tgtEl>
                                      </p:cBhvr>
                                    </p:cmd>
                                  </p:childTnLst>
                                </p:cTn>
                              </p:par>
                            </p:childTnLst>
                          </p:cTn>
                        </p:par>
                      </p:childTnLst>
                    </p:cTn>
                  </p:par>
                </p:childTnLst>
              </p:cTn>
              <p:nextCondLst>
                <p:cond evt="onClick" delay="0">
                  <p:tgtEl>
                    <p:spTgt spid="236548"/>
                  </p:tgtEl>
                </p:cond>
              </p:nextCondLst>
            </p:seq>
            <p:video>
              <p:cMediaNode vol="80000">
                <p:cTn id="7" fill="hold" display="0">
                  <p:stCondLst>
                    <p:cond delay="indefinite"/>
                  </p:stCondLst>
                </p:cTn>
                <p:tgtEl>
                  <p:spTgt spid="236548"/>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noChangeArrowheads="1"/>
          </p:cNvSpPr>
          <p:nvPr>
            <p:ph idx="4294967295"/>
          </p:nvPr>
        </p:nvSpPr>
        <p:spPr>
          <a:xfrm>
            <a:off x="899585" y="292101"/>
            <a:ext cx="10528300" cy="4505325"/>
          </a:xfrm>
          <a:prstGeom prst="rect">
            <a:avLst/>
          </a:prstGeom>
        </p:spPr>
        <p:txBody>
          <a:bodyPr/>
          <a:lstStyle/>
          <a:p>
            <a:r>
              <a:rPr lang="en-US" altLang="en-US">
                <a:latin typeface="Verdana" charset="0"/>
              </a:rPr>
              <a:t>Tandem Grate Inlets with Ditch Block (Sag Condition)</a:t>
            </a:r>
          </a:p>
        </p:txBody>
      </p:sp>
      <p:pic>
        <p:nvPicPr>
          <p:cNvPr id="238596" name="tandemInSag.avi" descr="/Users/cleveland/Dropbox/DES601-606-Revision/DES601-602-Package/DES-602-Revision/DES602-Powerpoint/DES602-Day1/Lesson-5-EmbeddedVideo/tandemInSag.avi">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2051051" y="1855788"/>
            <a:ext cx="7357533" cy="41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12462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3859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38596"/>
                                        </p:tgtEl>
                                      </p:cBhvr>
                                    </p:cmd>
                                  </p:childTnLst>
                                </p:cTn>
                              </p:par>
                            </p:childTnLst>
                          </p:cTn>
                        </p:par>
                      </p:childTnLst>
                    </p:cTn>
                  </p:par>
                </p:childTnLst>
              </p:cTn>
              <p:nextCondLst>
                <p:cond evt="onClick" delay="0">
                  <p:tgtEl>
                    <p:spTgt spid="238596"/>
                  </p:tgtEl>
                </p:cond>
              </p:nextCondLst>
            </p:seq>
            <p:video>
              <p:cMediaNode vol="80000">
                <p:cTn id="7" fill="hold" display="0">
                  <p:stCondLst>
                    <p:cond delay="indefinite"/>
                  </p:stCondLst>
                </p:cTn>
                <p:tgtEl>
                  <p:spTgt spid="238596"/>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950384" y="1"/>
            <a:ext cx="10364451" cy="1596177"/>
          </a:xfrm>
        </p:spPr>
        <p:txBody>
          <a:bodyPr/>
          <a:lstStyle/>
          <a:p>
            <a:r>
              <a:rPr lang="en-US" altLang="en-US" dirty="0">
                <a:latin typeface="Verdana" charset="0"/>
              </a:rPr>
              <a:t>Design discharge</a:t>
            </a:r>
          </a:p>
        </p:txBody>
      </p:sp>
      <p:sp>
        <p:nvSpPr>
          <p:cNvPr id="69634" name="Rectangle 3"/>
          <p:cNvSpPr>
            <a:spLocks noGrp="1" noChangeArrowheads="1"/>
          </p:cNvSpPr>
          <p:nvPr>
            <p:ph idx="4294967295"/>
          </p:nvPr>
        </p:nvSpPr>
        <p:spPr>
          <a:xfrm>
            <a:off x="315385" y="1357313"/>
            <a:ext cx="11601449" cy="5008562"/>
          </a:xfrm>
          <a:prstGeom prst="rect">
            <a:avLst/>
          </a:prstGeom>
        </p:spPr>
        <p:txBody>
          <a:bodyPr/>
          <a:lstStyle/>
          <a:p>
            <a:pPr marL="698500" lvl="1" indent="-285750">
              <a:buFont typeface="Arial"/>
              <a:buChar char="•"/>
            </a:pPr>
            <a:endParaRPr lang="en-US" altLang="en-US" dirty="0">
              <a:latin typeface="Verdana" charset="0"/>
            </a:endParaRPr>
          </a:p>
          <a:p>
            <a:pPr>
              <a:buFont typeface="Arial"/>
              <a:buChar char="•"/>
            </a:pPr>
            <a:r>
              <a:rPr lang="en-US" altLang="en-US" dirty="0">
                <a:latin typeface="Verdana" charset="0"/>
              </a:rPr>
              <a:t>The design discharge to the inlet is based on the desired risk (AEP), the surface area that drains to the inlet, and the time of concentration</a:t>
            </a:r>
          </a:p>
          <a:p>
            <a:pPr>
              <a:buFont typeface="Arial"/>
              <a:buChar char="•"/>
            </a:pPr>
            <a:r>
              <a:rPr lang="en-US" altLang="en-US" dirty="0">
                <a:latin typeface="Verdana" charset="0"/>
              </a:rPr>
              <a:t>The time of concentration in this context is also called the inlet time</a:t>
            </a:r>
          </a:p>
          <a:p>
            <a:pPr>
              <a:buFont typeface="Arial"/>
              <a:buChar char="•"/>
            </a:pPr>
            <a:endParaRPr lang="en-US" altLang="en-US" dirty="0">
              <a:latin typeface="Verdana" charset="0"/>
            </a:endParaRPr>
          </a:p>
          <a:p>
            <a:pPr>
              <a:buFont typeface="Arial"/>
              <a:buChar char="•"/>
            </a:pPr>
            <a:endParaRPr lang="en-US" altLang="en-US" dirty="0">
              <a:latin typeface="Verdana" charset="0"/>
            </a:endParaRPr>
          </a:p>
        </p:txBody>
      </p:sp>
    </p:spTree>
    <p:extLst>
      <p:ext uri="{BB962C8B-B14F-4D97-AF65-F5344CB8AC3E}">
        <p14:creationId xmlns:p14="http://schemas.microsoft.com/office/powerpoint/2010/main" val="173051835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944900" y="1"/>
            <a:ext cx="10364451" cy="1596177"/>
          </a:xfrm>
        </p:spPr>
        <p:txBody>
          <a:bodyPr/>
          <a:lstStyle/>
          <a:p>
            <a:r>
              <a:rPr lang="en-US" altLang="en-US" dirty="0">
                <a:latin typeface="Verdana" charset="0"/>
              </a:rPr>
              <a:t>Design discharge (1 of 2)</a:t>
            </a:r>
          </a:p>
        </p:txBody>
      </p:sp>
      <p:sp>
        <p:nvSpPr>
          <p:cNvPr id="98305" name="Rectangle 3"/>
          <p:cNvSpPr>
            <a:spLocks noGrp="1" noChangeArrowheads="1"/>
          </p:cNvSpPr>
          <p:nvPr>
            <p:ph idx="4294967295"/>
          </p:nvPr>
        </p:nvSpPr>
        <p:spPr>
          <a:xfrm>
            <a:off x="0" y="1619990"/>
            <a:ext cx="12192000" cy="4888760"/>
          </a:xfrm>
          <a:prstGeom prst="rect">
            <a:avLst/>
          </a:prstGeom>
        </p:spPr>
        <p:txBody>
          <a:bodyPr>
            <a:normAutofit/>
          </a:bodyPr>
          <a:lstStyle/>
          <a:p>
            <a:pPr>
              <a:lnSpc>
                <a:spcPct val="80000"/>
              </a:lnSpc>
            </a:pPr>
            <a:r>
              <a:rPr lang="en-US" altLang="en-US" sz="3000" dirty="0">
                <a:latin typeface="Verdana" charset="0"/>
              </a:rPr>
              <a:t>The </a:t>
            </a:r>
            <a:r>
              <a:rPr lang="ja-JP" altLang="en-US" sz="3000" dirty="0">
                <a:latin typeface="Verdana" charset="0"/>
                <a:ea typeface="HGP明朝E" charset="-128"/>
              </a:rPr>
              <a:t>“</a:t>
            </a:r>
            <a:r>
              <a:rPr lang="en-US" altLang="ja-JP" sz="3000" dirty="0">
                <a:latin typeface="Verdana" charset="0"/>
                <a:ea typeface="HGP明朝E" charset="-128"/>
              </a:rPr>
              <a:t>steps</a:t>
            </a:r>
            <a:r>
              <a:rPr lang="ja-JP" altLang="en-US" sz="3000" dirty="0">
                <a:latin typeface="Verdana" charset="0"/>
                <a:ea typeface="HGP明朝E" charset="-128"/>
              </a:rPr>
              <a:t>”</a:t>
            </a:r>
            <a:r>
              <a:rPr lang="en-US" altLang="ja-JP" sz="3000" dirty="0">
                <a:latin typeface="Verdana" charset="0"/>
                <a:ea typeface="HGP明朝E" charset="-128"/>
              </a:rPr>
              <a:t> for the inlet are:</a:t>
            </a:r>
          </a:p>
          <a:p>
            <a:pPr>
              <a:lnSpc>
                <a:spcPct val="80000"/>
              </a:lnSpc>
            </a:pPr>
            <a:endParaRPr lang="en-US" altLang="ja-JP" sz="3000" dirty="0">
              <a:latin typeface="Verdana" charset="0"/>
              <a:ea typeface="HGP明朝E" charset="-128"/>
            </a:endParaRPr>
          </a:p>
          <a:p>
            <a:pPr lvl="1">
              <a:lnSpc>
                <a:spcPct val="80000"/>
              </a:lnSpc>
            </a:pPr>
            <a:r>
              <a:rPr lang="en-US" altLang="en-US" sz="2600" dirty="0">
                <a:latin typeface="Verdana" charset="0"/>
              </a:rPr>
              <a:t>State the desired risk </a:t>
            </a:r>
            <a:r>
              <a:rPr lang="en-US" altLang="en-US" sz="2600" dirty="0" smtClean="0">
                <a:latin typeface="Verdana" charset="0"/>
              </a:rPr>
              <a:t/>
            </a:r>
            <a:br>
              <a:rPr lang="en-US" altLang="en-US" sz="2600" dirty="0" smtClean="0">
                <a:latin typeface="Verdana" charset="0"/>
              </a:rPr>
            </a:br>
            <a:r>
              <a:rPr lang="en-US" altLang="en-US" sz="2600" dirty="0" smtClean="0">
                <a:latin typeface="Verdana" charset="0"/>
              </a:rPr>
              <a:t>(</a:t>
            </a:r>
            <a:r>
              <a:rPr lang="en-US" altLang="en-US" sz="2600" dirty="0">
                <a:latin typeface="Verdana" charset="0"/>
              </a:rPr>
              <a:t>typically 10-50% AEP)</a:t>
            </a:r>
          </a:p>
          <a:p>
            <a:pPr lvl="1">
              <a:lnSpc>
                <a:spcPct val="80000"/>
              </a:lnSpc>
            </a:pPr>
            <a:endParaRPr lang="en-US" altLang="en-US" sz="2600" dirty="0">
              <a:latin typeface="Verdana" charset="0"/>
            </a:endParaRPr>
          </a:p>
          <a:p>
            <a:pPr lvl="1">
              <a:lnSpc>
                <a:spcPct val="80000"/>
              </a:lnSpc>
            </a:pPr>
            <a:r>
              <a:rPr lang="en-US" altLang="en-US" sz="2600" dirty="0">
                <a:latin typeface="Verdana" charset="0"/>
              </a:rPr>
              <a:t>Determine the area that drains to the inlet</a:t>
            </a:r>
          </a:p>
          <a:p>
            <a:pPr lvl="1">
              <a:lnSpc>
                <a:spcPct val="80000"/>
              </a:lnSpc>
            </a:pPr>
            <a:endParaRPr lang="en-US" altLang="en-US" sz="2600" dirty="0">
              <a:latin typeface="Verdana" charset="0"/>
            </a:endParaRPr>
          </a:p>
          <a:p>
            <a:pPr lvl="1">
              <a:lnSpc>
                <a:spcPct val="80000"/>
              </a:lnSpc>
            </a:pPr>
            <a:r>
              <a:rPr lang="en-US" altLang="en-US" sz="2600" dirty="0">
                <a:latin typeface="Verdana" charset="0"/>
              </a:rPr>
              <a:t>Determine the </a:t>
            </a:r>
            <a:r>
              <a:rPr lang="en-US" altLang="en-US" sz="2600" dirty="0" err="1">
                <a:latin typeface="Verdana" charset="0"/>
              </a:rPr>
              <a:t>T</a:t>
            </a:r>
            <a:r>
              <a:rPr lang="en-US" altLang="en-US" sz="2600" baseline="-25000" dirty="0" err="1">
                <a:latin typeface="Verdana" charset="0"/>
              </a:rPr>
              <a:t>c</a:t>
            </a:r>
            <a:r>
              <a:rPr lang="en-US" altLang="en-US" sz="2600" dirty="0">
                <a:latin typeface="Verdana" charset="0"/>
              </a:rPr>
              <a:t> appropriate for the area  </a:t>
            </a:r>
          </a:p>
          <a:p>
            <a:pPr lvl="2">
              <a:lnSpc>
                <a:spcPct val="80000"/>
              </a:lnSpc>
            </a:pPr>
            <a:r>
              <a:rPr lang="en-US" altLang="en-US" sz="2200" dirty="0">
                <a:latin typeface="Verdana" charset="0"/>
              </a:rPr>
              <a:t>If </a:t>
            </a:r>
            <a:r>
              <a:rPr lang="en-US" altLang="en-US" sz="2200" dirty="0" err="1">
                <a:latin typeface="Verdana" charset="0"/>
              </a:rPr>
              <a:t>T</a:t>
            </a:r>
            <a:r>
              <a:rPr lang="en-US" altLang="en-US" sz="2200" baseline="-25000" dirty="0" err="1">
                <a:latin typeface="Verdana" charset="0"/>
              </a:rPr>
              <a:t>c</a:t>
            </a:r>
            <a:r>
              <a:rPr lang="en-US" altLang="en-US" sz="2200" dirty="0">
                <a:latin typeface="Verdana" charset="0"/>
              </a:rPr>
              <a:t>&lt;10 min., then use 10 min as the averaging time.</a:t>
            </a:r>
          </a:p>
          <a:p>
            <a:pPr>
              <a:lnSpc>
                <a:spcPct val="80000"/>
              </a:lnSpc>
            </a:pPr>
            <a:endParaRPr lang="en-US" altLang="en-US" sz="3000" dirty="0">
              <a:latin typeface="Verdana" charset="0"/>
            </a:endParaRPr>
          </a:p>
          <a:p>
            <a:pPr>
              <a:lnSpc>
                <a:spcPct val="80000"/>
              </a:lnSpc>
            </a:pPr>
            <a:endParaRPr lang="en-US" altLang="en-US" sz="3000" dirty="0">
              <a:latin typeface="Verdana" charset="0"/>
            </a:endParaRPr>
          </a:p>
        </p:txBody>
      </p:sp>
    </p:spTree>
    <p:extLst>
      <p:ext uri="{BB962C8B-B14F-4D97-AF65-F5344CB8AC3E}">
        <p14:creationId xmlns:p14="http://schemas.microsoft.com/office/powerpoint/2010/main" val="287112534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913776" y="1"/>
            <a:ext cx="10364451" cy="1596177"/>
          </a:xfrm>
        </p:spPr>
        <p:txBody>
          <a:bodyPr/>
          <a:lstStyle/>
          <a:p>
            <a:r>
              <a:rPr lang="en-US" altLang="en-US" dirty="0">
                <a:latin typeface="Verdana" charset="0"/>
              </a:rPr>
              <a:t>Design discharge (2 of 2)</a:t>
            </a:r>
          </a:p>
        </p:txBody>
      </p:sp>
      <p:sp>
        <p:nvSpPr>
          <p:cNvPr id="100353" name="Rectangle 3"/>
          <p:cNvSpPr>
            <a:spLocks noGrp="1" noChangeArrowheads="1"/>
          </p:cNvSpPr>
          <p:nvPr>
            <p:ph idx="4294967295"/>
          </p:nvPr>
        </p:nvSpPr>
        <p:spPr>
          <a:xfrm>
            <a:off x="0" y="1900238"/>
            <a:ext cx="12192000" cy="4505325"/>
          </a:xfrm>
          <a:prstGeom prst="rect">
            <a:avLst/>
          </a:prstGeom>
        </p:spPr>
        <p:txBody>
          <a:bodyPr>
            <a:normAutofit/>
          </a:bodyPr>
          <a:lstStyle/>
          <a:p>
            <a:pPr>
              <a:lnSpc>
                <a:spcPct val="80000"/>
              </a:lnSpc>
            </a:pPr>
            <a:r>
              <a:rPr lang="en-US" altLang="en-US" sz="3000" dirty="0">
                <a:latin typeface="Verdana" charset="0"/>
              </a:rPr>
              <a:t>The </a:t>
            </a:r>
            <a:r>
              <a:rPr lang="ja-JP" altLang="en-US" sz="3000" dirty="0">
                <a:latin typeface="Verdana" charset="0"/>
                <a:ea typeface="HGP明朝E" charset="-128"/>
              </a:rPr>
              <a:t>“</a:t>
            </a:r>
            <a:r>
              <a:rPr lang="en-US" altLang="ja-JP" sz="3000" dirty="0">
                <a:latin typeface="Verdana" charset="0"/>
                <a:ea typeface="HGP明朝E" charset="-128"/>
              </a:rPr>
              <a:t>steps</a:t>
            </a:r>
            <a:r>
              <a:rPr lang="ja-JP" altLang="en-US" sz="3000" dirty="0">
                <a:latin typeface="Verdana" charset="0"/>
                <a:ea typeface="HGP明朝E" charset="-128"/>
              </a:rPr>
              <a:t>”</a:t>
            </a:r>
            <a:r>
              <a:rPr lang="en-US" altLang="ja-JP" sz="3000" dirty="0">
                <a:latin typeface="Verdana" charset="0"/>
                <a:ea typeface="HGP明朝E" charset="-128"/>
              </a:rPr>
              <a:t> for the inlet are:</a:t>
            </a:r>
          </a:p>
          <a:p>
            <a:pPr>
              <a:lnSpc>
                <a:spcPct val="80000"/>
              </a:lnSpc>
            </a:pPr>
            <a:endParaRPr lang="en-US" altLang="ja-JP" sz="3000" dirty="0">
              <a:latin typeface="Verdana" charset="0"/>
              <a:ea typeface="HGP明朝E" charset="-128"/>
            </a:endParaRPr>
          </a:p>
          <a:p>
            <a:pPr lvl="1">
              <a:lnSpc>
                <a:spcPct val="80000"/>
              </a:lnSpc>
            </a:pPr>
            <a:r>
              <a:rPr lang="en-US" altLang="en-US" sz="2600" dirty="0">
                <a:latin typeface="Verdana" charset="0"/>
              </a:rPr>
              <a:t>Compute intensity from </a:t>
            </a:r>
            <a:r>
              <a:rPr lang="en-US" altLang="en-US" sz="2600" dirty="0" err="1">
                <a:latin typeface="Verdana" charset="0"/>
              </a:rPr>
              <a:t>T</a:t>
            </a:r>
            <a:r>
              <a:rPr lang="en-US" altLang="en-US" sz="2600" baseline="-25000" dirty="0" err="1">
                <a:latin typeface="Verdana" charset="0"/>
              </a:rPr>
              <a:t>c</a:t>
            </a:r>
            <a:r>
              <a:rPr lang="en-US" altLang="en-US" sz="2600" dirty="0">
                <a:latin typeface="Verdana" charset="0"/>
              </a:rPr>
              <a:t>.</a:t>
            </a:r>
          </a:p>
          <a:p>
            <a:pPr lvl="1">
              <a:lnSpc>
                <a:spcPct val="80000"/>
              </a:lnSpc>
            </a:pPr>
            <a:endParaRPr lang="en-US" altLang="en-US" sz="2600" dirty="0">
              <a:latin typeface="Verdana" charset="0"/>
            </a:endParaRPr>
          </a:p>
          <a:p>
            <a:pPr lvl="2">
              <a:lnSpc>
                <a:spcPct val="80000"/>
              </a:lnSpc>
            </a:pPr>
            <a:r>
              <a:rPr lang="en-US" altLang="en-US" sz="2200" dirty="0" err="1">
                <a:latin typeface="Verdana" charset="0"/>
              </a:rPr>
              <a:t>EBDLKUP.xls</a:t>
            </a:r>
            <a:r>
              <a:rPr lang="en-US" altLang="en-US" sz="2200" dirty="0">
                <a:latin typeface="Verdana" charset="0"/>
              </a:rPr>
              <a:t>, or equation in HDM – be sure to check time units with either tool!</a:t>
            </a:r>
          </a:p>
          <a:p>
            <a:pPr lvl="2">
              <a:lnSpc>
                <a:spcPct val="80000"/>
              </a:lnSpc>
            </a:pPr>
            <a:endParaRPr lang="en-US" altLang="en-US" sz="2200" dirty="0">
              <a:latin typeface="Verdana" charset="0"/>
            </a:endParaRPr>
          </a:p>
          <a:p>
            <a:pPr lvl="1">
              <a:lnSpc>
                <a:spcPct val="80000"/>
              </a:lnSpc>
            </a:pPr>
            <a:r>
              <a:rPr lang="en-US" altLang="en-US" sz="2600" dirty="0">
                <a:latin typeface="Verdana" charset="0"/>
              </a:rPr>
              <a:t>Estimate a reasonable runoff coefficient, C.</a:t>
            </a:r>
          </a:p>
          <a:p>
            <a:pPr lvl="1">
              <a:lnSpc>
                <a:spcPct val="80000"/>
              </a:lnSpc>
            </a:pPr>
            <a:endParaRPr lang="en-US" altLang="en-US" sz="2600" dirty="0">
              <a:latin typeface="Verdana" charset="0"/>
            </a:endParaRPr>
          </a:p>
          <a:p>
            <a:pPr lvl="1">
              <a:lnSpc>
                <a:spcPct val="80000"/>
              </a:lnSpc>
            </a:pPr>
            <a:r>
              <a:rPr lang="en-US" altLang="en-US" sz="2600" dirty="0">
                <a:latin typeface="Verdana" charset="0"/>
              </a:rPr>
              <a:t>Apply rational equation to estimate design discharge, Q</a:t>
            </a:r>
          </a:p>
          <a:p>
            <a:pPr>
              <a:lnSpc>
                <a:spcPct val="80000"/>
              </a:lnSpc>
            </a:pPr>
            <a:endParaRPr lang="en-US" altLang="en-US" sz="3000" dirty="0">
              <a:latin typeface="Verdana" charset="0"/>
            </a:endParaRPr>
          </a:p>
          <a:p>
            <a:pPr>
              <a:lnSpc>
                <a:spcPct val="80000"/>
              </a:lnSpc>
            </a:pPr>
            <a:endParaRPr lang="en-US" altLang="en-US" sz="3000" dirty="0">
              <a:latin typeface="Verdana" charset="0"/>
            </a:endParaRPr>
          </a:p>
        </p:txBody>
      </p:sp>
    </p:spTree>
    <p:extLst>
      <p:ext uri="{BB962C8B-B14F-4D97-AF65-F5344CB8AC3E}">
        <p14:creationId xmlns:p14="http://schemas.microsoft.com/office/powerpoint/2010/main" val="57069315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1051984" y="15269"/>
            <a:ext cx="10364451" cy="1143607"/>
          </a:xfrm>
        </p:spPr>
        <p:txBody>
          <a:bodyPr/>
          <a:lstStyle/>
          <a:p>
            <a:r>
              <a:rPr lang="en-US" altLang="en-US" dirty="0">
                <a:latin typeface="Verdana" charset="0"/>
              </a:rPr>
              <a:t>Capacity computations</a:t>
            </a:r>
            <a:endParaRPr lang="en-US" altLang="en-US" i="1" dirty="0">
              <a:latin typeface="Verdana" charset="0"/>
            </a:endParaRPr>
          </a:p>
        </p:txBody>
      </p:sp>
      <p:sp>
        <p:nvSpPr>
          <p:cNvPr id="72706" name="Rectangle 3"/>
          <p:cNvSpPr>
            <a:spLocks noGrp="1" noChangeArrowheads="1"/>
          </p:cNvSpPr>
          <p:nvPr>
            <p:ph idx="4294967295"/>
          </p:nvPr>
        </p:nvSpPr>
        <p:spPr>
          <a:xfrm>
            <a:off x="713318" y="1528764"/>
            <a:ext cx="11395268" cy="4505325"/>
          </a:xfrm>
          <a:prstGeom prst="rect">
            <a:avLst/>
          </a:prstGeom>
        </p:spPr>
        <p:txBody>
          <a:bodyPr/>
          <a:lstStyle/>
          <a:p>
            <a:r>
              <a:rPr lang="en-US" altLang="en-US" dirty="0">
                <a:latin typeface="Verdana" charset="0"/>
              </a:rPr>
              <a:t>Based on the design flow, gutter geometry, longitudinal and cross slope, and inlet length and height.</a:t>
            </a:r>
          </a:p>
          <a:p>
            <a:r>
              <a:rPr lang="en-US" altLang="en-US" dirty="0">
                <a:latin typeface="Verdana" charset="0"/>
              </a:rPr>
              <a:t>Computations for Inlet On-grade</a:t>
            </a:r>
          </a:p>
          <a:p>
            <a:r>
              <a:rPr lang="en-US" altLang="en-US" dirty="0">
                <a:latin typeface="Verdana" charset="0"/>
              </a:rPr>
              <a:t>Computations for Inlet in Sag</a:t>
            </a:r>
          </a:p>
        </p:txBody>
      </p:sp>
      <p:pic>
        <p:nvPicPr>
          <p:cNvPr id="7270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930650"/>
            <a:ext cx="8720667"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47635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06400" y="533400"/>
            <a:ext cx="10805584" cy="1066800"/>
          </a:xfrm>
        </p:spPr>
        <p:txBody>
          <a:bodyPr rtlCol="0">
            <a:normAutofit fontScale="90000"/>
          </a:bodyPr>
          <a:lstStyle/>
          <a:p>
            <a:pPr fontAlgn="auto">
              <a:spcAft>
                <a:spcPts val="0"/>
              </a:spcAft>
              <a:defRPr/>
            </a:pPr>
            <a:r>
              <a:rPr lang="en-US" dirty="0">
                <a:latin typeface="Candara"/>
                <a:ea typeface="+mj-ea"/>
                <a:cs typeface="Candara"/>
              </a:rPr>
              <a:t>Curb opening inlet design variables</a:t>
            </a:r>
            <a:br>
              <a:rPr lang="en-US" dirty="0">
                <a:latin typeface="Candara"/>
                <a:ea typeface="+mj-ea"/>
                <a:cs typeface="Candara"/>
              </a:rPr>
            </a:br>
            <a:endParaRPr lang="en-US" dirty="0">
              <a:latin typeface="Candara"/>
              <a:ea typeface="+mj-ea"/>
              <a:cs typeface="Candara"/>
            </a:endParaRPr>
          </a:p>
        </p:txBody>
      </p:sp>
      <p:sp>
        <p:nvSpPr>
          <p:cNvPr id="73730" name="Rectangle 3"/>
          <p:cNvSpPr>
            <a:spLocks noGrp="1" noChangeArrowheads="1"/>
          </p:cNvSpPr>
          <p:nvPr>
            <p:ph idx="4294967295"/>
          </p:nvPr>
        </p:nvSpPr>
        <p:spPr>
          <a:xfrm>
            <a:off x="831851" y="2362201"/>
            <a:ext cx="10547349" cy="3554413"/>
          </a:xfrm>
          <a:prstGeom prst="rect">
            <a:avLst/>
          </a:prstGeom>
        </p:spPr>
        <p:txBody>
          <a:bodyPr/>
          <a:lstStyle/>
          <a:p>
            <a:pPr>
              <a:buFontTx/>
              <a:buNone/>
            </a:pPr>
            <a:endParaRPr lang="en-US" altLang="en-US" sz="2800" b="1" i="1">
              <a:latin typeface="Verdana" charset="0"/>
            </a:endParaRPr>
          </a:p>
          <a:p>
            <a:pPr>
              <a:buFontTx/>
              <a:buNone/>
            </a:pPr>
            <a:r>
              <a:rPr lang="en-US" altLang="en-US" sz="2800" b="1" i="1">
                <a:latin typeface="Verdana" charset="0"/>
              </a:rPr>
              <a:t>	</a:t>
            </a:r>
          </a:p>
          <a:p>
            <a:pPr>
              <a:buFontTx/>
              <a:buNone/>
            </a:pPr>
            <a:endParaRPr lang="en-US" altLang="en-US" sz="2800" b="1" i="1">
              <a:latin typeface="Verdana" charset="0"/>
            </a:endParaRPr>
          </a:p>
          <a:p>
            <a:pPr>
              <a:buFontTx/>
              <a:buNone/>
            </a:pPr>
            <a:endParaRPr lang="en-US" altLang="en-US" sz="2800" b="1" i="1">
              <a:latin typeface="Verdana" charset="0"/>
            </a:endParaRPr>
          </a:p>
          <a:p>
            <a:pPr>
              <a:buFontTx/>
              <a:buNone/>
            </a:pPr>
            <a:endParaRPr lang="en-US" altLang="en-US" sz="2800" b="1" i="1">
              <a:latin typeface="Verdana" charset="0"/>
            </a:endParaRPr>
          </a:p>
        </p:txBody>
      </p:sp>
      <p:pic>
        <p:nvPicPr>
          <p:cNvPr id="73731" name="Picture 4" descr="scl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3040063"/>
            <a:ext cx="9538113"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ctangle 5"/>
          <p:cNvSpPr>
            <a:spLocks noChangeArrowheads="1"/>
          </p:cNvSpPr>
          <p:nvPr/>
        </p:nvSpPr>
        <p:spPr bwMode="auto">
          <a:xfrm>
            <a:off x="2567517" y="1813719"/>
            <a:ext cx="65024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pPr>
              <a:buFontTx/>
              <a:buChar char="•"/>
            </a:pPr>
            <a:r>
              <a:rPr lang="en-US" altLang="en-US" sz="2200" dirty="0">
                <a:latin typeface="Verdana" charset="0"/>
              </a:rPr>
              <a:t>Ponding width = T</a:t>
            </a:r>
          </a:p>
          <a:p>
            <a:pPr>
              <a:buFontTx/>
              <a:buChar char="•"/>
            </a:pPr>
            <a:r>
              <a:rPr lang="en-US" altLang="en-US" sz="2200" dirty="0">
                <a:latin typeface="Verdana" charset="0"/>
              </a:rPr>
              <a:t>Gutter depression = a</a:t>
            </a:r>
          </a:p>
          <a:p>
            <a:pPr>
              <a:buFontTx/>
              <a:buChar char="•"/>
            </a:pPr>
            <a:r>
              <a:rPr lang="en-US" altLang="en-US" sz="2200" dirty="0">
                <a:latin typeface="Verdana" charset="0"/>
              </a:rPr>
              <a:t>Gutter depression width = W</a:t>
            </a:r>
          </a:p>
        </p:txBody>
      </p:sp>
    </p:spTree>
    <p:extLst>
      <p:ext uri="{BB962C8B-B14F-4D97-AF65-F5344CB8AC3E}">
        <p14:creationId xmlns:p14="http://schemas.microsoft.com/office/powerpoint/2010/main" val="10732632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altLang="en-US">
                <a:latin typeface="Candara" charset="0"/>
              </a:rPr>
              <a:t>Determining Inlet Length</a:t>
            </a:r>
          </a:p>
        </p:txBody>
      </p:sp>
      <p:sp>
        <p:nvSpPr>
          <p:cNvPr id="74754" name="Rectangle 3"/>
          <p:cNvSpPr>
            <a:spLocks noGrp="1" noChangeArrowheads="1"/>
          </p:cNvSpPr>
          <p:nvPr>
            <p:ph idx="4294967295"/>
          </p:nvPr>
        </p:nvSpPr>
        <p:spPr>
          <a:xfrm>
            <a:off x="967318" y="1976439"/>
            <a:ext cx="10528300" cy="4505325"/>
          </a:xfrm>
          <a:prstGeom prst="rect">
            <a:avLst/>
          </a:prstGeom>
        </p:spPr>
        <p:txBody>
          <a:bodyPr/>
          <a:lstStyle/>
          <a:p>
            <a:r>
              <a:rPr lang="en-US" altLang="en-US" sz="2400" dirty="0">
                <a:solidFill>
                  <a:srgbClr val="FF0000"/>
                </a:solidFill>
                <a:latin typeface="Verdana" charset="0"/>
              </a:rPr>
              <a:t>Use HDM Equations 10-8 through </a:t>
            </a:r>
            <a:r>
              <a:rPr lang="en-US" altLang="en-US" sz="2400" dirty="0" smtClean="0">
                <a:solidFill>
                  <a:srgbClr val="FF0000"/>
                </a:solidFill>
                <a:latin typeface="Verdana" charset="0"/>
              </a:rPr>
              <a:t>10-16</a:t>
            </a:r>
            <a:endParaRPr lang="en-US" altLang="en-US" sz="2400" dirty="0">
              <a:solidFill>
                <a:srgbClr val="FF0000"/>
              </a:solidFill>
              <a:latin typeface="Verdana" charset="0"/>
            </a:endParaRPr>
          </a:p>
        </p:txBody>
      </p:sp>
      <p:pic>
        <p:nvPicPr>
          <p:cNvPr id="7475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8534" y="2857500"/>
            <a:ext cx="956310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Freeform 6"/>
          <p:cNvSpPr>
            <a:spLocks noChangeArrowheads="1"/>
          </p:cNvSpPr>
          <p:nvPr/>
        </p:nvSpPr>
        <p:spPr bwMode="auto">
          <a:xfrm>
            <a:off x="6229351" y="3984626"/>
            <a:ext cx="1919816" cy="733425"/>
          </a:xfrm>
          <a:custGeom>
            <a:avLst/>
            <a:gdLst>
              <a:gd name="T0" fmla="*/ 1438935 w 1439965"/>
              <a:gd name="T1" fmla="*/ 0 h 733428"/>
              <a:gd name="T2" fmla="*/ 1438935 w 1439965"/>
              <a:gd name="T3" fmla="*/ 733398 h 733428"/>
              <a:gd name="T4" fmla="*/ 8934 w 1439965"/>
              <a:gd name="T5" fmla="*/ 268318 h 733428"/>
              <a:gd name="T6" fmla="*/ 0 w 1439965"/>
              <a:gd name="T7" fmla="*/ 0 h 733428"/>
              <a:gd name="T8" fmla="*/ 1438935 w 1439965"/>
              <a:gd name="T9" fmla="*/ 0 h 733428"/>
              <a:gd name="T10" fmla="*/ 0 60000 65536"/>
              <a:gd name="T11" fmla="*/ 0 60000 65536"/>
              <a:gd name="T12" fmla="*/ 0 60000 65536"/>
              <a:gd name="T13" fmla="*/ 0 60000 65536"/>
              <a:gd name="T14" fmla="*/ 0 60000 65536"/>
              <a:gd name="T15" fmla="*/ 0 w 1439965"/>
              <a:gd name="T16" fmla="*/ 0 h 733428"/>
              <a:gd name="T17" fmla="*/ 1439965 w 1439965"/>
              <a:gd name="T18" fmla="*/ 733428 h 733428"/>
            </a:gdLst>
            <a:ahLst/>
            <a:cxnLst>
              <a:cxn ang="T10">
                <a:pos x="T0" y="T1"/>
              </a:cxn>
              <a:cxn ang="T11">
                <a:pos x="T2" y="T3"/>
              </a:cxn>
              <a:cxn ang="T12">
                <a:pos x="T4" y="T5"/>
              </a:cxn>
              <a:cxn ang="T13">
                <a:pos x="T6" y="T7"/>
              </a:cxn>
              <a:cxn ang="T14">
                <a:pos x="T8" y="T9"/>
              </a:cxn>
            </a:cxnLst>
            <a:rect l="T15" t="T16" r="T17" b="T18"/>
            <a:pathLst>
              <a:path w="1439965" h="733428">
                <a:moveTo>
                  <a:pt x="1439965" y="0"/>
                </a:moveTo>
                <a:lnTo>
                  <a:pt x="1439965" y="733428"/>
                </a:lnTo>
                <a:lnTo>
                  <a:pt x="8944" y="268328"/>
                </a:lnTo>
                <a:lnTo>
                  <a:pt x="0" y="0"/>
                </a:lnTo>
                <a:lnTo>
                  <a:pt x="1439965" y="0"/>
                </a:lnTo>
                <a:close/>
              </a:path>
            </a:pathLst>
          </a:custGeom>
          <a:solidFill>
            <a:srgbClr val="0000FF">
              <a:alpha val="20000"/>
            </a:srgbClr>
          </a:solidFill>
          <a:ln w="12700">
            <a:solidFill>
              <a:schemeClr val="tx1"/>
            </a:solidFill>
            <a:round/>
            <a:headEnd/>
            <a:tailEnd/>
          </a:ln>
        </p:spPr>
        <p:txBody>
          <a:bodyPr/>
          <a:lstStyle/>
          <a:p>
            <a:endParaRPr lang="en-US"/>
          </a:p>
        </p:txBody>
      </p:sp>
      <p:sp>
        <p:nvSpPr>
          <p:cNvPr id="74757" name="Freeform 7"/>
          <p:cNvSpPr>
            <a:spLocks noChangeArrowheads="1"/>
          </p:cNvSpPr>
          <p:nvPr/>
        </p:nvSpPr>
        <p:spPr bwMode="auto">
          <a:xfrm>
            <a:off x="1828801" y="3975101"/>
            <a:ext cx="4400551" cy="277813"/>
          </a:xfrm>
          <a:custGeom>
            <a:avLst/>
            <a:gdLst>
              <a:gd name="T0" fmla="*/ 0 w 3300292"/>
              <a:gd name="T1" fmla="*/ 9122 h 277272"/>
              <a:gd name="T2" fmla="*/ 3301502 w 3300292"/>
              <a:gd name="T3" fmla="*/ 0 h 277272"/>
              <a:gd name="T4" fmla="*/ 3301502 w 3300292"/>
              <a:gd name="T5" fmla="*/ 282728 h 277272"/>
              <a:gd name="T6" fmla="*/ 0 w 3300292"/>
              <a:gd name="T7" fmla="*/ 9122 h 277272"/>
              <a:gd name="T8" fmla="*/ 0 60000 65536"/>
              <a:gd name="T9" fmla="*/ 0 60000 65536"/>
              <a:gd name="T10" fmla="*/ 0 60000 65536"/>
              <a:gd name="T11" fmla="*/ 0 60000 65536"/>
              <a:gd name="T12" fmla="*/ 0 w 3300292"/>
              <a:gd name="T13" fmla="*/ 0 h 277272"/>
              <a:gd name="T14" fmla="*/ 3300292 w 3300292"/>
              <a:gd name="T15" fmla="*/ 277272 h 277272"/>
            </a:gdLst>
            <a:ahLst/>
            <a:cxnLst>
              <a:cxn ang="T8">
                <a:pos x="T0" y="T1"/>
              </a:cxn>
              <a:cxn ang="T9">
                <a:pos x="T2" y="T3"/>
              </a:cxn>
              <a:cxn ang="T10">
                <a:pos x="T4" y="T5"/>
              </a:cxn>
              <a:cxn ang="T11">
                <a:pos x="T6" y="T7"/>
              </a:cxn>
            </a:cxnLst>
            <a:rect l="T12" t="T13" r="T14" b="T15"/>
            <a:pathLst>
              <a:path w="3300292" h="277272">
                <a:moveTo>
                  <a:pt x="0" y="8944"/>
                </a:moveTo>
                <a:lnTo>
                  <a:pt x="3300292" y="0"/>
                </a:lnTo>
                <a:lnTo>
                  <a:pt x="3300292" y="277272"/>
                </a:lnTo>
                <a:lnTo>
                  <a:pt x="0" y="8944"/>
                </a:lnTo>
                <a:close/>
              </a:path>
            </a:pathLst>
          </a:custGeom>
          <a:solidFill>
            <a:srgbClr val="0000FF">
              <a:alpha val="50195"/>
            </a:srgbClr>
          </a:solidFill>
          <a:ln w="12700">
            <a:solidFill>
              <a:schemeClr val="tx1"/>
            </a:solidFill>
            <a:round/>
            <a:headEnd/>
            <a:tailEnd/>
          </a:ln>
        </p:spPr>
        <p:txBody>
          <a:bodyPr/>
          <a:lstStyle/>
          <a:p>
            <a:endParaRPr lang="en-US"/>
          </a:p>
        </p:txBody>
      </p:sp>
      <p:cxnSp>
        <p:nvCxnSpPr>
          <p:cNvPr id="74758" name="Straight Arrow Connector 9"/>
          <p:cNvCxnSpPr>
            <a:cxnSpLocks noChangeShapeType="1"/>
          </p:cNvCxnSpPr>
          <p:nvPr/>
        </p:nvCxnSpPr>
        <p:spPr bwMode="auto">
          <a:xfrm rot="5400000">
            <a:off x="7490090" y="3119702"/>
            <a:ext cx="1163638" cy="1013884"/>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4759" name="Straight Arrow Connector 11"/>
          <p:cNvCxnSpPr>
            <a:cxnSpLocks noChangeShapeType="1"/>
          </p:cNvCxnSpPr>
          <p:nvPr/>
        </p:nvCxnSpPr>
        <p:spPr bwMode="auto">
          <a:xfrm rot="5400000" flipH="1" flipV="1">
            <a:off x="3774018" y="3985155"/>
            <a:ext cx="831850" cy="954617"/>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74760" name="TextBox 12"/>
          <p:cNvSpPr txBox="1">
            <a:spLocks noChangeArrowheads="1"/>
          </p:cNvSpPr>
          <p:nvPr/>
        </p:nvSpPr>
        <p:spPr bwMode="auto">
          <a:xfrm>
            <a:off x="8506885" y="2714626"/>
            <a:ext cx="241604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2400">
                <a:latin typeface="Times New Roman" charset="0"/>
              </a:rPr>
              <a:t>Depressed section</a:t>
            </a:r>
          </a:p>
        </p:txBody>
      </p:sp>
      <p:sp>
        <p:nvSpPr>
          <p:cNvPr id="74761" name="TextBox 13"/>
          <p:cNvSpPr txBox="1">
            <a:spLocks noChangeArrowheads="1"/>
          </p:cNvSpPr>
          <p:nvPr/>
        </p:nvSpPr>
        <p:spPr bwMode="auto">
          <a:xfrm>
            <a:off x="1782234" y="4870451"/>
            <a:ext cx="338130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2400">
                <a:latin typeface="Times New Roman" charset="0"/>
              </a:rPr>
              <a:t>Beyond depressed section</a:t>
            </a:r>
          </a:p>
        </p:txBody>
      </p:sp>
    </p:spTree>
    <p:extLst>
      <p:ext uri="{BB962C8B-B14F-4D97-AF65-F5344CB8AC3E}">
        <p14:creationId xmlns:p14="http://schemas.microsoft.com/office/powerpoint/2010/main" val="16893199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title"/>
          </p:nvPr>
        </p:nvSpPr>
        <p:spPr/>
        <p:txBody>
          <a:bodyPr/>
          <a:lstStyle/>
          <a:p>
            <a:r>
              <a:rPr lang="en-US" altLang="en-US">
                <a:latin typeface="Candara" charset="0"/>
              </a:rPr>
              <a:t>Normal depth</a:t>
            </a:r>
          </a:p>
        </p:txBody>
      </p:sp>
      <p:sp>
        <p:nvSpPr>
          <p:cNvPr id="107522" name="Rectangle 3"/>
          <p:cNvSpPr>
            <a:spLocks noGrp="1" noChangeArrowheads="1"/>
          </p:cNvSpPr>
          <p:nvPr>
            <p:ph type="body" sz="half" idx="1"/>
          </p:nvPr>
        </p:nvSpPr>
        <p:spPr>
          <a:xfrm>
            <a:off x="711200" y="1219201"/>
            <a:ext cx="10261600" cy="4505325"/>
          </a:xfrm>
        </p:spPr>
        <p:txBody>
          <a:bodyPr>
            <a:normAutofit/>
          </a:bodyPr>
          <a:lstStyle/>
          <a:p>
            <a:pPr>
              <a:lnSpc>
                <a:spcPct val="80000"/>
              </a:lnSpc>
            </a:pPr>
            <a:r>
              <a:rPr lang="en-US" altLang="en-US" sz="2800" dirty="0" err="1">
                <a:latin typeface="Verdana" charset="0"/>
              </a:rPr>
              <a:t>TxDOT</a:t>
            </a:r>
            <a:r>
              <a:rPr lang="en-US" altLang="en-US" sz="2800" dirty="0">
                <a:latin typeface="Verdana" charset="0"/>
              </a:rPr>
              <a:t> HDM </a:t>
            </a:r>
            <a:r>
              <a:rPr lang="en-US" altLang="en-US" sz="2800" dirty="0" err="1">
                <a:latin typeface="Verdana" charset="0"/>
              </a:rPr>
              <a:t>Eq</a:t>
            </a:r>
            <a:r>
              <a:rPr lang="en-US" altLang="en-US" sz="2800" dirty="0">
                <a:latin typeface="Verdana" charset="0"/>
              </a:rPr>
              <a:t> 10-1</a:t>
            </a:r>
          </a:p>
          <a:p>
            <a:pPr>
              <a:lnSpc>
                <a:spcPct val="80000"/>
              </a:lnSpc>
            </a:pPr>
            <a:endParaRPr lang="en-US" altLang="en-US" sz="2800" dirty="0">
              <a:latin typeface="Verdana" charset="0"/>
            </a:endParaRPr>
          </a:p>
          <a:p>
            <a:pPr>
              <a:lnSpc>
                <a:spcPct val="80000"/>
              </a:lnSpc>
            </a:pPr>
            <a:endParaRPr lang="en-US" altLang="en-US" sz="2800" dirty="0">
              <a:latin typeface="Verdana" charset="0"/>
            </a:endParaRPr>
          </a:p>
          <a:p>
            <a:pPr>
              <a:lnSpc>
                <a:spcPct val="80000"/>
              </a:lnSpc>
            </a:pPr>
            <a:endParaRPr lang="en-US" altLang="en-US" sz="2800" dirty="0">
              <a:latin typeface="Verdana" charset="0"/>
            </a:endParaRPr>
          </a:p>
          <a:p>
            <a:pPr>
              <a:lnSpc>
                <a:spcPct val="80000"/>
              </a:lnSpc>
            </a:pPr>
            <a:endParaRPr lang="en-US" altLang="en-US" sz="2800" dirty="0">
              <a:latin typeface="Verdana" charset="0"/>
            </a:endParaRPr>
          </a:p>
          <a:p>
            <a:pPr marL="838200" lvl="1" indent="-381000">
              <a:lnSpc>
                <a:spcPct val="80000"/>
              </a:lnSpc>
              <a:buFontTx/>
              <a:buNone/>
            </a:pPr>
            <a:r>
              <a:rPr lang="en-US" altLang="en-US" sz="2400" dirty="0">
                <a:latin typeface="Verdana" charset="0"/>
              </a:rPr>
              <a:t>where </a:t>
            </a:r>
            <a:r>
              <a:rPr lang="en-US" altLang="en-US" sz="2400" dirty="0" smtClean="0">
                <a:latin typeface="Verdana" charset="0"/>
              </a:rPr>
              <a:t/>
            </a:r>
            <a:br>
              <a:rPr lang="en-US" altLang="en-US" sz="2400" dirty="0" smtClean="0">
                <a:latin typeface="Verdana" charset="0"/>
              </a:rPr>
            </a:br>
            <a:r>
              <a:rPr lang="en-US" altLang="en-US" sz="2400" dirty="0" smtClean="0">
                <a:latin typeface="Verdana" charset="0"/>
              </a:rPr>
              <a:t/>
            </a:r>
            <a:br>
              <a:rPr lang="en-US" altLang="en-US" sz="2400" dirty="0" smtClean="0">
                <a:latin typeface="Verdana" charset="0"/>
              </a:rPr>
            </a:br>
            <a:r>
              <a:rPr lang="en-US" altLang="en-US" sz="2400" i="1" dirty="0" smtClean="0">
                <a:latin typeface="Verdana" charset="0"/>
              </a:rPr>
              <a:t>Q</a:t>
            </a:r>
            <a:r>
              <a:rPr lang="en-US" altLang="en-US" sz="2400" dirty="0" smtClean="0">
                <a:latin typeface="Verdana" charset="0"/>
              </a:rPr>
              <a:t> </a:t>
            </a:r>
            <a:r>
              <a:rPr lang="en-US" altLang="en-US" sz="2400" dirty="0">
                <a:latin typeface="Verdana" charset="0"/>
              </a:rPr>
              <a:t>= design flow (</a:t>
            </a:r>
            <a:r>
              <a:rPr lang="en-US" altLang="en-US" sz="2400" dirty="0" err="1">
                <a:latin typeface="Verdana" charset="0"/>
              </a:rPr>
              <a:t>cfs</a:t>
            </a:r>
            <a:r>
              <a:rPr lang="en-US" altLang="en-US" sz="2400" dirty="0">
                <a:latin typeface="Verdana" charset="0"/>
              </a:rPr>
              <a:t>); </a:t>
            </a:r>
            <a:r>
              <a:rPr lang="en-US" altLang="en-US" sz="2400" dirty="0" smtClean="0">
                <a:latin typeface="Verdana" charset="0"/>
              </a:rPr>
              <a:t/>
            </a:r>
            <a:br>
              <a:rPr lang="en-US" altLang="en-US" sz="2400" dirty="0" smtClean="0">
                <a:latin typeface="Verdana" charset="0"/>
              </a:rPr>
            </a:br>
            <a:r>
              <a:rPr lang="en-US" altLang="en-US" sz="2400" i="1" dirty="0" smtClean="0">
                <a:latin typeface="Verdana" charset="0"/>
              </a:rPr>
              <a:t>n</a:t>
            </a:r>
            <a:r>
              <a:rPr lang="en-US" altLang="en-US" sz="2400" dirty="0" smtClean="0">
                <a:latin typeface="Verdana" charset="0"/>
              </a:rPr>
              <a:t> </a:t>
            </a:r>
            <a:r>
              <a:rPr lang="en-US" altLang="en-US" sz="2400" dirty="0">
                <a:latin typeface="Verdana" charset="0"/>
              </a:rPr>
              <a:t>= Manning</a:t>
            </a:r>
            <a:r>
              <a:rPr lang="ja-JP" altLang="en-US" sz="2400" dirty="0">
                <a:latin typeface="Verdana" charset="0"/>
                <a:ea typeface="HGP明朝E" charset="-128"/>
              </a:rPr>
              <a:t>’</a:t>
            </a:r>
            <a:r>
              <a:rPr lang="en-US" altLang="ja-JP" sz="2400" dirty="0" smtClean="0">
                <a:latin typeface="Verdana" charset="0"/>
                <a:ea typeface="HGP明朝E" charset="-128"/>
              </a:rPr>
              <a:t>s </a:t>
            </a:r>
            <a:r>
              <a:rPr lang="en-US" altLang="en-US" sz="2400" dirty="0" smtClean="0">
                <a:latin typeface="Verdana" charset="0"/>
              </a:rPr>
              <a:t>roughness </a:t>
            </a:r>
            <a:r>
              <a:rPr lang="en-US" altLang="en-US" sz="2400" dirty="0">
                <a:latin typeface="Verdana" charset="0"/>
              </a:rPr>
              <a:t>coefficient; </a:t>
            </a:r>
            <a:r>
              <a:rPr lang="en-US" altLang="en-US" sz="2400" dirty="0" smtClean="0">
                <a:latin typeface="Verdana" charset="0"/>
              </a:rPr>
              <a:t/>
            </a:r>
            <a:br>
              <a:rPr lang="en-US" altLang="en-US" sz="2400" dirty="0" smtClean="0">
                <a:latin typeface="Verdana" charset="0"/>
              </a:rPr>
            </a:br>
            <a:r>
              <a:rPr lang="en-US" altLang="en-US" sz="2400" i="1" dirty="0" err="1" smtClean="0">
                <a:latin typeface="Verdana" charset="0"/>
              </a:rPr>
              <a:t>S</a:t>
            </a:r>
            <a:r>
              <a:rPr lang="en-US" altLang="en-US" sz="1400" i="1" dirty="0" err="1" smtClean="0">
                <a:latin typeface="Verdana" charset="0"/>
              </a:rPr>
              <a:t>x</a:t>
            </a:r>
            <a:r>
              <a:rPr lang="en-US" altLang="en-US" sz="2400" dirty="0" smtClean="0">
                <a:latin typeface="Verdana" charset="0"/>
              </a:rPr>
              <a:t> </a:t>
            </a:r>
            <a:r>
              <a:rPr lang="en-US" altLang="en-US" sz="2400" dirty="0">
                <a:latin typeface="Verdana" charset="0"/>
              </a:rPr>
              <a:t>= pavement </a:t>
            </a:r>
            <a:r>
              <a:rPr lang="en-US" altLang="en-US" sz="2400" dirty="0" smtClean="0">
                <a:latin typeface="Verdana" charset="0"/>
              </a:rPr>
              <a:t>cross slope</a:t>
            </a:r>
            <a:r>
              <a:rPr lang="en-US" altLang="en-US" sz="2400" dirty="0">
                <a:latin typeface="Verdana" charset="0"/>
              </a:rPr>
              <a:t>; </a:t>
            </a:r>
            <a:r>
              <a:rPr lang="en-US" altLang="en-US" sz="2400" dirty="0" smtClean="0">
                <a:latin typeface="Verdana" charset="0"/>
              </a:rPr>
              <a:t/>
            </a:r>
            <a:br>
              <a:rPr lang="en-US" altLang="en-US" sz="2400" dirty="0" smtClean="0">
                <a:latin typeface="Verdana" charset="0"/>
              </a:rPr>
            </a:br>
            <a:r>
              <a:rPr lang="en-US" altLang="en-US" sz="2400" i="1" dirty="0" smtClean="0">
                <a:latin typeface="Verdana" charset="0"/>
              </a:rPr>
              <a:t>S</a:t>
            </a:r>
            <a:r>
              <a:rPr lang="en-US" altLang="en-US" sz="2400" dirty="0" smtClean="0">
                <a:latin typeface="Verdana" charset="0"/>
              </a:rPr>
              <a:t> </a:t>
            </a:r>
            <a:r>
              <a:rPr lang="en-US" altLang="en-US" sz="2400" dirty="0">
                <a:latin typeface="Verdana" charset="0"/>
              </a:rPr>
              <a:t>= friction slope; </a:t>
            </a:r>
            <a:r>
              <a:rPr lang="en-US" altLang="en-US" sz="2400" i="1" dirty="0">
                <a:latin typeface="Verdana" charset="0"/>
              </a:rPr>
              <a:t>d</a:t>
            </a:r>
            <a:r>
              <a:rPr lang="en-US" altLang="en-US" sz="2400" dirty="0">
                <a:latin typeface="Verdana" charset="0"/>
              </a:rPr>
              <a:t> = ponded depth (</a:t>
            </a:r>
            <a:r>
              <a:rPr lang="en-US" altLang="en-US" sz="2400" dirty="0" err="1">
                <a:latin typeface="Verdana" charset="0"/>
              </a:rPr>
              <a:t>ft</a:t>
            </a:r>
            <a:r>
              <a:rPr lang="en-US" altLang="en-US" sz="2400" dirty="0">
                <a:latin typeface="Verdana" charset="0"/>
              </a:rPr>
              <a:t>).</a:t>
            </a:r>
          </a:p>
        </p:txBody>
      </p:sp>
      <p:graphicFrame>
        <p:nvGraphicFramePr>
          <p:cNvPr id="4099" name="Object 2"/>
          <p:cNvGraphicFramePr>
            <a:graphicFrameLocks noGrp="1" noChangeAspect="1"/>
          </p:cNvGraphicFramePr>
          <p:nvPr>
            <p:ph sz="half" idx="2"/>
          </p:nvPr>
        </p:nvGraphicFramePr>
        <p:xfrm>
          <a:off x="1422401" y="1858964"/>
          <a:ext cx="3757084" cy="1127125"/>
        </p:xfrm>
        <a:graphic>
          <a:graphicData uri="http://schemas.openxmlformats.org/presentationml/2006/ole">
            <mc:AlternateContent xmlns:mc="http://schemas.openxmlformats.org/markup-compatibility/2006">
              <mc:Choice xmlns:v="urn:schemas-microsoft-com:vml" Requires="v">
                <p:oleObj spid="_x0000_s19458" name="Equation" r:id="rId3" imgW="1397000" imgH="558800" progId="Equation.3">
                  <p:embed/>
                </p:oleObj>
              </mc:Choice>
              <mc:Fallback>
                <p:oleObj name="Equation" r:id="rId3" imgW="1397000" imgH="55880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401" y="1858964"/>
                        <a:ext cx="3757084" cy="112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4100" name="Rectangle 5"/>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4101" name="Rectangle 6"/>
          <p:cNvSpPr>
            <a:spLocks noChangeArrowheads="1"/>
          </p:cNvSpPr>
          <p:nvPr/>
        </p:nvSpPr>
        <p:spPr bwMode="auto">
          <a:xfrm>
            <a:off x="0" y="304907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Tree>
    <p:extLst>
      <p:ext uri="{BB962C8B-B14F-4D97-AF65-F5344CB8AC3E}">
        <p14:creationId xmlns:p14="http://schemas.microsoft.com/office/powerpoint/2010/main" val="240205144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p:txBody>
          <a:bodyPr/>
          <a:lstStyle/>
          <a:p>
            <a:r>
              <a:rPr lang="en-US" altLang="en-US">
                <a:latin typeface="Candara" charset="0"/>
              </a:rPr>
              <a:t>Ponded width</a:t>
            </a:r>
          </a:p>
        </p:txBody>
      </p:sp>
      <p:sp>
        <p:nvSpPr>
          <p:cNvPr id="5122" name="Rectangle 3"/>
          <p:cNvSpPr>
            <a:spLocks noGrp="1" noChangeArrowheads="1"/>
          </p:cNvSpPr>
          <p:nvPr>
            <p:ph idx="4294967295"/>
          </p:nvPr>
        </p:nvSpPr>
        <p:spPr>
          <a:xfrm>
            <a:off x="609600" y="1600201"/>
            <a:ext cx="10972800" cy="4525963"/>
          </a:xfrm>
          <a:prstGeom prst="rect">
            <a:avLst/>
          </a:prstGeom>
        </p:spPr>
        <p:txBody>
          <a:bodyPr/>
          <a:lstStyle/>
          <a:p>
            <a:r>
              <a:rPr lang="en-US" altLang="en-US">
                <a:latin typeface="Verdana" charset="0"/>
              </a:rPr>
              <a:t>TxDOT HDM Eq 10-2</a:t>
            </a:r>
            <a:br>
              <a:rPr lang="en-US" altLang="en-US">
                <a:latin typeface="Verdana" charset="0"/>
              </a:rPr>
            </a:br>
            <a:r>
              <a:rPr lang="en-US" altLang="en-US">
                <a:latin typeface="Verdana" charset="0"/>
              </a:rPr>
              <a:t/>
            </a:r>
            <a:br>
              <a:rPr lang="en-US" altLang="en-US">
                <a:latin typeface="Verdana" charset="0"/>
              </a:rPr>
            </a:br>
            <a:r>
              <a:rPr lang="en-US" altLang="en-US">
                <a:latin typeface="Verdana" charset="0"/>
              </a:rPr>
              <a:t/>
            </a:r>
            <a:br>
              <a:rPr lang="en-US" altLang="en-US">
                <a:latin typeface="Verdana" charset="0"/>
              </a:rPr>
            </a:br>
            <a:r>
              <a:rPr lang="en-US" altLang="en-US">
                <a:latin typeface="Verdana" charset="0"/>
              </a:rPr>
              <a:t/>
            </a:r>
            <a:br>
              <a:rPr lang="en-US" altLang="en-US">
                <a:latin typeface="Verdana" charset="0"/>
              </a:rPr>
            </a:br>
            <a:r>
              <a:rPr lang="en-US" altLang="en-US">
                <a:latin typeface="Verdana" charset="0"/>
              </a:rPr>
              <a:t/>
            </a:r>
            <a:br>
              <a:rPr lang="en-US" altLang="en-US">
                <a:latin typeface="Verdana" charset="0"/>
              </a:rPr>
            </a:br>
            <a:r>
              <a:rPr lang="en-US" altLang="en-US">
                <a:latin typeface="Verdana" charset="0"/>
              </a:rPr>
              <a:t>where </a:t>
            </a:r>
            <a:r>
              <a:rPr lang="en-US" altLang="en-US" i="1">
                <a:latin typeface="Verdana" charset="0"/>
              </a:rPr>
              <a:t>d</a:t>
            </a:r>
            <a:r>
              <a:rPr lang="en-US" altLang="en-US">
                <a:latin typeface="Verdana" charset="0"/>
              </a:rPr>
              <a:t> = ponded depth (ft); </a:t>
            </a:r>
            <a:r>
              <a:rPr lang="en-US" altLang="en-US" i="1">
                <a:latin typeface="Verdana" charset="0"/>
              </a:rPr>
              <a:t>S</a:t>
            </a:r>
            <a:r>
              <a:rPr lang="en-US" altLang="en-US" sz="1600" i="1">
                <a:latin typeface="Verdana" charset="0"/>
              </a:rPr>
              <a:t>x</a:t>
            </a:r>
            <a:r>
              <a:rPr lang="en-US" altLang="en-US">
                <a:latin typeface="Verdana" charset="0"/>
              </a:rPr>
              <a:t> = pavement cross slope.</a:t>
            </a:r>
          </a:p>
        </p:txBody>
      </p:sp>
      <p:sp>
        <p:nvSpPr>
          <p:cNvPr id="5123" name="Rectangle 4"/>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graphicFrame>
        <p:nvGraphicFramePr>
          <p:cNvPr id="5124" name="Object 2"/>
          <p:cNvGraphicFramePr>
            <a:graphicFrameLocks noChangeAspect="1"/>
          </p:cNvGraphicFramePr>
          <p:nvPr/>
        </p:nvGraphicFramePr>
        <p:xfrm>
          <a:off x="2969684" y="2492375"/>
          <a:ext cx="1547283" cy="869950"/>
        </p:xfrm>
        <a:graphic>
          <a:graphicData uri="http://schemas.openxmlformats.org/presentationml/2006/ole">
            <mc:AlternateContent xmlns:mc="http://schemas.openxmlformats.org/markup-compatibility/2006">
              <mc:Choice xmlns:v="urn:schemas-microsoft-com:vml" Requires="v">
                <p:oleObj spid="_x0000_s6146" name="Equation" r:id="rId3" imgW="533169" imgH="406224" progId="Equation.3">
                  <p:embed/>
                </p:oleObj>
              </mc:Choice>
              <mc:Fallback>
                <p:oleObj name="Equation" r:id="rId3" imgW="533169" imgH="40622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9684" y="2492375"/>
                        <a:ext cx="1547283"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125" name="Picture 6" descr="scl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0" y="3962401"/>
            <a:ext cx="102616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096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554567" y="6350"/>
            <a:ext cx="10805584" cy="762000"/>
          </a:xfrm>
        </p:spPr>
        <p:txBody>
          <a:bodyPr rtlCol="0">
            <a:normAutofit/>
          </a:bodyPr>
          <a:lstStyle/>
          <a:p>
            <a:pPr fontAlgn="auto">
              <a:spcAft>
                <a:spcPts val="0"/>
              </a:spcAft>
              <a:defRPr/>
            </a:pPr>
            <a:r>
              <a:rPr lang="en-US" dirty="0" smtClean="0">
                <a:latin typeface="+mn-lt"/>
                <a:ea typeface="+mj-ea"/>
              </a:rPr>
              <a:t>Storm </a:t>
            </a:r>
            <a:r>
              <a:rPr lang="en-US" dirty="0" smtClean="0">
                <a:ea typeface="+mj-ea"/>
              </a:rPr>
              <a:t>Sewer</a:t>
            </a:r>
            <a:r>
              <a:rPr lang="en-US" dirty="0" smtClean="0">
                <a:latin typeface="+mn-lt"/>
                <a:ea typeface="+mj-ea"/>
              </a:rPr>
              <a:t> Systems</a:t>
            </a:r>
            <a:endParaRPr lang="en-US" dirty="0">
              <a:latin typeface="+mn-lt"/>
              <a:ea typeface="+mj-ea"/>
            </a:endParaRPr>
          </a:p>
        </p:txBody>
      </p:sp>
      <p:sp>
        <p:nvSpPr>
          <p:cNvPr id="31746" name="TextBox 6"/>
          <p:cNvSpPr txBox="1">
            <a:spLocks noChangeArrowheads="1"/>
          </p:cNvSpPr>
          <p:nvPr/>
        </p:nvSpPr>
        <p:spPr bwMode="auto">
          <a:xfrm>
            <a:off x="3613151" y="3148013"/>
            <a:ext cx="7745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1000">
                <a:latin typeface="Times New Roman" charset="0"/>
              </a:rPr>
              <a:t>Lift Station</a:t>
            </a:r>
          </a:p>
        </p:txBody>
      </p:sp>
      <p:pic>
        <p:nvPicPr>
          <p:cNvPr id="3174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16301" y="-2432579"/>
            <a:ext cx="5473700" cy="1166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a:grpSpLocks/>
          </p:cNvGrpSpPr>
          <p:nvPr/>
        </p:nvGrpSpPr>
        <p:grpSpPr bwMode="auto">
          <a:xfrm>
            <a:off x="3202518" y="915989"/>
            <a:ext cx="6394968" cy="1851025"/>
            <a:chOff x="2402300" y="915549"/>
            <a:chExt cx="4796297" cy="1850786"/>
          </a:xfrm>
        </p:grpSpPr>
        <p:grpSp>
          <p:nvGrpSpPr>
            <p:cNvPr id="31794" name="Group 8"/>
            <p:cNvGrpSpPr>
              <a:grpSpLocks/>
            </p:cNvGrpSpPr>
            <p:nvPr/>
          </p:nvGrpSpPr>
          <p:grpSpPr bwMode="auto">
            <a:xfrm>
              <a:off x="2402300" y="1279799"/>
              <a:ext cx="3337621" cy="1486536"/>
              <a:chOff x="2402300" y="1279799"/>
              <a:chExt cx="3337621" cy="1486536"/>
            </a:xfrm>
          </p:grpSpPr>
          <p:sp>
            <p:nvSpPr>
              <p:cNvPr id="2" name="Freeform 1"/>
              <p:cNvSpPr/>
              <p:nvPr/>
            </p:nvSpPr>
            <p:spPr>
              <a:xfrm>
                <a:off x="4331140" y="1279039"/>
                <a:ext cx="365130" cy="206348"/>
              </a:xfrm>
              <a:custGeom>
                <a:avLst/>
                <a:gdLst>
                  <a:gd name="connsiteX0" fmla="*/ 0 w 364283"/>
                  <a:gd name="connsiteY0" fmla="*/ 206737 h 206737"/>
                  <a:gd name="connsiteX1" fmla="*/ 167374 w 364283"/>
                  <a:gd name="connsiteY1" fmla="*/ 206737 h 206737"/>
                  <a:gd name="connsiteX2" fmla="*/ 364283 w 364283"/>
                  <a:gd name="connsiteY2" fmla="*/ 19689 h 206737"/>
                  <a:gd name="connsiteX3" fmla="*/ 177219 w 364283"/>
                  <a:gd name="connsiteY3" fmla="*/ 0 h 206737"/>
                  <a:gd name="connsiteX4" fmla="*/ 0 w 364283"/>
                  <a:gd name="connsiteY4" fmla="*/ 206737 h 206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83" h="206737">
                    <a:moveTo>
                      <a:pt x="0" y="206737"/>
                    </a:moveTo>
                    <a:lnTo>
                      <a:pt x="167374" y="206737"/>
                    </a:lnTo>
                    <a:lnTo>
                      <a:pt x="364283" y="19689"/>
                    </a:lnTo>
                    <a:lnTo>
                      <a:pt x="177219" y="0"/>
                    </a:lnTo>
                    <a:lnTo>
                      <a:pt x="0" y="206737"/>
                    </a:lnTo>
                    <a:close/>
                  </a:path>
                </a:pathLst>
              </a:custGeom>
              <a:gradFill flip="none" rotWithShape="1">
                <a:gsLst>
                  <a:gs pos="0">
                    <a:schemeClr val="accent1">
                      <a:tint val="96000"/>
                      <a:satMod val="120000"/>
                      <a:lumMod val="120000"/>
                      <a:alpha val="60000"/>
                    </a:schemeClr>
                  </a:gs>
                  <a:gs pos="100000">
                    <a:schemeClr val="accent1">
                      <a:shade val="89000"/>
                      <a:lumMod val="90000"/>
                      <a:alpha val="60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Freeform 2"/>
              <p:cNvSpPr/>
              <p:nvPr/>
            </p:nvSpPr>
            <p:spPr>
              <a:xfrm>
                <a:off x="5364618" y="1337770"/>
                <a:ext cx="374656" cy="196825"/>
              </a:xfrm>
              <a:custGeom>
                <a:avLst/>
                <a:gdLst>
                  <a:gd name="connsiteX0" fmla="*/ 187064 w 374128"/>
                  <a:gd name="connsiteY0" fmla="*/ 0 h 196892"/>
                  <a:gd name="connsiteX1" fmla="*/ 0 w 374128"/>
                  <a:gd name="connsiteY1" fmla="*/ 187047 h 196892"/>
                  <a:gd name="connsiteX2" fmla="*/ 177219 w 374128"/>
                  <a:gd name="connsiteY2" fmla="*/ 196892 h 196892"/>
                  <a:gd name="connsiteX3" fmla="*/ 374128 w 374128"/>
                  <a:gd name="connsiteY3" fmla="*/ 9844 h 196892"/>
                  <a:gd name="connsiteX4" fmla="*/ 187064 w 374128"/>
                  <a:gd name="connsiteY4" fmla="*/ 0 h 196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128" h="196892">
                    <a:moveTo>
                      <a:pt x="187064" y="0"/>
                    </a:moveTo>
                    <a:lnTo>
                      <a:pt x="0" y="187047"/>
                    </a:lnTo>
                    <a:lnTo>
                      <a:pt x="177219" y="196892"/>
                    </a:lnTo>
                    <a:lnTo>
                      <a:pt x="374128" y="9844"/>
                    </a:lnTo>
                    <a:lnTo>
                      <a:pt x="187064" y="0"/>
                    </a:lnTo>
                    <a:close/>
                  </a:path>
                </a:pathLst>
              </a:custGeom>
              <a:gradFill flip="none" rotWithShape="1">
                <a:gsLst>
                  <a:gs pos="0">
                    <a:schemeClr val="accent1">
                      <a:tint val="96000"/>
                      <a:satMod val="120000"/>
                      <a:lumMod val="120000"/>
                      <a:alpha val="60000"/>
                    </a:schemeClr>
                  </a:gs>
                  <a:gs pos="100000">
                    <a:schemeClr val="accent1">
                      <a:shade val="89000"/>
                      <a:lumMod val="90000"/>
                      <a:alpha val="60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Freeform 3"/>
              <p:cNvSpPr/>
              <p:nvPr/>
            </p:nvSpPr>
            <p:spPr>
              <a:xfrm>
                <a:off x="3110335" y="1594911"/>
                <a:ext cx="404818" cy="166665"/>
              </a:xfrm>
              <a:custGeom>
                <a:avLst/>
                <a:gdLst>
                  <a:gd name="connsiteX0" fmla="*/ 177219 w 403665"/>
                  <a:gd name="connsiteY0" fmla="*/ 0 h 167359"/>
                  <a:gd name="connsiteX1" fmla="*/ 0 w 403665"/>
                  <a:gd name="connsiteY1" fmla="*/ 167359 h 167359"/>
                  <a:gd name="connsiteX2" fmla="*/ 226447 w 403665"/>
                  <a:gd name="connsiteY2" fmla="*/ 167359 h 167359"/>
                  <a:gd name="connsiteX3" fmla="*/ 403665 w 403665"/>
                  <a:gd name="connsiteY3" fmla="*/ 9845 h 167359"/>
                  <a:gd name="connsiteX4" fmla="*/ 177219 w 403665"/>
                  <a:gd name="connsiteY4" fmla="*/ 0 h 167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65" h="167359">
                    <a:moveTo>
                      <a:pt x="177219" y="0"/>
                    </a:moveTo>
                    <a:lnTo>
                      <a:pt x="0" y="167359"/>
                    </a:lnTo>
                    <a:lnTo>
                      <a:pt x="226447" y="167359"/>
                    </a:lnTo>
                    <a:lnTo>
                      <a:pt x="403665" y="9845"/>
                    </a:lnTo>
                    <a:lnTo>
                      <a:pt x="177219" y="0"/>
                    </a:lnTo>
                    <a:close/>
                  </a:path>
                </a:pathLst>
              </a:custGeom>
              <a:gradFill flip="none" rotWithShape="1">
                <a:gsLst>
                  <a:gs pos="0">
                    <a:schemeClr val="accent1">
                      <a:tint val="96000"/>
                      <a:satMod val="120000"/>
                      <a:lumMod val="120000"/>
                      <a:alpha val="60000"/>
                    </a:schemeClr>
                  </a:gs>
                  <a:gs pos="100000">
                    <a:schemeClr val="accent1">
                      <a:shade val="89000"/>
                      <a:lumMod val="90000"/>
                      <a:alpha val="60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4"/>
              <p:cNvSpPr/>
              <p:nvPr/>
            </p:nvSpPr>
            <p:spPr>
              <a:xfrm>
                <a:off x="2402300" y="2126655"/>
                <a:ext cx="423868" cy="206348"/>
              </a:xfrm>
              <a:custGeom>
                <a:avLst/>
                <a:gdLst>
                  <a:gd name="connsiteX0" fmla="*/ 177219 w 423356"/>
                  <a:gd name="connsiteY0" fmla="*/ 0 h 206737"/>
                  <a:gd name="connsiteX1" fmla="*/ 0 w 423356"/>
                  <a:gd name="connsiteY1" fmla="*/ 187048 h 206737"/>
                  <a:gd name="connsiteX2" fmla="*/ 236292 w 423356"/>
                  <a:gd name="connsiteY2" fmla="*/ 206737 h 206737"/>
                  <a:gd name="connsiteX3" fmla="*/ 423356 w 423356"/>
                  <a:gd name="connsiteY3" fmla="*/ 29534 h 206737"/>
                  <a:gd name="connsiteX4" fmla="*/ 177219 w 423356"/>
                  <a:gd name="connsiteY4" fmla="*/ 0 h 206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356" h="206737">
                    <a:moveTo>
                      <a:pt x="177219" y="0"/>
                    </a:moveTo>
                    <a:lnTo>
                      <a:pt x="0" y="187048"/>
                    </a:lnTo>
                    <a:lnTo>
                      <a:pt x="236292" y="206737"/>
                    </a:lnTo>
                    <a:lnTo>
                      <a:pt x="423356" y="29534"/>
                    </a:lnTo>
                    <a:lnTo>
                      <a:pt x="177219" y="0"/>
                    </a:lnTo>
                    <a:close/>
                  </a:path>
                </a:pathLst>
              </a:custGeom>
              <a:gradFill flip="none" rotWithShape="1">
                <a:gsLst>
                  <a:gs pos="0">
                    <a:schemeClr val="accent1">
                      <a:tint val="96000"/>
                      <a:satMod val="120000"/>
                      <a:lumMod val="120000"/>
                      <a:alpha val="60000"/>
                    </a:schemeClr>
                  </a:gs>
                  <a:gs pos="100000">
                    <a:schemeClr val="accent1">
                      <a:shade val="89000"/>
                      <a:lumMod val="90000"/>
                      <a:alpha val="60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5"/>
              <p:cNvSpPr/>
              <p:nvPr/>
            </p:nvSpPr>
            <p:spPr>
              <a:xfrm>
                <a:off x="2934120" y="2499669"/>
                <a:ext cx="422281" cy="247618"/>
              </a:xfrm>
              <a:custGeom>
                <a:avLst/>
                <a:gdLst>
                  <a:gd name="connsiteX0" fmla="*/ 216601 w 423357"/>
                  <a:gd name="connsiteY0" fmla="*/ 0 h 246116"/>
                  <a:gd name="connsiteX1" fmla="*/ 0 w 423357"/>
                  <a:gd name="connsiteY1" fmla="*/ 226426 h 246116"/>
                  <a:gd name="connsiteX2" fmla="*/ 216601 w 423357"/>
                  <a:gd name="connsiteY2" fmla="*/ 246116 h 246116"/>
                  <a:gd name="connsiteX3" fmla="*/ 423357 w 423357"/>
                  <a:gd name="connsiteY3" fmla="*/ 49223 h 246116"/>
                  <a:gd name="connsiteX4" fmla="*/ 216601 w 423357"/>
                  <a:gd name="connsiteY4" fmla="*/ 0 h 2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357" h="246116">
                    <a:moveTo>
                      <a:pt x="216601" y="0"/>
                    </a:moveTo>
                    <a:lnTo>
                      <a:pt x="0" y="226426"/>
                    </a:lnTo>
                    <a:lnTo>
                      <a:pt x="216601" y="246116"/>
                    </a:lnTo>
                    <a:lnTo>
                      <a:pt x="423357" y="49223"/>
                    </a:lnTo>
                    <a:lnTo>
                      <a:pt x="216601" y="0"/>
                    </a:lnTo>
                    <a:close/>
                  </a:path>
                </a:pathLst>
              </a:custGeom>
              <a:gradFill flip="none" rotWithShape="1">
                <a:gsLst>
                  <a:gs pos="0">
                    <a:schemeClr val="accent1">
                      <a:tint val="96000"/>
                      <a:satMod val="120000"/>
                      <a:lumMod val="120000"/>
                      <a:alpha val="60000"/>
                    </a:schemeClr>
                  </a:gs>
                  <a:gs pos="100000">
                    <a:schemeClr val="accent1">
                      <a:shade val="89000"/>
                      <a:lumMod val="90000"/>
                      <a:alpha val="60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p:nvPr/>
            </p:nvSpPr>
            <p:spPr>
              <a:xfrm>
                <a:off x="4026336" y="2579034"/>
                <a:ext cx="374656" cy="187301"/>
              </a:xfrm>
              <a:custGeom>
                <a:avLst/>
                <a:gdLst>
                  <a:gd name="connsiteX0" fmla="*/ 216601 w 374129"/>
                  <a:gd name="connsiteY0" fmla="*/ 0 h 187048"/>
                  <a:gd name="connsiteX1" fmla="*/ 0 w 374129"/>
                  <a:gd name="connsiteY1" fmla="*/ 187048 h 187048"/>
                  <a:gd name="connsiteX2" fmla="*/ 206755 w 374129"/>
                  <a:gd name="connsiteY2" fmla="*/ 177203 h 187048"/>
                  <a:gd name="connsiteX3" fmla="*/ 374129 w 374129"/>
                  <a:gd name="connsiteY3" fmla="*/ 9845 h 187048"/>
                  <a:gd name="connsiteX4" fmla="*/ 216601 w 374129"/>
                  <a:gd name="connsiteY4" fmla="*/ 0 h 1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129" h="187048">
                    <a:moveTo>
                      <a:pt x="216601" y="0"/>
                    </a:moveTo>
                    <a:lnTo>
                      <a:pt x="0" y="187048"/>
                    </a:lnTo>
                    <a:lnTo>
                      <a:pt x="206755" y="177203"/>
                    </a:lnTo>
                    <a:lnTo>
                      <a:pt x="374129" y="9845"/>
                    </a:lnTo>
                    <a:lnTo>
                      <a:pt x="216601" y="0"/>
                    </a:lnTo>
                    <a:close/>
                  </a:path>
                </a:pathLst>
              </a:custGeom>
              <a:gradFill flip="none" rotWithShape="1">
                <a:gsLst>
                  <a:gs pos="0">
                    <a:schemeClr val="accent1">
                      <a:tint val="96000"/>
                      <a:satMod val="120000"/>
                      <a:lumMod val="120000"/>
                      <a:alpha val="60000"/>
                    </a:schemeClr>
                  </a:gs>
                  <a:gs pos="100000">
                    <a:schemeClr val="accent1">
                      <a:shade val="89000"/>
                      <a:lumMod val="90000"/>
                      <a:alpha val="60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1795" name="TextBox 9"/>
            <p:cNvSpPr txBox="1">
              <a:spLocks noChangeArrowheads="1"/>
            </p:cNvSpPr>
            <p:nvPr/>
          </p:nvSpPr>
          <p:spPr bwMode="auto">
            <a:xfrm>
              <a:off x="6547252" y="915549"/>
              <a:ext cx="651345" cy="46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2400">
                  <a:latin typeface="Times New Roman" charset="0"/>
                </a:rPr>
                <a:t>Inlets</a:t>
              </a:r>
            </a:p>
          </p:txBody>
        </p:sp>
        <p:cxnSp>
          <p:nvCxnSpPr>
            <p:cNvPr id="14" name="Straight Arrow Connector 13"/>
            <p:cNvCxnSpPr/>
            <p:nvPr/>
          </p:nvCxnSpPr>
          <p:spPr>
            <a:xfrm flipH="1">
              <a:off x="5631323" y="1290151"/>
              <a:ext cx="974739" cy="1666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77" name="Group 76"/>
          <p:cNvGrpSpPr>
            <a:grpSpLocks/>
          </p:cNvGrpSpPr>
          <p:nvPr/>
        </p:nvGrpSpPr>
        <p:grpSpPr bwMode="auto">
          <a:xfrm>
            <a:off x="931333" y="1725613"/>
            <a:ext cx="10153201" cy="4002087"/>
            <a:chOff x="698500" y="1725448"/>
            <a:chExt cx="7614239" cy="4002252"/>
          </a:xfrm>
        </p:grpSpPr>
        <p:grpSp>
          <p:nvGrpSpPr>
            <p:cNvPr id="31766" name="Group 70"/>
            <p:cNvGrpSpPr>
              <a:grpSpLocks/>
            </p:cNvGrpSpPr>
            <p:nvPr/>
          </p:nvGrpSpPr>
          <p:grpSpPr bwMode="auto">
            <a:xfrm>
              <a:off x="698500" y="1725448"/>
              <a:ext cx="7611095" cy="4002252"/>
              <a:chOff x="698500" y="1725448"/>
              <a:chExt cx="7611095" cy="4002252"/>
            </a:xfrm>
          </p:grpSpPr>
          <p:cxnSp>
            <p:nvCxnSpPr>
              <p:cNvPr id="22" name="Straight Connector 21"/>
              <p:cNvCxnSpPr/>
              <p:nvPr/>
            </p:nvCxnSpPr>
            <p:spPr>
              <a:xfrm flipH="1">
                <a:off x="7590826" y="2835156"/>
                <a:ext cx="719075" cy="49215"/>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flipV="1">
                <a:off x="1133437" y="4098858"/>
                <a:ext cx="593673" cy="180982"/>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flipV="1">
                <a:off x="3052558" y="3051065"/>
                <a:ext cx="1101629" cy="49215"/>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4165298" y="3076466"/>
                <a:ext cx="1844515" cy="44452"/>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6114579" y="2943110"/>
                <a:ext cx="1317510" cy="138119"/>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3860525" y="4911691"/>
                <a:ext cx="676216" cy="816009"/>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flipV="1">
                <a:off x="3952592" y="4873590"/>
                <a:ext cx="593673" cy="41277"/>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flipV="1">
                <a:off x="1771557" y="4419546"/>
                <a:ext cx="1625459" cy="414355"/>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flipV="1">
                <a:off x="1284237" y="3065353"/>
                <a:ext cx="960353" cy="144468"/>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1762032" y="3444781"/>
                <a:ext cx="550815" cy="798546"/>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2382692" y="3095516"/>
                <a:ext cx="604784" cy="173045"/>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flipV="1">
                <a:off x="1793780" y="5068861"/>
                <a:ext cx="1647682" cy="36514"/>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3098591" y="1725448"/>
                <a:ext cx="1319098" cy="1297040"/>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7519395" y="2169966"/>
                <a:ext cx="669867" cy="560410"/>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6070133" y="2208068"/>
                <a:ext cx="684153" cy="776319"/>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727073" y="5000595"/>
                <a:ext cx="9524" cy="523897"/>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flipV="1">
                <a:off x="698500" y="5003770"/>
                <a:ext cx="466684" cy="11113"/>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a:off x="2298561" y="2589084"/>
                <a:ext cx="226993" cy="674715"/>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H="1">
                <a:off x="2552539" y="1966758"/>
                <a:ext cx="709551" cy="623913"/>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4203395" y="1877854"/>
                <a:ext cx="1319098" cy="1182736"/>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4470072" y="4178236"/>
                <a:ext cx="1561964" cy="25401"/>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H="1">
                <a:off x="3416064" y="3936926"/>
                <a:ext cx="723837" cy="406417"/>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3352569" y="4381444"/>
                <a:ext cx="50796" cy="330214"/>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3631945" y="4457648"/>
                <a:ext cx="190483" cy="330214"/>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a:off x="3797030" y="4216338"/>
                <a:ext cx="685740" cy="241310"/>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grpSp>
        <p:sp>
          <p:nvSpPr>
            <p:cNvPr id="31767" name="TextBox 71"/>
            <p:cNvSpPr txBox="1">
              <a:spLocks noChangeArrowheads="1"/>
            </p:cNvSpPr>
            <p:nvPr/>
          </p:nvSpPr>
          <p:spPr bwMode="auto">
            <a:xfrm>
              <a:off x="7340600" y="3289300"/>
              <a:ext cx="972139" cy="46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2400">
                  <a:latin typeface="Times New Roman" charset="0"/>
                </a:rPr>
                <a:t>Conduits</a:t>
              </a:r>
            </a:p>
          </p:txBody>
        </p:sp>
        <p:cxnSp>
          <p:nvCxnSpPr>
            <p:cNvPr id="76" name="Straight Arrow Connector 75"/>
            <p:cNvCxnSpPr/>
            <p:nvPr/>
          </p:nvCxnSpPr>
          <p:spPr>
            <a:xfrm flipH="1" flipV="1">
              <a:off x="6565390" y="3073291"/>
              <a:ext cx="761934" cy="4445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84" name="Rectangle 83"/>
          <p:cNvSpPr/>
          <p:nvPr/>
        </p:nvSpPr>
        <p:spPr>
          <a:xfrm>
            <a:off x="5469467" y="4470400"/>
            <a:ext cx="1710267" cy="342900"/>
          </a:xfrm>
          <a:prstGeom prst="rect">
            <a:avLst/>
          </a:prstGeom>
          <a:solidFill>
            <a:schemeClr val="accent5">
              <a:lumMod val="60000"/>
              <a:lumOff val="40000"/>
              <a:alpha val="23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Rectangle 84"/>
          <p:cNvSpPr/>
          <p:nvPr/>
        </p:nvSpPr>
        <p:spPr>
          <a:xfrm>
            <a:off x="7789334" y="4305300"/>
            <a:ext cx="1439333" cy="368300"/>
          </a:xfrm>
          <a:prstGeom prst="rect">
            <a:avLst/>
          </a:prstGeom>
          <a:solidFill>
            <a:schemeClr val="accent5">
              <a:lumMod val="60000"/>
              <a:lumOff val="40000"/>
              <a:alpha val="23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88" name="Group 87"/>
          <p:cNvGrpSpPr>
            <a:grpSpLocks/>
          </p:cNvGrpSpPr>
          <p:nvPr/>
        </p:nvGrpSpPr>
        <p:grpSpPr bwMode="auto">
          <a:xfrm>
            <a:off x="1066800" y="5092700"/>
            <a:ext cx="5638800" cy="355600"/>
            <a:chOff x="800100" y="5092700"/>
            <a:chExt cx="4229100" cy="355600"/>
          </a:xfrm>
        </p:grpSpPr>
        <p:sp>
          <p:nvSpPr>
            <p:cNvPr id="83" name="Rectangle 82"/>
            <p:cNvSpPr/>
            <p:nvPr/>
          </p:nvSpPr>
          <p:spPr>
            <a:xfrm>
              <a:off x="800100" y="5105400"/>
              <a:ext cx="660400" cy="342900"/>
            </a:xfrm>
            <a:prstGeom prst="rect">
              <a:avLst/>
            </a:prstGeom>
            <a:solidFill>
              <a:schemeClr val="accent5">
                <a:lumMod val="60000"/>
                <a:lumOff val="40000"/>
                <a:alpha val="23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Rectangle 85"/>
            <p:cNvSpPr/>
            <p:nvPr/>
          </p:nvSpPr>
          <p:spPr>
            <a:xfrm>
              <a:off x="4368800" y="5092700"/>
              <a:ext cx="660400" cy="342900"/>
            </a:xfrm>
            <a:prstGeom prst="rect">
              <a:avLst/>
            </a:prstGeom>
            <a:solidFill>
              <a:schemeClr val="accent5">
                <a:lumMod val="60000"/>
                <a:lumOff val="40000"/>
                <a:alpha val="23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9" name="Rectangle 78"/>
          <p:cNvSpPr/>
          <p:nvPr/>
        </p:nvSpPr>
        <p:spPr>
          <a:xfrm>
            <a:off x="4097867" y="3378200"/>
            <a:ext cx="711200" cy="368300"/>
          </a:xfrm>
          <a:prstGeom prst="rect">
            <a:avLst/>
          </a:prstGeom>
          <a:solidFill>
            <a:srgbClr val="FAFAF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54" name="TextBox 79"/>
          <p:cNvSpPr txBox="1">
            <a:spLocks noChangeArrowheads="1"/>
          </p:cNvSpPr>
          <p:nvPr/>
        </p:nvSpPr>
        <p:spPr bwMode="auto">
          <a:xfrm>
            <a:off x="4114800" y="3390900"/>
            <a:ext cx="965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1000" b="1">
                <a:latin typeface="Times New Roman" charset="0"/>
              </a:rPr>
              <a:t>Lift Station</a:t>
            </a:r>
          </a:p>
        </p:txBody>
      </p:sp>
      <p:sp>
        <p:nvSpPr>
          <p:cNvPr id="89" name="Rectangle 88"/>
          <p:cNvSpPr/>
          <p:nvPr/>
        </p:nvSpPr>
        <p:spPr>
          <a:xfrm>
            <a:off x="4080934" y="3340100"/>
            <a:ext cx="931333" cy="482600"/>
          </a:xfrm>
          <a:prstGeom prst="rect">
            <a:avLst/>
          </a:prstGeom>
          <a:solidFill>
            <a:schemeClr val="accent5">
              <a:lumMod val="60000"/>
              <a:lumOff val="40000"/>
              <a:alpha val="23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87" name="Group 86"/>
          <p:cNvGrpSpPr>
            <a:grpSpLocks/>
          </p:cNvGrpSpPr>
          <p:nvPr/>
        </p:nvGrpSpPr>
        <p:grpSpPr bwMode="auto">
          <a:xfrm>
            <a:off x="2150533" y="2425700"/>
            <a:ext cx="8161867" cy="2120900"/>
            <a:chOff x="1612900" y="2425700"/>
            <a:chExt cx="6121400" cy="2120900"/>
          </a:xfrm>
        </p:grpSpPr>
        <p:sp>
          <p:nvSpPr>
            <p:cNvPr id="78" name="Rectangle 77"/>
            <p:cNvSpPr/>
            <p:nvPr/>
          </p:nvSpPr>
          <p:spPr>
            <a:xfrm>
              <a:off x="5676900" y="3276600"/>
              <a:ext cx="800100" cy="254000"/>
            </a:xfrm>
            <a:prstGeom prst="rect">
              <a:avLst/>
            </a:prstGeom>
            <a:solidFill>
              <a:schemeClr val="accent5">
                <a:lumMod val="60000"/>
                <a:lumOff val="40000"/>
                <a:alpha val="23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Rounded Rectangle 81"/>
            <p:cNvSpPr/>
            <p:nvPr/>
          </p:nvSpPr>
          <p:spPr>
            <a:xfrm>
              <a:off x="5905500" y="2590800"/>
              <a:ext cx="368300" cy="749300"/>
            </a:xfrm>
            <a:prstGeom prst="roundRect">
              <a:avLst/>
            </a:prstGeom>
            <a:solidFill>
              <a:schemeClr val="accent4">
                <a:lumMod val="60000"/>
                <a:lumOff val="40000"/>
                <a:alpha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Rounded Rectangle 91"/>
            <p:cNvSpPr/>
            <p:nvPr/>
          </p:nvSpPr>
          <p:spPr>
            <a:xfrm>
              <a:off x="4051300" y="2755900"/>
              <a:ext cx="241300" cy="508000"/>
            </a:xfrm>
            <a:prstGeom prst="roundRect">
              <a:avLst/>
            </a:prstGeom>
            <a:solidFill>
              <a:schemeClr val="accent4">
                <a:lumMod val="60000"/>
                <a:lumOff val="40000"/>
                <a:alpha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Rounded Rectangle 93"/>
            <p:cNvSpPr/>
            <p:nvPr/>
          </p:nvSpPr>
          <p:spPr>
            <a:xfrm>
              <a:off x="1612900" y="3987800"/>
              <a:ext cx="304800" cy="558800"/>
            </a:xfrm>
            <a:prstGeom prst="roundRect">
              <a:avLst/>
            </a:prstGeom>
            <a:solidFill>
              <a:schemeClr val="accent4">
                <a:lumMod val="60000"/>
                <a:lumOff val="40000"/>
                <a:alpha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Rounded Rectangle 94"/>
            <p:cNvSpPr/>
            <p:nvPr/>
          </p:nvSpPr>
          <p:spPr>
            <a:xfrm>
              <a:off x="2209800" y="3035300"/>
              <a:ext cx="254000" cy="457200"/>
            </a:xfrm>
            <a:prstGeom prst="roundRect">
              <a:avLst/>
            </a:prstGeom>
            <a:solidFill>
              <a:schemeClr val="accent4">
                <a:lumMod val="60000"/>
                <a:lumOff val="40000"/>
                <a:alpha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Rounded Rectangle 95"/>
            <p:cNvSpPr/>
            <p:nvPr/>
          </p:nvSpPr>
          <p:spPr>
            <a:xfrm>
              <a:off x="2921000" y="2717800"/>
              <a:ext cx="266700" cy="431800"/>
            </a:xfrm>
            <a:prstGeom prst="roundRect">
              <a:avLst/>
            </a:prstGeom>
            <a:solidFill>
              <a:schemeClr val="accent4">
                <a:lumMod val="60000"/>
                <a:lumOff val="40000"/>
                <a:alpha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Rounded Rectangle 96"/>
            <p:cNvSpPr/>
            <p:nvPr/>
          </p:nvSpPr>
          <p:spPr>
            <a:xfrm>
              <a:off x="7366000" y="2425700"/>
              <a:ext cx="368300" cy="749300"/>
            </a:xfrm>
            <a:prstGeom prst="roundRect">
              <a:avLst/>
            </a:prstGeom>
            <a:solidFill>
              <a:schemeClr val="accent4">
                <a:lumMod val="60000"/>
                <a:lumOff val="40000"/>
                <a:alpha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4240211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wheel(1)">
                                      <p:cBhvr>
                                        <p:cTn id="12" dur="2000"/>
                                        <p:tgtEl>
                                          <p:spTgt spid="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strips(downLeft)">
                                      <p:cBhvr>
                                        <p:cTn id="17" dur="500"/>
                                        <p:tgtEl>
                                          <p:spTgt spid="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fade">
                                      <p:cBhvr>
                                        <p:cTn id="22" dur="1000"/>
                                        <p:tgtEl>
                                          <p:spTgt spid="85"/>
                                        </p:tgtEl>
                                      </p:cBhvr>
                                    </p:animEffect>
                                    <p:anim calcmode="lin" valueType="num">
                                      <p:cBhvr>
                                        <p:cTn id="23" dur="1000" fill="hold"/>
                                        <p:tgtEl>
                                          <p:spTgt spid="85"/>
                                        </p:tgtEl>
                                        <p:attrNameLst>
                                          <p:attrName>ppt_x</p:attrName>
                                        </p:attrNameLst>
                                      </p:cBhvr>
                                      <p:tavLst>
                                        <p:tav tm="0">
                                          <p:val>
                                            <p:strVal val="#ppt_x"/>
                                          </p:val>
                                        </p:tav>
                                        <p:tav tm="100000">
                                          <p:val>
                                            <p:strVal val="#ppt_x"/>
                                          </p:val>
                                        </p:tav>
                                      </p:tavLst>
                                    </p:anim>
                                    <p:anim calcmode="lin" valueType="num">
                                      <p:cBhvr>
                                        <p:cTn id="24"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fade">
                                      <p:cBhvr>
                                        <p:cTn id="29" dur="1000"/>
                                        <p:tgtEl>
                                          <p:spTgt spid="84"/>
                                        </p:tgtEl>
                                      </p:cBhvr>
                                    </p:animEffect>
                                    <p:anim calcmode="lin" valueType="num">
                                      <p:cBhvr>
                                        <p:cTn id="30" dur="1000" fill="hold"/>
                                        <p:tgtEl>
                                          <p:spTgt spid="84"/>
                                        </p:tgtEl>
                                        <p:attrNameLst>
                                          <p:attrName>ppt_x</p:attrName>
                                        </p:attrNameLst>
                                      </p:cBhvr>
                                      <p:tavLst>
                                        <p:tav tm="0">
                                          <p:val>
                                            <p:strVal val="#ppt_x"/>
                                          </p:val>
                                        </p:tav>
                                        <p:tav tm="100000">
                                          <p:val>
                                            <p:strVal val="#ppt_x"/>
                                          </p:val>
                                        </p:tav>
                                      </p:tavLst>
                                    </p:anim>
                                    <p:anim calcmode="lin" valueType="num">
                                      <p:cBhvr>
                                        <p:cTn id="31"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89"/>
                                        </p:tgtEl>
                                        <p:attrNameLst>
                                          <p:attrName>style.visibility</p:attrName>
                                        </p:attrNameLst>
                                      </p:cBhvr>
                                      <p:to>
                                        <p:strVal val="visible"/>
                                      </p:to>
                                    </p:set>
                                    <p:animEffect transition="in" filter="fade">
                                      <p:cBhvr>
                                        <p:cTn id="36" dur="1000"/>
                                        <p:tgtEl>
                                          <p:spTgt spid="89"/>
                                        </p:tgtEl>
                                      </p:cBhvr>
                                    </p:animEffect>
                                    <p:anim calcmode="lin" valueType="num">
                                      <p:cBhvr>
                                        <p:cTn id="37" dur="1000" fill="hold"/>
                                        <p:tgtEl>
                                          <p:spTgt spid="89"/>
                                        </p:tgtEl>
                                        <p:attrNameLst>
                                          <p:attrName>ppt_x</p:attrName>
                                        </p:attrNameLst>
                                      </p:cBhvr>
                                      <p:tavLst>
                                        <p:tav tm="0">
                                          <p:val>
                                            <p:strVal val="#ppt_x"/>
                                          </p:val>
                                        </p:tav>
                                        <p:tav tm="100000">
                                          <p:val>
                                            <p:strVal val="#ppt_x"/>
                                          </p:val>
                                        </p:tav>
                                      </p:tavLst>
                                    </p:anim>
                                    <p:anim calcmode="lin" valueType="num">
                                      <p:cBhvr>
                                        <p:cTn id="38"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1000"/>
                                        <p:tgtEl>
                                          <p:spTgt spid="88"/>
                                        </p:tgtEl>
                                      </p:cBhvr>
                                    </p:animEffect>
                                    <p:anim calcmode="lin" valueType="num">
                                      <p:cBhvr>
                                        <p:cTn id="44" dur="1000" fill="hold"/>
                                        <p:tgtEl>
                                          <p:spTgt spid="88"/>
                                        </p:tgtEl>
                                        <p:attrNameLst>
                                          <p:attrName>ppt_x</p:attrName>
                                        </p:attrNameLst>
                                      </p:cBhvr>
                                      <p:tavLst>
                                        <p:tav tm="0">
                                          <p:val>
                                            <p:strVal val="#ppt_x"/>
                                          </p:val>
                                        </p:tav>
                                        <p:tav tm="100000">
                                          <p:val>
                                            <p:strVal val="#ppt_x"/>
                                          </p:val>
                                        </p:tav>
                                      </p:tavLst>
                                    </p:anim>
                                    <p:anim calcmode="lin" valueType="num">
                                      <p:cBhvr>
                                        <p:cTn id="45"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2"/>
          <p:cNvSpPr>
            <a:spLocks noGrp="1" noChangeArrowheads="1"/>
          </p:cNvSpPr>
          <p:nvPr>
            <p:ph type="title"/>
          </p:nvPr>
        </p:nvSpPr>
        <p:spPr>
          <a:xfrm>
            <a:off x="0" y="312738"/>
            <a:ext cx="12192000" cy="762000"/>
          </a:xfrm>
        </p:spPr>
        <p:txBody>
          <a:bodyPr rtlCol="0">
            <a:normAutofit fontScale="90000"/>
          </a:bodyPr>
          <a:lstStyle/>
          <a:p>
            <a:pPr fontAlgn="auto">
              <a:spcAft>
                <a:spcPts val="0"/>
              </a:spcAft>
              <a:defRPr/>
            </a:pPr>
            <a:r>
              <a:rPr lang="en-US" dirty="0">
                <a:latin typeface="Candara"/>
                <a:ea typeface="+mj-ea"/>
                <a:cs typeface="Candara"/>
              </a:rPr>
              <a:t>Ratio of depressed section flow to </a:t>
            </a:r>
            <a:r>
              <a:rPr lang="en-US" dirty="0" smtClean="0">
                <a:latin typeface="Candara"/>
                <a:ea typeface="+mj-ea"/>
                <a:cs typeface="Candara"/>
              </a:rPr>
              <a:t/>
            </a:r>
            <a:br>
              <a:rPr lang="en-US" dirty="0" smtClean="0">
                <a:latin typeface="Candara"/>
                <a:ea typeface="+mj-ea"/>
                <a:cs typeface="Candara"/>
              </a:rPr>
            </a:br>
            <a:r>
              <a:rPr lang="en-US" dirty="0" smtClean="0">
                <a:latin typeface="Candara"/>
                <a:ea typeface="+mj-ea"/>
                <a:cs typeface="Candara"/>
              </a:rPr>
              <a:t>total </a:t>
            </a:r>
            <a:r>
              <a:rPr lang="en-US" dirty="0">
                <a:latin typeface="Candara"/>
                <a:ea typeface="+mj-ea"/>
                <a:cs typeface="Candara"/>
              </a:rPr>
              <a:t>flow</a:t>
            </a:r>
          </a:p>
        </p:txBody>
      </p:sp>
      <p:sp>
        <p:nvSpPr>
          <p:cNvPr id="109570" name="Rectangle 3"/>
          <p:cNvSpPr>
            <a:spLocks noGrp="1" noChangeArrowheads="1"/>
          </p:cNvSpPr>
          <p:nvPr>
            <p:ph type="body" sz="half" idx="1"/>
          </p:nvPr>
        </p:nvSpPr>
        <p:spPr>
          <a:xfrm>
            <a:off x="747184" y="2133600"/>
            <a:ext cx="10648949" cy="3962400"/>
          </a:xfrm>
        </p:spPr>
        <p:txBody>
          <a:bodyPr rtlCol="0">
            <a:normAutofit fontScale="92500" lnSpcReduction="10000"/>
          </a:bodyPr>
          <a:lstStyle/>
          <a:p>
            <a:pPr marL="381000" indent="-381000" fontAlgn="auto">
              <a:spcAft>
                <a:spcPts val="0"/>
              </a:spcAft>
              <a:buFont typeface="Arial"/>
              <a:buChar char="•"/>
              <a:defRPr/>
            </a:pPr>
            <a:r>
              <a:rPr lang="en-US" sz="2400" dirty="0" err="1">
                <a:latin typeface="Verdana" charset="0"/>
                <a:ea typeface="+mn-ea"/>
              </a:rPr>
              <a:t>TxDOT</a:t>
            </a:r>
            <a:r>
              <a:rPr lang="en-US" sz="2400" dirty="0">
                <a:latin typeface="Verdana" charset="0"/>
                <a:ea typeface="+mn-ea"/>
              </a:rPr>
              <a:t> HDM </a:t>
            </a:r>
            <a:r>
              <a:rPr lang="en-US" sz="2400" dirty="0" err="1">
                <a:latin typeface="Verdana" charset="0"/>
                <a:ea typeface="+mn-ea"/>
              </a:rPr>
              <a:t>Eq</a:t>
            </a:r>
            <a:r>
              <a:rPr lang="en-US" sz="2400" dirty="0">
                <a:latin typeface="Verdana" charset="0"/>
                <a:ea typeface="+mn-ea"/>
              </a:rPr>
              <a:t> 10-8</a:t>
            </a:r>
            <a:br>
              <a:rPr lang="en-US" sz="2400" dirty="0">
                <a:latin typeface="Verdana" charset="0"/>
                <a:ea typeface="+mn-ea"/>
              </a:rPr>
            </a:br>
            <a:r>
              <a:rPr lang="en-US" sz="2400" dirty="0">
                <a:latin typeface="Verdana" charset="0"/>
                <a:ea typeface="+mn-ea"/>
              </a:rPr>
              <a:t/>
            </a:r>
            <a:br>
              <a:rPr lang="en-US" sz="2400" dirty="0">
                <a:latin typeface="Verdana" charset="0"/>
                <a:ea typeface="+mn-ea"/>
              </a:rPr>
            </a:br>
            <a:r>
              <a:rPr lang="en-US" sz="2400" dirty="0">
                <a:latin typeface="Verdana" charset="0"/>
                <a:ea typeface="+mn-ea"/>
              </a:rPr>
              <a:t/>
            </a:r>
            <a:br>
              <a:rPr lang="en-US" sz="2400" dirty="0">
                <a:latin typeface="Verdana" charset="0"/>
                <a:ea typeface="+mn-ea"/>
              </a:rPr>
            </a:br>
            <a:r>
              <a:rPr lang="en-US" sz="2400" dirty="0">
                <a:latin typeface="Verdana" charset="0"/>
                <a:ea typeface="+mn-ea"/>
              </a:rPr>
              <a:t/>
            </a:r>
            <a:br>
              <a:rPr lang="en-US" sz="2400" dirty="0">
                <a:latin typeface="Verdana" charset="0"/>
                <a:ea typeface="+mn-ea"/>
              </a:rPr>
            </a:br>
            <a:r>
              <a:rPr lang="en-US" sz="2400" dirty="0">
                <a:latin typeface="Verdana" charset="0"/>
                <a:ea typeface="+mn-ea"/>
              </a:rPr>
              <a:t/>
            </a:r>
            <a:br>
              <a:rPr lang="en-US" sz="2400" dirty="0">
                <a:latin typeface="Verdana" charset="0"/>
                <a:ea typeface="+mn-ea"/>
              </a:rPr>
            </a:br>
            <a:r>
              <a:rPr lang="en-US" sz="2400" dirty="0">
                <a:latin typeface="Verdana" charset="0"/>
                <a:ea typeface="+mn-ea"/>
              </a:rPr>
              <a:t>where </a:t>
            </a:r>
            <a:r>
              <a:rPr lang="en-US" sz="2400" dirty="0" smtClean="0">
                <a:latin typeface="Verdana" charset="0"/>
                <a:ea typeface="+mn-ea"/>
              </a:rPr>
              <a:t/>
            </a:r>
            <a:br>
              <a:rPr lang="en-US" sz="2400" dirty="0" smtClean="0">
                <a:latin typeface="Verdana" charset="0"/>
                <a:ea typeface="+mn-ea"/>
              </a:rPr>
            </a:br>
            <a:r>
              <a:rPr lang="en-US" sz="2400" dirty="0" smtClean="0">
                <a:latin typeface="Verdana" charset="0"/>
                <a:ea typeface="+mn-ea"/>
              </a:rPr>
              <a:t/>
            </a:r>
            <a:br>
              <a:rPr lang="en-US" sz="2400" dirty="0" smtClean="0">
                <a:latin typeface="Verdana" charset="0"/>
                <a:ea typeface="+mn-ea"/>
              </a:rPr>
            </a:br>
            <a:r>
              <a:rPr lang="en-US" sz="2400" i="1" dirty="0" smtClean="0">
                <a:latin typeface="Verdana" charset="0"/>
                <a:ea typeface="+mn-ea"/>
              </a:rPr>
              <a:t>K</a:t>
            </a:r>
            <a:r>
              <a:rPr lang="en-US" sz="2400" i="1" baseline="-25000" dirty="0" smtClean="0">
                <a:latin typeface="Verdana" charset="0"/>
                <a:ea typeface="+mn-ea"/>
              </a:rPr>
              <a:t>w</a:t>
            </a:r>
            <a:r>
              <a:rPr lang="en-US" sz="2400" dirty="0" smtClean="0">
                <a:latin typeface="Verdana" charset="0"/>
                <a:ea typeface="+mn-ea"/>
              </a:rPr>
              <a:t> </a:t>
            </a:r>
            <a:r>
              <a:rPr lang="en-US" sz="2400" dirty="0">
                <a:latin typeface="Verdana" charset="0"/>
                <a:ea typeface="+mn-ea"/>
              </a:rPr>
              <a:t>= conveyance in depressed section (</a:t>
            </a:r>
            <a:r>
              <a:rPr lang="en-US" sz="2400" dirty="0" err="1">
                <a:latin typeface="Verdana" charset="0"/>
                <a:ea typeface="+mn-ea"/>
              </a:rPr>
              <a:t>cfs</a:t>
            </a:r>
            <a:r>
              <a:rPr lang="en-US" sz="2400" dirty="0" smtClean="0">
                <a:latin typeface="Verdana" charset="0"/>
                <a:ea typeface="+mn-ea"/>
              </a:rPr>
              <a:t>);</a:t>
            </a:r>
            <a:br>
              <a:rPr lang="en-US" sz="2400" dirty="0" smtClean="0">
                <a:latin typeface="Verdana" charset="0"/>
                <a:ea typeface="+mn-ea"/>
              </a:rPr>
            </a:br>
            <a:r>
              <a:rPr lang="en-US" sz="2400" i="1" dirty="0" err="1" smtClean="0">
                <a:latin typeface="Verdana" charset="0"/>
                <a:ea typeface="+mn-ea"/>
              </a:rPr>
              <a:t>K</a:t>
            </a:r>
            <a:r>
              <a:rPr lang="en-US" sz="2400" i="1" baseline="-25000" dirty="0" err="1" smtClean="0">
                <a:latin typeface="Verdana" charset="0"/>
                <a:ea typeface="+mn-ea"/>
              </a:rPr>
              <a:t>o</a:t>
            </a:r>
            <a:r>
              <a:rPr lang="en-US" sz="2400" baseline="-25000" dirty="0" smtClean="0">
                <a:latin typeface="Verdana" charset="0"/>
                <a:ea typeface="+mn-ea"/>
              </a:rPr>
              <a:t> </a:t>
            </a:r>
            <a:r>
              <a:rPr lang="en-US" sz="2400" dirty="0">
                <a:latin typeface="Verdana" charset="0"/>
                <a:ea typeface="+mn-ea"/>
              </a:rPr>
              <a:t>= conveyance beyond depressed section (</a:t>
            </a:r>
            <a:r>
              <a:rPr lang="en-US" sz="2400" dirty="0" err="1">
                <a:latin typeface="Verdana" charset="0"/>
                <a:ea typeface="+mn-ea"/>
              </a:rPr>
              <a:t>cfs</a:t>
            </a:r>
            <a:r>
              <a:rPr lang="en-US" sz="2400" dirty="0">
                <a:latin typeface="Verdana" charset="0"/>
                <a:ea typeface="+mn-ea"/>
              </a:rPr>
              <a:t>); </a:t>
            </a:r>
            <a:r>
              <a:rPr lang="en-US" sz="2400" dirty="0" smtClean="0">
                <a:latin typeface="Verdana" charset="0"/>
                <a:ea typeface="+mn-ea"/>
              </a:rPr>
              <a:t/>
            </a:r>
            <a:br>
              <a:rPr lang="en-US" sz="2400" dirty="0" smtClean="0">
                <a:latin typeface="Verdana" charset="0"/>
                <a:ea typeface="+mn-ea"/>
              </a:rPr>
            </a:br>
            <a:r>
              <a:rPr lang="en-US" sz="2400" i="1" dirty="0" err="1" smtClean="0">
                <a:latin typeface="Verdana" charset="0"/>
                <a:ea typeface="+mn-ea"/>
              </a:rPr>
              <a:t>E</a:t>
            </a:r>
            <a:r>
              <a:rPr lang="en-US" sz="2400" i="1" baseline="-25000" dirty="0" err="1" smtClean="0">
                <a:latin typeface="Verdana" charset="0"/>
                <a:ea typeface="+mn-ea"/>
              </a:rPr>
              <a:t>o</a:t>
            </a:r>
            <a:r>
              <a:rPr lang="en-US" sz="2400" dirty="0" smtClean="0">
                <a:latin typeface="Verdana" charset="0"/>
                <a:ea typeface="+mn-ea"/>
              </a:rPr>
              <a:t> </a:t>
            </a:r>
            <a:r>
              <a:rPr lang="en-US" sz="2400" dirty="0">
                <a:latin typeface="Verdana" charset="0"/>
                <a:ea typeface="+mn-ea"/>
              </a:rPr>
              <a:t>= ratio of depressed section flow to total flow.</a:t>
            </a:r>
          </a:p>
        </p:txBody>
      </p:sp>
      <p:graphicFrame>
        <p:nvGraphicFramePr>
          <p:cNvPr id="6147" name="Object 2"/>
          <p:cNvGraphicFramePr>
            <a:graphicFrameLocks noGrp="1" noChangeAspect="1"/>
          </p:cNvGraphicFramePr>
          <p:nvPr>
            <p:ph sz="half" idx="2"/>
            <p:extLst>
              <p:ext uri="{D42A27DB-BD31-4B8C-83A1-F6EECF244321}">
                <p14:modId xmlns:p14="http://schemas.microsoft.com/office/powerpoint/2010/main" val="2857760405"/>
              </p:ext>
            </p:extLst>
          </p:nvPr>
        </p:nvGraphicFramePr>
        <p:xfrm>
          <a:off x="3801177" y="2842251"/>
          <a:ext cx="2944283" cy="1019175"/>
        </p:xfrm>
        <a:graphic>
          <a:graphicData uri="http://schemas.openxmlformats.org/presentationml/2006/ole">
            <mc:AlternateContent xmlns:mc="http://schemas.openxmlformats.org/markup-compatibility/2006">
              <mc:Choice xmlns:v="urn:schemas-microsoft-com:vml" Requires="v">
                <p:oleObj spid="_x0000_s7170" name="Equation" r:id="rId3" imgW="825500" imgH="381000" progId="Equation.3">
                  <p:embed/>
                </p:oleObj>
              </mc:Choice>
              <mc:Fallback>
                <p:oleObj name="Equation" r:id="rId3" imgW="825500" imgH="38100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1177" y="2842251"/>
                        <a:ext cx="2944283" cy="101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6148" name="Rectangle 4"/>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6149" name="Rectangle 5"/>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Tree>
    <p:extLst>
      <p:ext uri="{BB962C8B-B14F-4D97-AF65-F5344CB8AC3E}">
        <p14:creationId xmlns:p14="http://schemas.microsoft.com/office/powerpoint/2010/main" val="294813532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Rectangle 2"/>
          <p:cNvSpPr>
            <a:spLocks noGrp="1" noChangeArrowheads="1"/>
          </p:cNvSpPr>
          <p:nvPr>
            <p:ph type="title"/>
          </p:nvPr>
        </p:nvSpPr>
        <p:spPr>
          <a:xfrm>
            <a:off x="508000" y="152400"/>
            <a:ext cx="10805584" cy="609600"/>
          </a:xfrm>
        </p:spPr>
        <p:txBody>
          <a:bodyPr rtlCol="0">
            <a:normAutofit/>
          </a:bodyPr>
          <a:lstStyle/>
          <a:p>
            <a:pPr fontAlgn="auto">
              <a:spcAft>
                <a:spcPts val="0"/>
              </a:spcAft>
              <a:defRPr/>
            </a:pPr>
            <a:r>
              <a:rPr lang="en-US" dirty="0">
                <a:latin typeface="Candara"/>
                <a:ea typeface="+mj-ea"/>
                <a:cs typeface="Candara"/>
              </a:rPr>
              <a:t>Conveyance</a:t>
            </a:r>
          </a:p>
        </p:txBody>
      </p:sp>
      <p:sp>
        <p:nvSpPr>
          <p:cNvPr id="7170" name="Rectangle 3"/>
          <p:cNvSpPr>
            <a:spLocks noGrp="1" noChangeArrowheads="1"/>
          </p:cNvSpPr>
          <p:nvPr>
            <p:ph type="body" sz="half" idx="1"/>
          </p:nvPr>
        </p:nvSpPr>
        <p:spPr>
          <a:xfrm>
            <a:off x="711200" y="838201"/>
            <a:ext cx="10160000" cy="4505325"/>
          </a:xfrm>
        </p:spPr>
        <p:txBody>
          <a:bodyPr>
            <a:normAutofit fontScale="92500" lnSpcReduction="10000"/>
          </a:bodyPr>
          <a:lstStyle/>
          <a:p>
            <a:r>
              <a:rPr lang="en-US" altLang="en-US" sz="2400" dirty="0" err="1">
                <a:latin typeface="Verdana" charset="0"/>
              </a:rPr>
              <a:t>TxDOT</a:t>
            </a:r>
            <a:r>
              <a:rPr lang="en-US" altLang="en-US" sz="2400" dirty="0">
                <a:latin typeface="Verdana" charset="0"/>
              </a:rPr>
              <a:t> HDM </a:t>
            </a:r>
            <a:r>
              <a:rPr lang="en-US" altLang="en-US" sz="2400" dirty="0" err="1">
                <a:latin typeface="Verdana" charset="0"/>
              </a:rPr>
              <a:t>Eq</a:t>
            </a:r>
            <a:r>
              <a:rPr lang="en-US" altLang="en-US" sz="2400" dirty="0">
                <a:latin typeface="Verdana" charset="0"/>
              </a:rPr>
              <a:t> 10-9</a:t>
            </a:r>
            <a:br>
              <a:rPr lang="en-US" altLang="en-US" sz="2400" dirty="0">
                <a:latin typeface="Verdana" charset="0"/>
              </a:rPr>
            </a:br>
            <a:r>
              <a:rPr lang="en-US" altLang="en-US" sz="2400" dirty="0">
                <a:latin typeface="Verdana" charset="0"/>
              </a:rPr>
              <a:t/>
            </a:r>
            <a:br>
              <a:rPr lang="en-US" altLang="en-US" sz="2400" dirty="0">
                <a:latin typeface="Verdana" charset="0"/>
              </a:rPr>
            </a:br>
            <a:r>
              <a:rPr lang="en-US" altLang="en-US" sz="2400" dirty="0">
                <a:latin typeface="Verdana" charset="0"/>
              </a:rPr>
              <a:t/>
            </a:r>
            <a:br>
              <a:rPr lang="en-US" altLang="en-US" sz="2400" dirty="0">
                <a:latin typeface="Verdana" charset="0"/>
              </a:rPr>
            </a:br>
            <a:r>
              <a:rPr lang="en-US" altLang="en-US" sz="2400" dirty="0">
                <a:latin typeface="Verdana" charset="0"/>
              </a:rPr>
              <a:t/>
            </a:r>
            <a:br>
              <a:rPr lang="en-US" altLang="en-US" sz="2400" dirty="0">
                <a:latin typeface="Verdana" charset="0"/>
              </a:rPr>
            </a:br>
            <a:r>
              <a:rPr lang="en-US" altLang="en-US" sz="2400" dirty="0">
                <a:latin typeface="Verdana" charset="0"/>
              </a:rPr>
              <a:t/>
            </a:r>
            <a:br>
              <a:rPr lang="en-US" altLang="en-US" sz="2400" dirty="0">
                <a:latin typeface="Verdana" charset="0"/>
              </a:rPr>
            </a:br>
            <a:r>
              <a:rPr lang="en-US" altLang="en-US" sz="2400" dirty="0" smtClean="0">
                <a:latin typeface="Verdana" charset="0"/>
              </a:rPr>
              <a:t>where</a:t>
            </a:r>
            <a:br>
              <a:rPr lang="en-US" altLang="en-US" sz="2400" dirty="0" smtClean="0">
                <a:latin typeface="Verdana" charset="0"/>
              </a:rPr>
            </a:br>
            <a:r>
              <a:rPr lang="en-US" altLang="en-US" sz="2400" dirty="0" smtClean="0">
                <a:latin typeface="Verdana" charset="0"/>
              </a:rPr>
              <a:t> </a:t>
            </a:r>
            <a:br>
              <a:rPr lang="en-US" altLang="en-US" sz="2400" dirty="0" smtClean="0">
                <a:latin typeface="Verdana" charset="0"/>
              </a:rPr>
            </a:br>
            <a:r>
              <a:rPr lang="en-US" altLang="en-US" sz="2400" i="1" dirty="0" smtClean="0">
                <a:latin typeface="Verdana" charset="0"/>
              </a:rPr>
              <a:t>A</a:t>
            </a:r>
            <a:r>
              <a:rPr lang="en-US" altLang="en-US" sz="2400" dirty="0" smtClean="0">
                <a:latin typeface="Verdana" charset="0"/>
              </a:rPr>
              <a:t> </a:t>
            </a:r>
            <a:r>
              <a:rPr lang="en-US" altLang="en-US" sz="2400" dirty="0">
                <a:latin typeface="Verdana" charset="0"/>
              </a:rPr>
              <a:t>= cross section area (</a:t>
            </a:r>
            <a:r>
              <a:rPr lang="en-US" altLang="en-US" sz="2400" dirty="0" err="1">
                <a:latin typeface="Verdana" charset="0"/>
              </a:rPr>
              <a:t>sq</a:t>
            </a:r>
            <a:r>
              <a:rPr lang="en-US" altLang="en-US" sz="2400" dirty="0">
                <a:latin typeface="Verdana" charset="0"/>
              </a:rPr>
              <a:t> </a:t>
            </a:r>
            <a:r>
              <a:rPr lang="en-US" altLang="en-US" sz="2400" dirty="0" err="1">
                <a:latin typeface="Verdana" charset="0"/>
              </a:rPr>
              <a:t>ft</a:t>
            </a:r>
            <a:r>
              <a:rPr lang="en-US" altLang="en-US" sz="2400" dirty="0" smtClean="0">
                <a:latin typeface="Verdana" charset="0"/>
              </a:rPr>
              <a:t>);</a:t>
            </a:r>
            <a:br>
              <a:rPr lang="en-US" altLang="en-US" sz="2400" dirty="0" smtClean="0">
                <a:latin typeface="Verdana" charset="0"/>
              </a:rPr>
            </a:br>
            <a:r>
              <a:rPr lang="en-US" altLang="en-US" sz="2400" i="1" dirty="0" smtClean="0">
                <a:latin typeface="Verdana" charset="0"/>
              </a:rPr>
              <a:t>n</a:t>
            </a:r>
            <a:r>
              <a:rPr lang="en-US" altLang="en-US" sz="2400" dirty="0" smtClean="0">
                <a:latin typeface="Verdana" charset="0"/>
              </a:rPr>
              <a:t> </a:t>
            </a:r>
            <a:r>
              <a:rPr lang="en-US" altLang="en-US" sz="2400" dirty="0">
                <a:latin typeface="Verdana" charset="0"/>
              </a:rPr>
              <a:t>= Manning roughness coefficient</a:t>
            </a:r>
            <a:r>
              <a:rPr lang="en-US" altLang="en-US" sz="2400" dirty="0" smtClean="0">
                <a:latin typeface="Verdana" charset="0"/>
              </a:rPr>
              <a:t>;</a:t>
            </a:r>
            <a:br>
              <a:rPr lang="en-US" altLang="en-US" sz="2400" dirty="0" smtClean="0">
                <a:latin typeface="Verdana" charset="0"/>
              </a:rPr>
            </a:br>
            <a:r>
              <a:rPr lang="en-US" altLang="en-US" sz="2400" i="1" dirty="0" smtClean="0">
                <a:latin typeface="Verdana" charset="0"/>
              </a:rPr>
              <a:t>P</a:t>
            </a:r>
            <a:r>
              <a:rPr lang="en-US" altLang="en-US" sz="2400" dirty="0" smtClean="0">
                <a:latin typeface="Verdana" charset="0"/>
              </a:rPr>
              <a:t> </a:t>
            </a:r>
            <a:r>
              <a:rPr lang="en-US" altLang="en-US" sz="2400" dirty="0">
                <a:latin typeface="Verdana" charset="0"/>
              </a:rPr>
              <a:t>= wetted perimeter (</a:t>
            </a:r>
            <a:r>
              <a:rPr lang="en-US" altLang="en-US" sz="2400" dirty="0" err="1">
                <a:latin typeface="Verdana" charset="0"/>
              </a:rPr>
              <a:t>ft</a:t>
            </a:r>
            <a:r>
              <a:rPr lang="en-US" altLang="en-US" sz="2400" dirty="0" smtClean="0">
                <a:latin typeface="Verdana" charset="0"/>
              </a:rPr>
              <a:t>);</a:t>
            </a:r>
            <a:br>
              <a:rPr lang="en-US" altLang="en-US" sz="2400" dirty="0" smtClean="0">
                <a:latin typeface="Verdana" charset="0"/>
              </a:rPr>
            </a:br>
            <a:r>
              <a:rPr lang="en-US" altLang="en-US" sz="2400" i="1" dirty="0" smtClean="0">
                <a:latin typeface="Verdana" charset="0"/>
              </a:rPr>
              <a:t>K </a:t>
            </a:r>
            <a:r>
              <a:rPr lang="en-US" altLang="en-US" sz="2400" dirty="0">
                <a:latin typeface="Verdana" charset="0"/>
              </a:rPr>
              <a:t>= conveyance. </a:t>
            </a:r>
          </a:p>
        </p:txBody>
      </p:sp>
      <p:sp>
        <p:nvSpPr>
          <p:cNvPr id="7171" name="Rectangle 4"/>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7172" name="Rectangle 5"/>
          <p:cNvSpPr>
            <a:spLocks noChangeArrowheads="1"/>
          </p:cNvSpPr>
          <p:nvPr/>
        </p:nvSpPr>
        <p:spPr bwMode="auto">
          <a:xfrm>
            <a:off x="0" y="304907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7173" name="Rectangle 6"/>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7174" name="Rectangle 7"/>
          <p:cNvSpPr>
            <a:spLocks noChangeArrowheads="1"/>
          </p:cNvSpPr>
          <p:nvPr/>
        </p:nvSpPr>
        <p:spPr bwMode="auto">
          <a:xfrm>
            <a:off x="0" y="303478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graphicFrame>
        <p:nvGraphicFramePr>
          <p:cNvPr id="7175" name="Object 2"/>
          <p:cNvGraphicFramePr>
            <a:graphicFrameLocks noChangeAspect="1"/>
          </p:cNvGraphicFramePr>
          <p:nvPr/>
        </p:nvGraphicFramePr>
        <p:xfrm>
          <a:off x="3579285" y="1881189"/>
          <a:ext cx="3119967" cy="865187"/>
        </p:xfrm>
        <a:graphic>
          <a:graphicData uri="http://schemas.openxmlformats.org/presentationml/2006/ole">
            <mc:AlternateContent xmlns:mc="http://schemas.openxmlformats.org/markup-compatibility/2006">
              <mc:Choice xmlns:v="urn:schemas-microsoft-com:vml" Requires="v">
                <p:oleObj spid="_x0000_s8194" name="Equation" r:id="rId3" imgW="1130300" imgH="419100" progId="Equation.3">
                  <p:embed/>
                </p:oleObj>
              </mc:Choice>
              <mc:Fallback>
                <p:oleObj name="Equation" r:id="rId3" imgW="11303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9285" y="1881189"/>
                        <a:ext cx="311996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8488443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2"/>
          <p:cNvSpPr>
            <a:spLocks noGrp="1" noChangeArrowheads="1"/>
          </p:cNvSpPr>
          <p:nvPr>
            <p:ph type="title"/>
          </p:nvPr>
        </p:nvSpPr>
        <p:spPr>
          <a:xfrm>
            <a:off x="508000" y="609600"/>
            <a:ext cx="10805584" cy="654050"/>
          </a:xfrm>
        </p:spPr>
        <p:txBody>
          <a:bodyPr rtlCol="0">
            <a:normAutofit/>
          </a:bodyPr>
          <a:lstStyle/>
          <a:p>
            <a:pPr fontAlgn="auto">
              <a:spcAft>
                <a:spcPts val="0"/>
              </a:spcAft>
              <a:defRPr/>
            </a:pPr>
            <a:r>
              <a:rPr lang="en-US" dirty="0">
                <a:latin typeface="Candara"/>
                <a:ea typeface="+mj-ea"/>
                <a:cs typeface="Candara"/>
              </a:rPr>
              <a:t>Area of the depressed gutter section</a:t>
            </a:r>
          </a:p>
        </p:txBody>
      </p:sp>
      <p:sp>
        <p:nvSpPr>
          <p:cNvPr id="111618" name="Rectangle 3"/>
          <p:cNvSpPr>
            <a:spLocks noGrp="1" noChangeArrowheads="1"/>
          </p:cNvSpPr>
          <p:nvPr>
            <p:ph type="body" sz="half" idx="1"/>
          </p:nvPr>
        </p:nvSpPr>
        <p:spPr>
          <a:xfrm>
            <a:off x="745067" y="1841500"/>
            <a:ext cx="9855200" cy="3810000"/>
          </a:xfrm>
        </p:spPr>
        <p:txBody>
          <a:bodyPr rtlCol="0">
            <a:noAutofit/>
          </a:bodyPr>
          <a:lstStyle/>
          <a:p>
            <a:pPr fontAlgn="auto">
              <a:spcAft>
                <a:spcPts val="0"/>
              </a:spcAft>
              <a:buFont typeface="Arial"/>
              <a:buChar char="•"/>
              <a:defRPr/>
            </a:pPr>
            <a:r>
              <a:rPr lang="en-US" sz="2000" dirty="0" err="1">
                <a:latin typeface="Verdana" charset="0"/>
                <a:ea typeface="+mn-ea"/>
              </a:rPr>
              <a:t>TxDOT</a:t>
            </a:r>
            <a:r>
              <a:rPr lang="en-US" sz="2000" dirty="0">
                <a:latin typeface="Verdana" charset="0"/>
                <a:ea typeface="+mn-ea"/>
              </a:rPr>
              <a:t> HDM </a:t>
            </a:r>
            <a:r>
              <a:rPr lang="en-US" sz="2000" dirty="0" err="1">
                <a:latin typeface="Verdana" charset="0"/>
                <a:ea typeface="+mn-ea"/>
              </a:rPr>
              <a:t>Eq</a:t>
            </a:r>
            <a:r>
              <a:rPr lang="en-US" sz="2000" dirty="0">
                <a:latin typeface="Verdana" charset="0"/>
                <a:ea typeface="+mn-ea"/>
              </a:rPr>
              <a:t> 10-10</a:t>
            </a:r>
            <a:br>
              <a:rPr lang="en-US" sz="2000" dirty="0">
                <a:latin typeface="Verdana" charset="0"/>
                <a:ea typeface="+mn-ea"/>
              </a:rPr>
            </a:br>
            <a:r>
              <a:rPr lang="en-US" sz="2000" dirty="0">
                <a:latin typeface="Verdana" charset="0"/>
                <a:ea typeface="+mn-ea"/>
              </a:rPr>
              <a:t/>
            </a:r>
            <a:br>
              <a:rPr lang="en-US" sz="2000" dirty="0">
                <a:latin typeface="Verdana" charset="0"/>
                <a:ea typeface="+mn-ea"/>
              </a:rPr>
            </a:br>
            <a:r>
              <a:rPr lang="en-US" sz="2000" dirty="0">
                <a:latin typeface="Verdana" charset="0"/>
                <a:ea typeface="+mn-ea"/>
              </a:rPr>
              <a:t/>
            </a:r>
            <a:br>
              <a:rPr lang="en-US" sz="2000" dirty="0">
                <a:latin typeface="Verdana" charset="0"/>
                <a:ea typeface="+mn-ea"/>
              </a:rPr>
            </a:br>
            <a:r>
              <a:rPr lang="en-US" sz="2000" dirty="0">
                <a:latin typeface="Verdana" charset="0"/>
                <a:ea typeface="+mn-ea"/>
              </a:rPr>
              <a:t/>
            </a:r>
            <a:br>
              <a:rPr lang="en-US" sz="2000" dirty="0">
                <a:latin typeface="Verdana" charset="0"/>
                <a:ea typeface="+mn-ea"/>
              </a:rPr>
            </a:br>
            <a:r>
              <a:rPr lang="en-US" sz="2000" dirty="0">
                <a:latin typeface="Verdana" charset="0"/>
                <a:ea typeface="+mn-ea"/>
              </a:rPr>
              <a:t/>
            </a:r>
            <a:br>
              <a:rPr lang="en-US" sz="2000" dirty="0">
                <a:latin typeface="Verdana" charset="0"/>
                <a:ea typeface="+mn-ea"/>
              </a:rPr>
            </a:br>
            <a:r>
              <a:rPr lang="en-US" sz="2000" dirty="0" smtClean="0">
                <a:latin typeface="Verdana" charset="0"/>
                <a:ea typeface="+mn-ea"/>
              </a:rPr>
              <a:t>where</a:t>
            </a:r>
            <a:br>
              <a:rPr lang="en-US" sz="2000" dirty="0" smtClean="0">
                <a:latin typeface="Verdana" charset="0"/>
                <a:ea typeface="+mn-ea"/>
              </a:rPr>
            </a:br>
            <a:r>
              <a:rPr lang="en-US" sz="2000" dirty="0" smtClean="0">
                <a:latin typeface="Verdana" charset="0"/>
                <a:ea typeface="+mn-ea"/>
              </a:rPr>
              <a:t/>
            </a:r>
            <a:br>
              <a:rPr lang="en-US" sz="2000" dirty="0" smtClean="0">
                <a:latin typeface="Verdana" charset="0"/>
                <a:ea typeface="+mn-ea"/>
              </a:rPr>
            </a:br>
            <a:r>
              <a:rPr lang="en-US" sz="2000" i="1" dirty="0" smtClean="0">
                <a:latin typeface="Verdana" charset="0"/>
                <a:ea typeface="+mn-ea"/>
              </a:rPr>
              <a:t>W</a:t>
            </a:r>
            <a:r>
              <a:rPr lang="en-US" sz="2000" dirty="0" smtClean="0">
                <a:latin typeface="Verdana" charset="0"/>
                <a:ea typeface="+mn-ea"/>
              </a:rPr>
              <a:t> </a:t>
            </a:r>
            <a:r>
              <a:rPr lang="en-US" sz="2000" dirty="0">
                <a:latin typeface="Verdana" charset="0"/>
                <a:ea typeface="+mn-ea"/>
              </a:rPr>
              <a:t>= depression width (</a:t>
            </a:r>
            <a:r>
              <a:rPr lang="en-US" sz="2000" dirty="0" err="1">
                <a:latin typeface="Verdana" charset="0"/>
                <a:ea typeface="+mn-ea"/>
              </a:rPr>
              <a:t>ft</a:t>
            </a:r>
            <a:r>
              <a:rPr lang="en-US" sz="2000" dirty="0" smtClean="0">
                <a:latin typeface="Verdana" charset="0"/>
                <a:ea typeface="+mn-ea"/>
              </a:rPr>
              <a:t>);</a:t>
            </a:r>
            <a:br>
              <a:rPr lang="en-US" sz="2000" dirty="0" smtClean="0">
                <a:latin typeface="Verdana" charset="0"/>
                <a:ea typeface="+mn-ea"/>
              </a:rPr>
            </a:br>
            <a:r>
              <a:rPr lang="en-US" sz="2000" i="1" dirty="0" err="1" smtClean="0">
                <a:latin typeface="Verdana" charset="0"/>
                <a:ea typeface="+mn-ea"/>
              </a:rPr>
              <a:t>S</a:t>
            </a:r>
            <a:r>
              <a:rPr lang="en-US" sz="1100" i="1" dirty="0" err="1" smtClean="0">
                <a:latin typeface="Verdana" charset="0"/>
                <a:ea typeface="+mn-ea"/>
              </a:rPr>
              <a:t>x</a:t>
            </a:r>
            <a:r>
              <a:rPr lang="en-US" sz="2000" dirty="0" smtClean="0">
                <a:latin typeface="Verdana" charset="0"/>
                <a:ea typeface="+mn-ea"/>
              </a:rPr>
              <a:t> </a:t>
            </a:r>
            <a:r>
              <a:rPr lang="en-US" sz="2000" dirty="0">
                <a:latin typeface="Verdana" charset="0"/>
                <a:ea typeface="+mn-ea"/>
              </a:rPr>
              <a:t>= pavement cross </a:t>
            </a:r>
            <a:r>
              <a:rPr lang="en-US" sz="2000" dirty="0" smtClean="0">
                <a:latin typeface="Verdana" charset="0"/>
                <a:ea typeface="+mn-ea"/>
              </a:rPr>
              <a:t>slope;</a:t>
            </a:r>
            <a:br>
              <a:rPr lang="en-US" sz="2000" dirty="0" smtClean="0">
                <a:latin typeface="Verdana" charset="0"/>
                <a:ea typeface="+mn-ea"/>
              </a:rPr>
            </a:br>
            <a:r>
              <a:rPr lang="en-US" sz="2000" i="1" dirty="0" smtClean="0">
                <a:latin typeface="Verdana" charset="0"/>
                <a:ea typeface="+mn-ea"/>
              </a:rPr>
              <a:t>T</a:t>
            </a:r>
            <a:r>
              <a:rPr lang="en-US" sz="2000" dirty="0" smtClean="0">
                <a:latin typeface="Verdana" charset="0"/>
                <a:ea typeface="+mn-ea"/>
              </a:rPr>
              <a:t> </a:t>
            </a:r>
            <a:r>
              <a:rPr lang="en-US" sz="2000" dirty="0">
                <a:latin typeface="Verdana" charset="0"/>
                <a:ea typeface="+mn-ea"/>
              </a:rPr>
              <a:t>= ponded width (</a:t>
            </a:r>
            <a:r>
              <a:rPr lang="en-US" sz="2000" dirty="0" err="1">
                <a:latin typeface="Verdana" charset="0"/>
                <a:ea typeface="+mn-ea"/>
              </a:rPr>
              <a:t>ft</a:t>
            </a:r>
            <a:r>
              <a:rPr lang="en-US" sz="2000" dirty="0" smtClean="0">
                <a:latin typeface="Verdana" charset="0"/>
                <a:ea typeface="+mn-ea"/>
              </a:rPr>
              <a:t>);</a:t>
            </a:r>
            <a:br>
              <a:rPr lang="en-US" sz="2000" dirty="0" smtClean="0">
                <a:latin typeface="Verdana" charset="0"/>
                <a:ea typeface="+mn-ea"/>
              </a:rPr>
            </a:br>
            <a:r>
              <a:rPr lang="en-US" sz="2000" i="1" dirty="0" smtClean="0">
                <a:latin typeface="Verdana" charset="0"/>
                <a:ea typeface="+mn-ea"/>
              </a:rPr>
              <a:t>a</a:t>
            </a:r>
            <a:r>
              <a:rPr lang="en-US" sz="2000" dirty="0" smtClean="0">
                <a:latin typeface="Verdana" charset="0"/>
                <a:ea typeface="+mn-ea"/>
              </a:rPr>
              <a:t> </a:t>
            </a:r>
            <a:r>
              <a:rPr lang="en-US" sz="2000" dirty="0">
                <a:latin typeface="Verdana" charset="0"/>
                <a:ea typeface="+mn-ea"/>
              </a:rPr>
              <a:t>= curb opening depression (</a:t>
            </a:r>
            <a:r>
              <a:rPr lang="en-US" sz="2000" dirty="0" err="1">
                <a:latin typeface="Verdana" charset="0"/>
                <a:ea typeface="+mn-ea"/>
              </a:rPr>
              <a:t>ft</a:t>
            </a:r>
            <a:r>
              <a:rPr lang="en-US" sz="2000" dirty="0" smtClean="0">
                <a:latin typeface="Verdana" charset="0"/>
                <a:ea typeface="+mn-ea"/>
              </a:rPr>
              <a:t>);</a:t>
            </a:r>
            <a:br>
              <a:rPr lang="en-US" sz="2000" dirty="0" smtClean="0">
                <a:latin typeface="Verdana" charset="0"/>
                <a:ea typeface="+mn-ea"/>
              </a:rPr>
            </a:br>
            <a:r>
              <a:rPr lang="en-US" sz="2000" i="1" dirty="0" smtClean="0">
                <a:latin typeface="Verdana" charset="0"/>
                <a:ea typeface="+mn-ea"/>
              </a:rPr>
              <a:t>A</a:t>
            </a:r>
            <a:r>
              <a:rPr lang="en-US" sz="2000" i="1" baseline="-25000" dirty="0" smtClean="0">
                <a:latin typeface="Verdana" charset="0"/>
                <a:ea typeface="+mn-ea"/>
              </a:rPr>
              <a:t>w</a:t>
            </a:r>
            <a:r>
              <a:rPr lang="en-US" sz="2000" dirty="0" smtClean="0">
                <a:latin typeface="Verdana" charset="0"/>
                <a:ea typeface="+mn-ea"/>
              </a:rPr>
              <a:t> </a:t>
            </a:r>
            <a:r>
              <a:rPr lang="en-US" sz="2000" dirty="0">
                <a:latin typeface="Verdana" charset="0"/>
                <a:ea typeface="+mn-ea"/>
              </a:rPr>
              <a:t>= area of depressed gutter </a:t>
            </a:r>
            <a:r>
              <a:rPr lang="en-US" sz="2000" dirty="0" smtClean="0">
                <a:latin typeface="Verdana" charset="0"/>
                <a:ea typeface="+mn-ea"/>
              </a:rPr>
              <a:t>section(</a:t>
            </a:r>
            <a:r>
              <a:rPr lang="en-US" sz="2000" dirty="0" err="1" smtClean="0">
                <a:latin typeface="Verdana" charset="0"/>
                <a:ea typeface="+mn-ea"/>
              </a:rPr>
              <a:t>sq.ft</a:t>
            </a:r>
            <a:r>
              <a:rPr lang="en-US" sz="2000" dirty="0" smtClean="0">
                <a:latin typeface="Verdana" charset="0"/>
                <a:ea typeface="+mn-ea"/>
              </a:rPr>
              <a:t>.).</a:t>
            </a:r>
            <a:endParaRPr lang="en-US" sz="2000" dirty="0">
              <a:latin typeface="Verdana" charset="0"/>
              <a:ea typeface="+mn-ea"/>
            </a:endParaRPr>
          </a:p>
        </p:txBody>
      </p:sp>
      <p:sp>
        <p:nvSpPr>
          <p:cNvPr id="8195" name="Rectangle 4"/>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8196" name="Rectangle 5"/>
          <p:cNvSpPr>
            <a:spLocks noChangeArrowheads="1"/>
          </p:cNvSpPr>
          <p:nvPr/>
        </p:nvSpPr>
        <p:spPr bwMode="auto">
          <a:xfrm>
            <a:off x="0" y="304907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8197" name="Rectangle 6"/>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8198" name="Rectangle 7"/>
          <p:cNvSpPr>
            <a:spLocks noChangeArrowheads="1"/>
          </p:cNvSpPr>
          <p:nvPr/>
        </p:nvSpPr>
        <p:spPr bwMode="auto">
          <a:xfrm>
            <a:off x="0" y="303478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8199" name="Rectangle 8"/>
          <p:cNvSpPr>
            <a:spLocks noChangeArrowheads="1"/>
          </p:cNvSpPr>
          <p:nvPr/>
        </p:nvSpPr>
        <p:spPr bwMode="auto">
          <a:xfrm>
            <a:off x="0" y="303002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graphicFrame>
        <p:nvGraphicFramePr>
          <p:cNvPr id="8200" name="Object 2"/>
          <p:cNvGraphicFramePr>
            <a:graphicFrameLocks noChangeAspect="1"/>
          </p:cNvGraphicFramePr>
          <p:nvPr/>
        </p:nvGraphicFramePr>
        <p:xfrm>
          <a:off x="1456267" y="2451100"/>
          <a:ext cx="4874684" cy="869950"/>
        </p:xfrm>
        <a:graphic>
          <a:graphicData uri="http://schemas.openxmlformats.org/presentationml/2006/ole">
            <mc:AlternateContent xmlns:mc="http://schemas.openxmlformats.org/markup-compatibility/2006">
              <mc:Choice xmlns:v="urn:schemas-microsoft-com:vml" Requires="v">
                <p:oleObj spid="_x0000_s9218" name="Equation" r:id="rId3" imgW="1905000" imgH="457200" progId="Equation.3">
                  <p:embed/>
                </p:oleObj>
              </mc:Choice>
              <mc:Fallback>
                <p:oleObj name="Equation" r:id="rId3" imgW="19050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6267" y="2451100"/>
                        <a:ext cx="4874684"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6463558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2"/>
          <p:cNvSpPr>
            <a:spLocks noGrp="1" noChangeArrowheads="1"/>
          </p:cNvSpPr>
          <p:nvPr>
            <p:ph type="title"/>
          </p:nvPr>
        </p:nvSpPr>
        <p:spPr>
          <a:xfrm>
            <a:off x="508000" y="533400"/>
            <a:ext cx="10805584" cy="762000"/>
          </a:xfrm>
        </p:spPr>
        <p:txBody>
          <a:bodyPr rtlCol="0">
            <a:normAutofit fontScale="90000"/>
          </a:bodyPr>
          <a:lstStyle/>
          <a:p>
            <a:pPr fontAlgn="auto">
              <a:spcAft>
                <a:spcPts val="0"/>
              </a:spcAft>
              <a:defRPr/>
            </a:pPr>
            <a:r>
              <a:rPr lang="en-US" dirty="0">
                <a:latin typeface="Candara"/>
                <a:ea typeface="+mj-ea"/>
                <a:cs typeface="Candara"/>
              </a:rPr>
              <a:t>Wetted perimeter of the depressed gutter section</a:t>
            </a:r>
          </a:p>
        </p:txBody>
      </p:sp>
      <p:sp>
        <p:nvSpPr>
          <p:cNvPr id="112642" name="Rectangle 3"/>
          <p:cNvSpPr>
            <a:spLocks noGrp="1" noChangeArrowheads="1"/>
          </p:cNvSpPr>
          <p:nvPr>
            <p:ph type="body" sz="half" idx="1"/>
          </p:nvPr>
        </p:nvSpPr>
        <p:spPr>
          <a:xfrm>
            <a:off x="846667" y="2387600"/>
            <a:ext cx="10261600" cy="3200400"/>
          </a:xfrm>
        </p:spPr>
        <p:txBody>
          <a:bodyPr rtlCol="0">
            <a:normAutofit fontScale="92500" lnSpcReduction="20000"/>
          </a:bodyPr>
          <a:lstStyle/>
          <a:p>
            <a:pPr fontAlgn="auto">
              <a:spcAft>
                <a:spcPts val="0"/>
              </a:spcAft>
              <a:buFont typeface="Arial"/>
              <a:buChar char="•"/>
              <a:defRPr/>
            </a:pPr>
            <a:r>
              <a:rPr lang="en-US" sz="2000" dirty="0" err="1">
                <a:latin typeface="Verdana" charset="0"/>
                <a:ea typeface="+mn-ea"/>
              </a:rPr>
              <a:t>TxDOT</a:t>
            </a:r>
            <a:r>
              <a:rPr lang="en-US" sz="2000" dirty="0">
                <a:latin typeface="Verdana" charset="0"/>
                <a:ea typeface="+mn-ea"/>
              </a:rPr>
              <a:t> HDM </a:t>
            </a:r>
            <a:r>
              <a:rPr lang="en-US" sz="2000" dirty="0" err="1">
                <a:latin typeface="Verdana" charset="0"/>
                <a:ea typeface="+mn-ea"/>
              </a:rPr>
              <a:t>Eq</a:t>
            </a:r>
            <a:r>
              <a:rPr lang="en-US" sz="2000" dirty="0">
                <a:latin typeface="Verdana" charset="0"/>
                <a:ea typeface="+mn-ea"/>
              </a:rPr>
              <a:t> 10-11</a:t>
            </a:r>
            <a:br>
              <a:rPr lang="en-US" sz="2000" dirty="0">
                <a:latin typeface="Verdana" charset="0"/>
                <a:ea typeface="+mn-ea"/>
              </a:rPr>
            </a:br>
            <a:r>
              <a:rPr lang="en-US" sz="2000" dirty="0">
                <a:latin typeface="Verdana" charset="0"/>
                <a:ea typeface="+mn-ea"/>
              </a:rPr>
              <a:t/>
            </a:r>
            <a:br>
              <a:rPr lang="en-US" sz="2000" dirty="0">
                <a:latin typeface="Verdana" charset="0"/>
                <a:ea typeface="+mn-ea"/>
              </a:rPr>
            </a:br>
            <a:r>
              <a:rPr lang="en-US" sz="2000" dirty="0">
                <a:latin typeface="Verdana" charset="0"/>
                <a:ea typeface="+mn-ea"/>
              </a:rPr>
              <a:t/>
            </a:r>
            <a:br>
              <a:rPr lang="en-US" sz="2000" dirty="0">
                <a:latin typeface="Verdana" charset="0"/>
                <a:ea typeface="+mn-ea"/>
              </a:rPr>
            </a:br>
            <a:r>
              <a:rPr lang="en-US" sz="2000" dirty="0">
                <a:latin typeface="Verdana" charset="0"/>
                <a:ea typeface="+mn-ea"/>
              </a:rPr>
              <a:t/>
            </a:r>
            <a:br>
              <a:rPr lang="en-US" sz="2000" dirty="0">
                <a:latin typeface="Verdana" charset="0"/>
                <a:ea typeface="+mn-ea"/>
              </a:rPr>
            </a:br>
            <a:r>
              <a:rPr lang="en-US" sz="2000" dirty="0">
                <a:latin typeface="Verdana" charset="0"/>
                <a:ea typeface="+mn-ea"/>
              </a:rPr>
              <a:t>where </a:t>
            </a:r>
            <a:r>
              <a:rPr lang="en-US" sz="2000" dirty="0" smtClean="0">
                <a:latin typeface="Verdana" charset="0"/>
                <a:ea typeface="+mn-ea"/>
              </a:rPr>
              <a:t/>
            </a:r>
            <a:br>
              <a:rPr lang="en-US" sz="2000" dirty="0" smtClean="0">
                <a:latin typeface="Verdana" charset="0"/>
                <a:ea typeface="+mn-ea"/>
              </a:rPr>
            </a:br>
            <a:r>
              <a:rPr lang="en-US" sz="2000" dirty="0" smtClean="0">
                <a:latin typeface="Verdana" charset="0"/>
                <a:ea typeface="+mn-ea"/>
              </a:rPr>
              <a:t/>
            </a:r>
            <a:br>
              <a:rPr lang="en-US" sz="2000" dirty="0" smtClean="0">
                <a:latin typeface="Verdana" charset="0"/>
                <a:ea typeface="+mn-ea"/>
              </a:rPr>
            </a:br>
            <a:r>
              <a:rPr lang="en-US" sz="2000" i="1" dirty="0" smtClean="0">
                <a:latin typeface="Verdana" charset="0"/>
                <a:ea typeface="+mn-ea"/>
              </a:rPr>
              <a:t>W</a:t>
            </a:r>
            <a:r>
              <a:rPr lang="en-US" sz="2000" dirty="0" smtClean="0">
                <a:latin typeface="Verdana" charset="0"/>
                <a:ea typeface="+mn-ea"/>
              </a:rPr>
              <a:t> </a:t>
            </a:r>
            <a:r>
              <a:rPr lang="en-US" sz="2000" dirty="0">
                <a:latin typeface="Verdana" charset="0"/>
                <a:ea typeface="+mn-ea"/>
              </a:rPr>
              <a:t>= depression width (</a:t>
            </a:r>
            <a:r>
              <a:rPr lang="en-US" sz="2000" dirty="0" err="1">
                <a:latin typeface="Verdana" charset="0"/>
                <a:ea typeface="+mn-ea"/>
              </a:rPr>
              <a:t>ft</a:t>
            </a:r>
            <a:r>
              <a:rPr lang="en-US" sz="2000" dirty="0" smtClean="0">
                <a:latin typeface="Verdana" charset="0"/>
                <a:ea typeface="+mn-ea"/>
              </a:rPr>
              <a:t>);</a:t>
            </a:r>
            <a:br>
              <a:rPr lang="en-US" sz="2000" dirty="0" smtClean="0">
                <a:latin typeface="Verdana" charset="0"/>
                <a:ea typeface="+mn-ea"/>
              </a:rPr>
            </a:br>
            <a:r>
              <a:rPr lang="en-US" sz="2000" i="1" dirty="0" err="1" smtClean="0">
                <a:latin typeface="Verdana" charset="0"/>
                <a:ea typeface="+mn-ea"/>
              </a:rPr>
              <a:t>S</a:t>
            </a:r>
            <a:r>
              <a:rPr lang="en-US" sz="1100" i="1" dirty="0" err="1" smtClean="0">
                <a:latin typeface="Verdana" charset="0"/>
                <a:ea typeface="+mn-ea"/>
              </a:rPr>
              <a:t>x</a:t>
            </a:r>
            <a:r>
              <a:rPr lang="en-US" sz="2000" dirty="0" smtClean="0">
                <a:latin typeface="Verdana" charset="0"/>
                <a:ea typeface="+mn-ea"/>
              </a:rPr>
              <a:t> </a:t>
            </a:r>
            <a:r>
              <a:rPr lang="en-US" sz="2000" dirty="0">
                <a:latin typeface="Verdana" charset="0"/>
                <a:ea typeface="+mn-ea"/>
              </a:rPr>
              <a:t>= pavement cross </a:t>
            </a:r>
            <a:r>
              <a:rPr lang="en-US" sz="2000" dirty="0" smtClean="0">
                <a:latin typeface="Verdana" charset="0"/>
                <a:ea typeface="+mn-ea"/>
              </a:rPr>
              <a:t>slope;</a:t>
            </a:r>
            <a:br>
              <a:rPr lang="en-US" sz="2000" dirty="0" smtClean="0">
                <a:latin typeface="Verdana" charset="0"/>
                <a:ea typeface="+mn-ea"/>
              </a:rPr>
            </a:br>
            <a:r>
              <a:rPr lang="en-US" sz="2000" i="1" dirty="0" smtClean="0">
                <a:latin typeface="Verdana" charset="0"/>
                <a:ea typeface="+mn-ea"/>
              </a:rPr>
              <a:t>a</a:t>
            </a:r>
            <a:r>
              <a:rPr lang="en-US" sz="2000" dirty="0" smtClean="0">
                <a:latin typeface="Verdana" charset="0"/>
                <a:ea typeface="+mn-ea"/>
              </a:rPr>
              <a:t> </a:t>
            </a:r>
            <a:r>
              <a:rPr lang="en-US" sz="2000" dirty="0">
                <a:latin typeface="Verdana" charset="0"/>
                <a:ea typeface="+mn-ea"/>
              </a:rPr>
              <a:t>= curb opening depression (</a:t>
            </a:r>
            <a:r>
              <a:rPr lang="en-US" sz="2000" dirty="0" err="1">
                <a:latin typeface="Verdana" charset="0"/>
                <a:ea typeface="+mn-ea"/>
              </a:rPr>
              <a:t>ft</a:t>
            </a:r>
            <a:r>
              <a:rPr lang="en-US" sz="2000" dirty="0" smtClean="0">
                <a:latin typeface="Verdana" charset="0"/>
                <a:ea typeface="+mn-ea"/>
              </a:rPr>
              <a:t>);</a:t>
            </a:r>
            <a:br>
              <a:rPr lang="en-US" sz="2000" dirty="0" smtClean="0">
                <a:latin typeface="Verdana" charset="0"/>
                <a:ea typeface="+mn-ea"/>
              </a:rPr>
            </a:br>
            <a:r>
              <a:rPr lang="en-US" sz="2000" i="1" dirty="0" smtClean="0">
                <a:latin typeface="Verdana" charset="0"/>
                <a:ea typeface="+mn-ea"/>
              </a:rPr>
              <a:t>P</a:t>
            </a:r>
            <a:r>
              <a:rPr lang="en-US" sz="1100" i="1" dirty="0" smtClean="0">
                <a:latin typeface="Verdana" charset="0"/>
                <a:ea typeface="+mn-ea"/>
              </a:rPr>
              <a:t>w</a:t>
            </a:r>
            <a:r>
              <a:rPr lang="en-US" sz="2000" dirty="0" smtClean="0">
                <a:latin typeface="Verdana" charset="0"/>
                <a:ea typeface="+mn-ea"/>
              </a:rPr>
              <a:t> </a:t>
            </a:r>
            <a:r>
              <a:rPr lang="en-US" sz="2000" dirty="0">
                <a:latin typeface="Verdana" charset="0"/>
                <a:ea typeface="+mn-ea"/>
              </a:rPr>
              <a:t>= wetted perimeter of depressed gutter </a:t>
            </a:r>
            <a:r>
              <a:rPr lang="en-US" sz="2000" dirty="0" smtClean="0">
                <a:latin typeface="Verdana" charset="0"/>
                <a:ea typeface="+mn-ea"/>
              </a:rPr>
              <a:t>section</a:t>
            </a:r>
            <a:r>
              <a:rPr lang="en-US" sz="2000" dirty="0">
                <a:latin typeface="Verdana" charset="0"/>
              </a:rPr>
              <a:t> (</a:t>
            </a:r>
            <a:r>
              <a:rPr lang="en-US" sz="2000" dirty="0" err="1">
                <a:latin typeface="Verdana" charset="0"/>
              </a:rPr>
              <a:t>ft</a:t>
            </a:r>
            <a:r>
              <a:rPr lang="en-US" sz="2000" dirty="0" smtClean="0">
                <a:latin typeface="Verdana" charset="0"/>
              </a:rPr>
              <a:t>).</a:t>
            </a:r>
            <a:endParaRPr lang="en-US" sz="2000" dirty="0">
              <a:latin typeface="Verdana" charset="0"/>
              <a:ea typeface="+mn-ea"/>
            </a:endParaRPr>
          </a:p>
        </p:txBody>
      </p:sp>
      <p:sp>
        <p:nvSpPr>
          <p:cNvPr id="9219" name="Rectangle 4"/>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9220" name="Rectangle 5"/>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9221" name="Rectangle 6"/>
          <p:cNvSpPr>
            <a:spLocks noChangeArrowheads="1"/>
          </p:cNvSpPr>
          <p:nvPr/>
        </p:nvSpPr>
        <p:spPr bwMode="auto">
          <a:xfrm>
            <a:off x="0" y="303478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9222" name="Rectangle 7"/>
          <p:cNvSpPr>
            <a:spLocks noChangeArrowheads="1"/>
          </p:cNvSpPr>
          <p:nvPr/>
        </p:nvSpPr>
        <p:spPr bwMode="auto">
          <a:xfrm>
            <a:off x="0" y="303002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graphicFrame>
        <p:nvGraphicFramePr>
          <p:cNvPr id="9223" name="Object 2"/>
          <p:cNvGraphicFramePr>
            <a:graphicFrameLocks noChangeAspect="1"/>
          </p:cNvGraphicFramePr>
          <p:nvPr/>
        </p:nvGraphicFramePr>
        <p:xfrm>
          <a:off x="3003552" y="2940050"/>
          <a:ext cx="4144433" cy="558800"/>
        </p:xfrm>
        <a:graphic>
          <a:graphicData uri="http://schemas.openxmlformats.org/presentationml/2006/ole">
            <mc:AlternateContent xmlns:mc="http://schemas.openxmlformats.org/markup-compatibility/2006">
              <mc:Choice xmlns:v="urn:schemas-microsoft-com:vml" Requires="v">
                <p:oleObj spid="_x0000_s10242" name="Equation" r:id="rId3" imgW="1651000" imgH="292100" progId="Equation.3">
                  <p:embed/>
                </p:oleObj>
              </mc:Choice>
              <mc:Fallback>
                <p:oleObj name="Equation" r:id="rId3" imgW="1651000" imgH="292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3552" y="2940050"/>
                        <a:ext cx="414443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1062556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2"/>
          <p:cNvSpPr>
            <a:spLocks noGrp="1" noChangeArrowheads="1"/>
          </p:cNvSpPr>
          <p:nvPr>
            <p:ph type="title"/>
          </p:nvPr>
        </p:nvSpPr>
        <p:spPr>
          <a:xfrm>
            <a:off x="575733" y="9525"/>
            <a:ext cx="10805584" cy="990600"/>
          </a:xfrm>
        </p:spPr>
        <p:txBody>
          <a:bodyPr rtlCol="0">
            <a:normAutofit/>
          </a:bodyPr>
          <a:lstStyle/>
          <a:p>
            <a:pPr fontAlgn="auto">
              <a:spcAft>
                <a:spcPts val="0"/>
              </a:spcAft>
              <a:defRPr/>
            </a:pPr>
            <a:r>
              <a:rPr lang="en-US" dirty="0">
                <a:latin typeface="Candara"/>
                <a:ea typeface="+mj-ea"/>
                <a:cs typeface="Candara"/>
              </a:rPr>
              <a:t>Area of cross section beyond the depression</a:t>
            </a:r>
          </a:p>
        </p:txBody>
      </p:sp>
      <p:sp>
        <p:nvSpPr>
          <p:cNvPr id="113666" name="Rectangle 3"/>
          <p:cNvSpPr>
            <a:spLocks noGrp="1" noChangeArrowheads="1"/>
          </p:cNvSpPr>
          <p:nvPr>
            <p:ph type="body" sz="half" idx="1"/>
          </p:nvPr>
        </p:nvSpPr>
        <p:spPr>
          <a:xfrm>
            <a:off x="1202267" y="1500188"/>
            <a:ext cx="10363200" cy="3429000"/>
          </a:xfrm>
        </p:spPr>
        <p:txBody>
          <a:bodyPr rtlCol="0">
            <a:noAutofit/>
          </a:bodyPr>
          <a:lstStyle/>
          <a:p>
            <a:pPr fontAlgn="auto">
              <a:spcAft>
                <a:spcPts val="0"/>
              </a:spcAft>
              <a:buFont typeface="Arial"/>
              <a:buChar char="•"/>
              <a:defRPr/>
            </a:pPr>
            <a:r>
              <a:rPr lang="en-US" sz="2400" dirty="0" err="1">
                <a:latin typeface="Verdana" charset="0"/>
                <a:ea typeface="+mn-ea"/>
              </a:rPr>
              <a:t>TxDOT</a:t>
            </a:r>
            <a:r>
              <a:rPr lang="en-US" sz="2400" dirty="0">
                <a:latin typeface="Verdana" charset="0"/>
                <a:ea typeface="+mn-ea"/>
              </a:rPr>
              <a:t> HDM </a:t>
            </a:r>
            <a:r>
              <a:rPr lang="en-US" sz="2400" dirty="0" err="1">
                <a:latin typeface="Verdana" charset="0"/>
                <a:ea typeface="+mn-ea"/>
              </a:rPr>
              <a:t>Eq</a:t>
            </a:r>
            <a:r>
              <a:rPr lang="en-US" sz="2400" dirty="0">
                <a:latin typeface="Verdana" charset="0"/>
                <a:ea typeface="+mn-ea"/>
              </a:rPr>
              <a:t> 10-12</a:t>
            </a:r>
            <a:br>
              <a:rPr lang="en-US" sz="2400" dirty="0">
                <a:latin typeface="Verdana" charset="0"/>
                <a:ea typeface="+mn-ea"/>
              </a:rPr>
            </a:br>
            <a:r>
              <a:rPr lang="en-US" sz="2400" dirty="0">
                <a:latin typeface="Verdana" charset="0"/>
                <a:ea typeface="+mn-ea"/>
              </a:rPr>
              <a:t/>
            </a:r>
            <a:br>
              <a:rPr lang="en-US" sz="2400" dirty="0">
                <a:latin typeface="Verdana" charset="0"/>
                <a:ea typeface="+mn-ea"/>
              </a:rPr>
            </a:br>
            <a:r>
              <a:rPr lang="en-US" sz="2400" dirty="0">
                <a:latin typeface="Verdana" charset="0"/>
                <a:ea typeface="+mn-ea"/>
              </a:rPr>
              <a:t/>
            </a:r>
            <a:br>
              <a:rPr lang="en-US" sz="2400" dirty="0">
                <a:latin typeface="Verdana" charset="0"/>
                <a:ea typeface="+mn-ea"/>
              </a:rPr>
            </a:br>
            <a:r>
              <a:rPr lang="en-US" sz="2400" dirty="0">
                <a:latin typeface="Verdana" charset="0"/>
                <a:ea typeface="+mn-ea"/>
              </a:rPr>
              <a:t/>
            </a:r>
            <a:br>
              <a:rPr lang="en-US" sz="2400" dirty="0">
                <a:latin typeface="Verdana" charset="0"/>
                <a:ea typeface="+mn-ea"/>
              </a:rPr>
            </a:br>
            <a:r>
              <a:rPr lang="en-US" sz="2400" dirty="0" smtClean="0">
                <a:latin typeface="Verdana" charset="0"/>
                <a:ea typeface="+mn-ea"/>
              </a:rPr>
              <a:t>where</a:t>
            </a:r>
            <a:br>
              <a:rPr lang="en-US" sz="2400" dirty="0" smtClean="0">
                <a:latin typeface="Verdana" charset="0"/>
                <a:ea typeface="+mn-ea"/>
              </a:rPr>
            </a:br>
            <a:r>
              <a:rPr lang="en-US" sz="2400" dirty="0" smtClean="0">
                <a:latin typeface="Verdana" charset="0"/>
                <a:ea typeface="+mn-ea"/>
              </a:rPr>
              <a:t/>
            </a:r>
            <a:br>
              <a:rPr lang="en-US" sz="2400" dirty="0" smtClean="0">
                <a:latin typeface="Verdana" charset="0"/>
                <a:ea typeface="+mn-ea"/>
              </a:rPr>
            </a:br>
            <a:r>
              <a:rPr lang="en-US" sz="2400" i="1" dirty="0" err="1" smtClean="0">
                <a:latin typeface="Verdana" charset="0"/>
                <a:ea typeface="+mn-ea"/>
              </a:rPr>
              <a:t>S</a:t>
            </a:r>
            <a:r>
              <a:rPr lang="en-US" sz="2400" i="1" baseline="-25000" dirty="0" err="1" smtClean="0">
                <a:latin typeface="Verdana" charset="0"/>
                <a:ea typeface="+mn-ea"/>
              </a:rPr>
              <a:t>x</a:t>
            </a:r>
            <a:r>
              <a:rPr lang="en-US" sz="2400" dirty="0" smtClean="0">
                <a:latin typeface="Verdana" charset="0"/>
                <a:ea typeface="+mn-ea"/>
              </a:rPr>
              <a:t> </a:t>
            </a:r>
            <a:r>
              <a:rPr lang="en-US" sz="2400" dirty="0">
                <a:latin typeface="Verdana" charset="0"/>
                <a:ea typeface="+mn-ea"/>
              </a:rPr>
              <a:t>= pavement cross </a:t>
            </a:r>
            <a:r>
              <a:rPr lang="en-US" sz="2400" dirty="0" smtClean="0">
                <a:latin typeface="Verdana" charset="0"/>
                <a:ea typeface="+mn-ea"/>
              </a:rPr>
              <a:t>slope;</a:t>
            </a:r>
            <a:br>
              <a:rPr lang="en-US" sz="2400" dirty="0" smtClean="0">
                <a:latin typeface="Verdana" charset="0"/>
                <a:ea typeface="+mn-ea"/>
              </a:rPr>
            </a:br>
            <a:r>
              <a:rPr lang="en-US" sz="2400" i="1" dirty="0" smtClean="0">
                <a:latin typeface="Verdana" charset="0"/>
                <a:ea typeface="+mn-ea"/>
              </a:rPr>
              <a:t>T</a:t>
            </a:r>
            <a:r>
              <a:rPr lang="en-US" sz="2400" dirty="0" smtClean="0">
                <a:latin typeface="Verdana" charset="0"/>
                <a:ea typeface="+mn-ea"/>
              </a:rPr>
              <a:t> </a:t>
            </a:r>
            <a:r>
              <a:rPr lang="en-US" sz="2400" dirty="0">
                <a:latin typeface="Verdana" charset="0"/>
                <a:ea typeface="+mn-ea"/>
              </a:rPr>
              <a:t>= ponded width (</a:t>
            </a:r>
            <a:r>
              <a:rPr lang="en-US" sz="2400" dirty="0" err="1">
                <a:latin typeface="Verdana" charset="0"/>
                <a:ea typeface="+mn-ea"/>
              </a:rPr>
              <a:t>ft</a:t>
            </a:r>
            <a:r>
              <a:rPr lang="en-US" sz="2400" dirty="0" smtClean="0">
                <a:latin typeface="Verdana" charset="0"/>
                <a:ea typeface="+mn-ea"/>
              </a:rPr>
              <a:t>);</a:t>
            </a:r>
            <a:br>
              <a:rPr lang="en-US" sz="2400" dirty="0" smtClean="0">
                <a:latin typeface="Verdana" charset="0"/>
                <a:ea typeface="+mn-ea"/>
              </a:rPr>
            </a:br>
            <a:r>
              <a:rPr lang="en-US" sz="2400" i="1" dirty="0" smtClean="0">
                <a:latin typeface="Verdana" charset="0"/>
                <a:ea typeface="+mn-ea"/>
              </a:rPr>
              <a:t>W</a:t>
            </a:r>
            <a:r>
              <a:rPr lang="en-US" sz="2400" dirty="0" smtClean="0">
                <a:latin typeface="Verdana" charset="0"/>
                <a:ea typeface="+mn-ea"/>
              </a:rPr>
              <a:t> </a:t>
            </a:r>
            <a:r>
              <a:rPr lang="en-US" sz="2400" dirty="0">
                <a:latin typeface="Verdana" charset="0"/>
                <a:ea typeface="+mn-ea"/>
              </a:rPr>
              <a:t>= depression width (</a:t>
            </a:r>
            <a:r>
              <a:rPr lang="en-US" sz="2400" dirty="0" err="1">
                <a:latin typeface="Verdana" charset="0"/>
                <a:ea typeface="+mn-ea"/>
              </a:rPr>
              <a:t>ft</a:t>
            </a:r>
            <a:r>
              <a:rPr lang="en-US" sz="2400" dirty="0" smtClean="0">
                <a:latin typeface="Verdana" charset="0"/>
                <a:ea typeface="+mn-ea"/>
              </a:rPr>
              <a:t>);</a:t>
            </a:r>
            <a:br>
              <a:rPr lang="en-US" sz="2400" dirty="0" smtClean="0">
                <a:latin typeface="Verdana" charset="0"/>
                <a:ea typeface="+mn-ea"/>
              </a:rPr>
            </a:br>
            <a:r>
              <a:rPr lang="en-US" sz="2400" i="1" dirty="0" err="1" smtClean="0">
                <a:latin typeface="Verdana" charset="0"/>
                <a:ea typeface="+mn-ea"/>
              </a:rPr>
              <a:t>A</a:t>
            </a:r>
            <a:r>
              <a:rPr lang="en-US" sz="1200" i="1" dirty="0" err="1" smtClean="0">
                <a:latin typeface="Verdana" charset="0"/>
                <a:ea typeface="+mn-ea"/>
              </a:rPr>
              <a:t>o</a:t>
            </a:r>
            <a:r>
              <a:rPr lang="en-US" sz="2400" dirty="0" smtClean="0">
                <a:latin typeface="Verdana" charset="0"/>
                <a:ea typeface="+mn-ea"/>
              </a:rPr>
              <a:t> </a:t>
            </a:r>
            <a:r>
              <a:rPr lang="en-US" sz="2400" dirty="0">
                <a:latin typeface="Verdana" charset="0"/>
                <a:ea typeface="+mn-ea"/>
              </a:rPr>
              <a:t>= area of cross section beyond depression.</a:t>
            </a:r>
          </a:p>
        </p:txBody>
      </p:sp>
      <p:sp>
        <p:nvSpPr>
          <p:cNvPr id="10243" name="Rectangle 4"/>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0244" name="Rectangle 5"/>
          <p:cNvSpPr>
            <a:spLocks noChangeArrowheads="1"/>
          </p:cNvSpPr>
          <p:nvPr/>
        </p:nvSpPr>
        <p:spPr bwMode="auto">
          <a:xfrm>
            <a:off x="0" y="304907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0245" name="Rectangle 6"/>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0246" name="Rectangle 7"/>
          <p:cNvSpPr>
            <a:spLocks noChangeArrowheads="1"/>
          </p:cNvSpPr>
          <p:nvPr/>
        </p:nvSpPr>
        <p:spPr bwMode="auto">
          <a:xfrm>
            <a:off x="0" y="303478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0247" name="Rectangle 8"/>
          <p:cNvSpPr>
            <a:spLocks noChangeArrowheads="1"/>
          </p:cNvSpPr>
          <p:nvPr/>
        </p:nvSpPr>
        <p:spPr bwMode="auto">
          <a:xfrm>
            <a:off x="0" y="303002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0248" name="Rectangle 9"/>
          <p:cNvSpPr>
            <a:spLocks noChangeArrowheads="1"/>
          </p:cNvSpPr>
          <p:nvPr/>
        </p:nvSpPr>
        <p:spPr bwMode="auto">
          <a:xfrm>
            <a:off x="0" y="304907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graphicFrame>
        <p:nvGraphicFramePr>
          <p:cNvPr id="10249" name="Object 2"/>
          <p:cNvGraphicFramePr>
            <a:graphicFrameLocks noChangeAspect="1"/>
          </p:cNvGraphicFramePr>
          <p:nvPr/>
        </p:nvGraphicFramePr>
        <p:xfrm>
          <a:off x="3642784" y="3233738"/>
          <a:ext cx="3022600" cy="768350"/>
        </p:xfrm>
        <a:graphic>
          <a:graphicData uri="http://schemas.openxmlformats.org/presentationml/2006/ole">
            <mc:AlternateContent xmlns:mc="http://schemas.openxmlformats.org/markup-compatibility/2006">
              <mc:Choice xmlns:v="urn:schemas-microsoft-com:vml" Requires="v">
                <p:oleObj spid="_x0000_s11266" name="Equation" r:id="rId3" imgW="1193282" imgH="406224" progId="Equation.3">
                  <p:embed/>
                </p:oleObj>
              </mc:Choice>
              <mc:Fallback>
                <p:oleObj name="Equation" r:id="rId3" imgW="1193282" imgH="40622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2784" y="3233738"/>
                        <a:ext cx="3022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8857862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Rectangle 2"/>
          <p:cNvSpPr>
            <a:spLocks noGrp="1" noChangeArrowheads="1"/>
          </p:cNvSpPr>
          <p:nvPr>
            <p:ph type="title"/>
          </p:nvPr>
        </p:nvSpPr>
        <p:spPr>
          <a:xfrm>
            <a:off x="554567" y="336550"/>
            <a:ext cx="10805584" cy="882650"/>
          </a:xfrm>
        </p:spPr>
        <p:txBody>
          <a:bodyPr rtlCol="0">
            <a:normAutofit fontScale="90000"/>
          </a:bodyPr>
          <a:lstStyle/>
          <a:p>
            <a:pPr fontAlgn="auto">
              <a:spcAft>
                <a:spcPts val="0"/>
              </a:spcAft>
              <a:defRPr/>
            </a:pPr>
            <a:r>
              <a:rPr lang="en-US" dirty="0">
                <a:latin typeface="Candara"/>
                <a:ea typeface="+mj-ea"/>
                <a:cs typeface="Candara"/>
              </a:rPr>
              <a:t>Wetted perimeter of cross section beyond the depression</a:t>
            </a:r>
          </a:p>
        </p:txBody>
      </p:sp>
      <p:sp>
        <p:nvSpPr>
          <p:cNvPr id="114690" name="Rectangle 3"/>
          <p:cNvSpPr>
            <a:spLocks noGrp="1" noChangeArrowheads="1"/>
          </p:cNvSpPr>
          <p:nvPr>
            <p:ph type="body" sz="half" idx="1"/>
          </p:nvPr>
        </p:nvSpPr>
        <p:spPr>
          <a:xfrm>
            <a:off x="184935" y="2053975"/>
            <a:ext cx="11822131" cy="2819400"/>
          </a:xfrm>
        </p:spPr>
        <p:txBody>
          <a:bodyPr rtlCol="0">
            <a:noAutofit/>
          </a:bodyPr>
          <a:lstStyle/>
          <a:p>
            <a:pPr fontAlgn="auto">
              <a:spcAft>
                <a:spcPts val="0"/>
              </a:spcAft>
              <a:buFont typeface="Arial"/>
              <a:buChar char="•"/>
              <a:defRPr/>
            </a:pPr>
            <a:r>
              <a:rPr lang="en-US" sz="2000" dirty="0" err="1">
                <a:latin typeface="Verdana" charset="0"/>
                <a:ea typeface="+mn-ea"/>
              </a:rPr>
              <a:t>TxDOT</a:t>
            </a:r>
            <a:r>
              <a:rPr lang="en-US" sz="2000" dirty="0">
                <a:latin typeface="Verdana" charset="0"/>
                <a:ea typeface="+mn-ea"/>
              </a:rPr>
              <a:t> HDM </a:t>
            </a:r>
            <a:r>
              <a:rPr lang="en-US" sz="2000" dirty="0" err="1">
                <a:latin typeface="Verdana" charset="0"/>
                <a:ea typeface="+mn-ea"/>
              </a:rPr>
              <a:t>Eq</a:t>
            </a:r>
            <a:r>
              <a:rPr lang="en-US" sz="2000" dirty="0">
                <a:latin typeface="Verdana" charset="0"/>
                <a:ea typeface="+mn-ea"/>
              </a:rPr>
              <a:t> 10-13</a:t>
            </a:r>
            <a:br>
              <a:rPr lang="en-US" sz="2000" dirty="0">
                <a:latin typeface="Verdana" charset="0"/>
                <a:ea typeface="+mn-ea"/>
              </a:rPr>
            </a:br>
            <a:r>
              <a:rPr lang="en-US" sz="2000" dirty="0">
                <a:latin typeface="Verdana" charset="0"/>
                <a:ea typeface="+mn-ea"/>
              </a:rPr>
              <a:t/>
            </a:r>
            <a:br>
              <a:rPr lang="en-US" sz="2000" dirty="0">
                <a:latin typeface="Verdana" charset="0"/>
                <a:ea typeface="+mn-ea"/>
              </a:rPr>
            </a:br>
            <a:r>
              <a:rPr lang="en-US" sz="2000" dirty="0">
                <a:latin typeface="Verdana" charset="0"/>
                <a:ea typeface="+mn-ea"/>
              </a:rPr>
              <a:t/>
            </a:r>
            <a:br>
              <a:rPr lang="en-US" sz="2000" dirty="0">
                <a:latin typeface="Verdana" charset="0"/>
                <a:ea typeface="+mn-ea"/>
              </a:rPr>
            </a:br>
            <a:r>
              <a:rPr lang="en-US" sz="2000" dirty="0">
                <a:latin typeface="Verdana" charset="0"/>
                <a:ea typeface="+mn-ea"/>
              </a:rPr>
              <a:t/>
            </a:r>
            <a:br>
              <a:rPr lang="en-US" sz="2000" dirty="0">
                <a:latin typeface="Verdana" charset="0"/>
                <a:ea typeface="+mn-ea"/>
              </a:rPr>
            </a:br>
            <a:r>
              <a:rPr lang="en-US" sz="2000" dirty="0" smtClean="0">
                <a:latin typeface="Verdana" charset="0"/>
                <a:ea typeface="+mn-ea"/>
              </a:rPr>
              <a:t>where</a:t>
            </a:r>
            <a:br>
              <a:rPr lang="en-US" sz="2000" dirty="0" smtClean="0">
                <a:latin typeface="Verdana" charset="0"/>
                <a:ea typeface="+mn-ea"/>
              </a:rPr>
            </a:br>
            <a:r>
              <a:rPr lang="en-US" sz="2000" dirty="0" smtClean="0">
                <a:latin typeface="Verdana" charset="0"/>
                <a:ea typeface="+mn-ea"/>
              </a:rPr>
              <a:t/>
            </a:r>
            <a:br>
              <a:rPr lang="en-US" sz="2000" dirty="0" smtClean="0">
                <a:latin typeface="Verdana" charset="0"/>
                <a:ea typeface="+mn-ea"/>
              </a:rPr>
            </a:br>
            <a:r>
              <a:rPr lang="en-US" sz="2000" i="1" dirty="0" smtClean="0">
                <a:latin typeface="Verdana" charset="0"/>
                <a:ea typeface="+mn-ea"/>
              </a:rPr>
              <a:t>T</a:t>
            </a:r>
            <a:r>
              <a:rPr lang="en-US" sz="2000" dirty="0" smtClean="0">
                <a:latin typeface="Verdana" charset="0"/>
                <a:ea typeface="+mn-ea"/>
              </a:rPr>
              <a:t> </a:t>
            </a:r>
            <a:r>
              <a:rPr lang="en-US" sz="2000" dirty="0">
                <a:latin typeface="Verdana" charset="0"/>
                <a:ea typeface="+mn-ea"/>
              </a:rPr>
              <a:t>= ponded width (</a:t>
            </a:r>
            <a:r>
              <a:rPr lang="en-US" sz="2000" dirty="0" err="1">
                <a:latin typeface="Verdana" charset="0"/>
                <a:ea typeface="+mn-ea"/>
              </a:rPr>
              <a:t>ft</a:t>
            </a:r>
            <a:r>
              <a:rPr lang="en-US" sz="2000" dirty="0" smtClean="0">
                <a:latin typeface="Verdana" charset="0"/>
                <a:ea typeface="+mn-ea"/>
              </a:rPr>
              <a:t>);</a:t>
            </a:r>
            <a:br>
              <a:rPr lang="en-US" sz="2000" dirty="0" smtClean="0">
                <a:latin typeface="Verdana" charset="0"/>
                <a:ea typeface="+mn-ea"/>
              </a:rPr>
            </a:br>
            <a:r>
              <a:rPr lang="en-US" sz="2000" i="1" dirty="0" smtClean="0">
                <a:latin typeface="Verdana" charset="0"/>
                <a:ea typeface="+mn-ea"/>
              </a:rPr>
              <a:t>W</a:t>
            </a:r>
            <a:r>
              <a:rPr lang="en-US" sz="2000" dirty="0" smtClean="0">
                <a:latin typeface="Verdana" charset="0"/>
                <a:ea typeface="+mn-ea"/>
              </a:rPr>
              <a:t> </a:t>
            </a:r>
            <a:r>
              <a:rPr lang="en-US" sz="2000" dirty="0">
                <a:latin typeface="Verdana" charset="0"/>
                <a:ea typeface="+mn-ea"/>
              </a:rPr>
              <a:t>= depression width (</a:t>
            </a:r>
            <a:r>
              <a:rPr lang="en-US" sz="2000" dirty="0" err="1">
                <a:latin typeface="Verdana" charset="0"/>
                <a:ea typeface="+mn-ea"/>
              </a:rPr>
              <a:t>ft</a:t>
            </a:r>
            <a:r>
              <a:rPr lang="en-US" sz="2000" dirty="0" smtClean="0">
                <a:latin typeface="Verdana" charset="0"/>
                <a:ea typeface="+mn-ea"/>
              </a:rPr>
              <a:t>);</a:t>
            </a:r>
            <a:br>
              <a:rPr lang="en-US" sz="2000" dirty="0" smtClean="0">
                <a:latin typeface="Verdana" charset="0"/>
                <a:ea typeface="+mn-ea"/>
              </a:rPr>
            </a:br>
            <a:r>
              <a:rPr lang="en-US" sz="2000" i="1" dirty="0" smtClean="0">
                <a:latin typeface="Verdana" charset="0"/>
                <a:ea typeface="+mn-ea"/>
              </a:rPr>
              <a:t>P</a:t>
            </a:r>
            <a:r>
              <a:rPr lang="en-US" sz="1000" i="1" dirty="0" smtClean="0">
                <a:latin typeface="Verdana" charset="0"/>
                <a:ea typeface="+mn-ea"/>
              </a:rPr>
              <a:t>o</a:t>
            </a:r>
            <a:r>
              <a:rPr lang="en-US" sz="2000" dirty="0" smtClean="0">
                <a:latin typeface="Verdana" charset="0"/>
                <a:ea typeface="+mn-ea"/>
              </a:rPr>
              <a:t> </a:t>
            </a:r>
            <a:r>
              <a:rPr lang="en-US" sz="2000" dirty="0">
                <a:latin typeface="Verdana" charset="0"/>
                <a:ea typeface="+mn-ea"/>
              </a:rPr>
              <a:t>= wetted perimeter of cross section beyond </a:t>
            </a:r>
            <a:r>
              <a:rPr lang="en-US" sz="2000" dirty="0" smtClean="0">
                <a:latin typeface="Verdana" charset="0"/>
                <a:ea typeface="+mn-ea"/>
              </a:rPr>
              <a:t>depression (</a:t>
            </a:r>
            <a:r>
              <a:rPr lang="en-US" sz="2000" dirty="0" err="1" smtClean="0">
                <a:latin typeface="Verdana" charset="0"/>
                <a:ea typeface="+mn-ea"/>
              </a:rPr>
              <a:t>ft</a:t>
            </a:r>
            <a:r>
              <a:rPr lang="en-US" sz="2000" dirty="0">
                <a:latin typeface="Verdana" charset="0"/>
                <a:ea typeface="+mn-ea"/>
              </a:rPr>
              <a:t>)</a:t>
            </a:r>
            <a:r>
              <a:rPr lang="en-US" sz="2000" dirty="0" smtClean="0">
                <a:latin typeface="Verdana" charset="0"/>
                <a:ea typeface="+mn-ea"/>
              </a:rPr>
              <a:t>.</a:t>
            </a:r>
            <a:endParaRPr lang="en-US" sz="2000" dirty="0">
              <a:latin typeface="Verdana" charset="0"/>
              <a:ea typeface="+mn-ea"/>
            </a:endParaRPr>
          </a:p>
        </p:txBody>
      </p:sp>
      <p:sp>
        <p:nvSpPr>
          <p:cNvPr id="11267" name="Rectangle 4"/>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1268" name="Rectangle 5"/>
          <p:cNvSpPr>
            <a:spLocks noChangeArrowheads="1"/>
          </p:cNvSpPr>
          <p:nvPr/>
        </p:nvSpPr>
        <p:spPr bwMode="auto">
          <a:xfrm>
            <a:off x="0" y="304907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1269" name="Rectangle 6"/>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1270" name="Rectangle 7"/>
          <p:cNvSpPr>
            <a:spLocks noChangeArrowheads="1"/>
          </p:cNvSpPr>
          <p:nvPr/>
        </p:nvSpPr>
        <p:spPr bwMode="auto">
          <a:xfrm>
            <a:off x="0" y="303478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1271" name="Rectangle 8"/>
          <p:cNvSpPr>
            <a:spLocks noChangeArrowheads="1"/>
          </p:cNvSpPr>
          <p:nvPr/>
        </p:nvSpPr>
        <p:spPr bwMode="auto">
          <a:xfrm>
            <a:off x="0" y="3153847"/>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graphicFrame>
        <p:nvGraphicFramePr>
          <p:cNvPr id="11272" name="Object 2"/>
          <p:cNvGraphicFramePr>
            <a:graphicFrameLocks noChangeAspect="1"/>
          </p:cNvGraphicFramePr>
          <p:nvPr>
            <p:extLst>
              <p:ext uri="{D42A27DB-BD31-4B8C-83A1-F6EECF244321}">
                <p14:modId xmlns:p14="http://schemas.microsoft.com/office/powerpoint/2010/main" val="2498948150"/>
              </p:ext>
            </p:extLst>
          </p:nvPr>
        </p:nvGraphicFramePr>
        <p:xfrm>
          <a:off x="3892552" y="2856217"/>
          <a:ext cx="2890777" cy="482297"/>
        </p:xfrm>
        <a:graphic>
          <a:graphicData uri="http://schemas.openxmlformats.org/presentationml/2006/ole">
            <mc:AlternateContent xmlns:mc="http://schemas.openxmlformats.org/markup-compatibility/2006">
              <mc:Choice xmlns:v="urn:schemas-microsoft-com:vml" Requires="v">
                <p:oleObj spid="_x0000_s12290" name="Equation" r:id="rId3" imgW="812447" imgH="177723" progId="Equation.3">
                  <p:embed/>
                </p:oleObj>
              </mc:Choice>
              <mc:Fallback>
                <p:oleObj name="Equation" r:id="rId3" imgW="812447" imgH="17772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2552" y="2856217"/>
                        <a:ext cx="2890777" cy="48229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8808577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2"/>
          <p:cNvSpPr>
            <a:spLocks noGrp="1" noChangeArrowheads="1"/>
          </p:cNvSpPr>
          <p:nvPr>
            <p:ph type="title"/>
          </p:nvPr>
        </p:nvSpPr>
        <p:spPr>
          <a:xfrm>
            <a:off x="554567" y="336550"/>
            <a:ext cx="10805584" cy="577850"/>
          </a:xfrm>
        </p:spPr>
        <p:txBody>
          <a:bodyPr rtlCol="0">
            <a:normAutofit fontScale="90000"/>
          </a:bodyPr>
          <a:lstStyle/>
          <a:p>
            <a:pPr fontAlgn="auto">
              <a:spcAft>
                <a:spcPts val="0"/>
              </a:spcAft>
              <a:defRPr/>
            </a:pPr>
            <a:r>
              <a:rPr lang="en-US" dirty="0">
                <a:latin typeface="Candara"/>
                <a:ea typeface="+mj-ea"/>
                <a:cs typeface="Candara"/>
              </a:rPr>
              <a:t>Equivalent cross slope</a:t>
            </a:r>
          </a:p>
        </p:txBody>
      </p:sp>
      <p:sp>
        <p:nvSpPr>
          <p:cNvPr id="115714" name="Rectangle 3"/>
          <p:cNvSpPr>
            <a:spLocks noGrp="1" noChangeArrowheads="1"/>
          </p:cNvSpPr>
          <p:nvPr>
            <p:ph type="body" sz="half" idx="1"/>
          </p:nvPr>
        </p:nvSpPr>
        <p:spPr>
          <a:xfrm>
            <a:off x="711200" y="1066800"/>
            <a:ext cx="10363200" cy="3505200"/>
          </a:xfrm>
        </p:spPr>
        <p:txBody>
          <a:bodyPr rtlCol="0">
            <a:normAutofit fontScale="70000" lnSpcReduction="20000"/>
          </a:bodyPr>
          <a:lstStyle/>
          <a:p>
            <a:pPr fontAlgn="auto">
              <a:spcAft>
                <a:spcPts val="0"/>
              </a:spcAft>
              <a:buFont typeface="Arial"/>
              <a:buChar char="•"/>
              <a:defRPr/>
            </a:pPr>
            <a:r>
              <a:rPr lang="en-US" dirty="0" err="1">
                <a:latin typeface="Verdana" charset="0"/>
                <a:ea typeface="+mn-ea"/>
              </a:rPr>
              <a:t>TxDOT</a:t>
            </a:r>
            <a:r>
              <a:rPr lang="en-US" dirty="0">
                <a:latin typeface="Verdana" charset="0"/>
                <a:ea typeface="+mn-ea"/>
              </a:rPr>
              <a:t> HDM </a:t>
            </a:r>
            <a:r>
              <a:rPr lang="en-US" dirty="0" err="1">
                <a:latin typeface="Verdana" charset="0"/>
                <a:ea typeface="+mn-ea"/>
              </a:rPr>
              <a:t>Eq</a:t>
            </a:r>
            <a:r>
              <a:rPr lang="en-US" dirty="0">
                <a:latin typeface="Verdana" charset="0"/>
                <a:ea typeface="+mn-ea"/>
              </a:rPr>
              <a:t> 10-14 </a:t>
            </a:r>
            <a:br>
              <a:rPr lang="en-US" dirty="0">
                <a:latin typeface="Verdana" charset="0"/>
                <a:ea typeface="+mn-ea"/>
              </a:rPr>
            </a:br>
            <a:r>
              <a:rPr lang="en-US" dirty="0">
                <a:latin typeface="Verdana" charset="0"/>
                <a:ea typeface="+mn-ea"/>
              </a:rPr>
              <a:t/>
            </a:r>
            <a:br>
              <a:rPr lang="en-US" dirty="0">
                <a:latin typeface="Verdana" charset="0"/>
                <a:ea typeface="+mn-ea"/>
              </a:rPr>
            </a:br>
            <a:r>
              <a:rPr lang="en-US" dirty="0">
                <a:latin typeface="Verdana" charset="0"/>
                <a:ea typeface="+mn-ea"/>
              </a:rPr>
              <a:t/>
            </a:r>
            <a:br>
              <a:rPr lang="en-US" dirty="0">
                <a:latin typeface="Verdana" charset="0"/>
                <a:ea typeface="+mn-ea"/>
              </a:rPr>
            </a:br>
            <a:r>
              <a:rPr lang="en-US" dirty="0">
                <a:latin typeface="Verdana" charset="0"/>
                <a:ea typeface="+mn-ea"/>
              </a:rPr>
              <a:t/>
            </a:r>
            <a:br>
              <a:rPr lang="en-US" dirty="0">
                <a:latin typeface="Verdana" charset="0"/>
                <a:ea typeface="+mn-ea"/>
              </a:rPr>
            </a:br>
            <a:r>
              <a:rPr lang="en-US" dirty="0">
                <a:latin typeface="Verdana" charset="0"/>
                <a:ea typeface="+mn-ea"/>
              </a:rPr>
              <a:t/>
            </a:r>
            <a:br>
              <a:rPr lang="en-US" dirty="0">
                <a:latin typeface="Verdana" charset="0"/>
                <a:ea typeface="+mn-ea"/>
              </a:rPr>
            </a:br>
            <a:r>
              <a:rPr lang="en-US" dirty="0">
                <a:latin typeface="Verdana" charset="0"/>
                <a:ea typeface="+mn-ea"/>
              </a:rPr>
              <a:t>where </a:t>
            </a:r>
            <a:r>
              <a:rPr lang="en-US" dirty="0" smtClean="0">
                <a:latin typeface="Verdana" charset="0"/>
                <a:ea typeface="+mn-ea"/>
              </a:rPr>
              <a:t/>
            </a:r>
            <a:br>
              <a:rPr lang="en-US" dirty="0" smtClean="0">
                <a:latin typeface="Verdana" charset="0"/>
                <a:ea typeface="+mn-ea"/>
              </a:rPr>
            </a:br>
            <a:r>
              <a:rPr lang="en-US" dirty="0" smtClean="0">
                <a:latin typeface="Verdana" charset="0"/>
                <a:ea typeface="+mn-ea"/>
              </a:rPr>
              <a:t/>
            </a:r>
            <a:br>
              <a:rPr lang="en-US" dirty="0" smtClean="0">
                <a:latin typeface="Verdana" charset="0"/>
                <a:ea typeface="+mn-ea"/>
              </a:rPr>
            </a:br>
            <a:r>
              <a:rPr lang="en-US" i="1" dirty="0" err="1" smtClean="0">
                <a:latin typeface="Verdana" charset="0"/>
                <a:ea typeface="+mn-ea"/>
              </a:rPr>
              <a:t>S</a:t>
            </a:r>
            <a:r>
              <a:rPr lang="en-US" sz="1600" i="1" dirty="0" err="1" smtClean="0">
                <a:latin typeface="Verdana" charset="0"/>
                <a:ea typeface="+mn-ea"/>
              </a:rPr>
              <a:t>x</a:t>
            </a:r>
            <a:r>
              <a:rPr lang="en-US" dirty="0" smtClean="0">
                <a:latin typeface="Verdana" charset="0"/>
                <a:ea typeface="+mn-ea"/>
              </a:rPr>
              <a:t> </a:t>
            </a:r>
            <a:r>
              <a:rPr lang="en-US" dirty="0">
                <a:latin typeface="Verdana" charset="0"/>
                <a:ea typeface="+mn-ea"/>
              </a:rPr>
              <a:t>= pavement cross </a:t>
            </a:r>
            <a:r>
              <a:rPr lang="en-US" dirty="0" smtClean="0">
                <a:latin typeface="Verdana" charset="0"/>
                <a:ea typeface="+mn-ea"/>
              </a:rPr>
              <a:t>slope;</a:t>
            </a:r>
            <a:br>
              <a:rPr lang="en-US" dirty="0" smtClean="0">
                <a:latin typeface="Verdana" charset="0"/>
                <a:ea typeface="+mn-ea"/>
              </a:rPr>
            </a:br>
            <a:r>
              <a:rPr lang="en-US" i="1" dirty="0" smtClean="0">
                <a:latin typeface="Verdana" charset="0"/>
                <a:ea typeface="+mn-ea"/>
              </a:rPr>
              <a:t>a</a:t>
            </a:r>
            <a:r>
              <a:rPr lang="en-US" dirty="0" smtClean="0">
                <a:latin typeface="Verdana" charset="0"/>
                <a:ea typeface="+mn-ea"/>
              </a:rPr>
              <a:t> </a:t>
            </a:r>
            <a:r>
              <a:rPr lang="en-US" dirty="0">
                <a:latin typeface="Verdana" charset="0"/>
                <a:ea typeface="+mn-ea"/>
              </a:rPr>
              <a:t>= curb opening depression (</a:t>
            </a:r>
            <a:r>
              <a:rPr lang="en-US" dirty="0" err="1">
                <a:latin typeface="Verdana" charset="0"/>
                <a:ea typeface="+mn-ea"/>
              </a:rPr>
              <a:t>ft</a:t>
            </a:r>
            <a:r>
              <a:rPr lang="en-US" dirty="0" smtClean="0">
                <a:latin typeface="Verdana" charset="0"/>
                <a:ea typeface="+mn-ea"/>
              </a:rPr>
              <a:t>);</a:t>
            </a:r>
            <a:br>
              <a:rPr lang="en-US" dirty="0" smtClean="0">
                <a:latin typeface="Verdana" charset="0"/>
                <a:ea typeface="+mn-ea"/>
              </a:rPr>
            </a:br>
            <a:r>
              <a:rPr lang="en-US" i="1" dirty="0" smtClean="0">
                <a:latin typeface="Verdana" charset="0"/>
                <a:ea typeface="+mn-ea"/>
              </a:rPr>
              <a:t>W</a:t>
            </a:r>
            <a:r>
              <a:rPr lang="en-US" dirty="0" smtClean="0">
                <a:latin typeface="Verdana" charset="0"/>
                <a:ea typeface="+mn-ea"/>
              </a:rPr>
              <a:t> </a:t>
            </a:r>
            <a:r>
              <a:rPr lang="en-US" dirty="0">
                <a:latin typeface="Verdana" charset="0"/>
                <a:ea typeface="+mn-ea"/>
              </a:rPr>
              <a:t>= depression width (</a:t>
            </a:r>
            <a:r>
              <a:rPr lang="en-US" dirty="0" err="1">
                <a:latin typeface="Verdana" charset="0"/>
                <a:ea typeface="+mn-ea"/>
              </a:rPr>
              <a:t>ft</a:t>
            </a:r>
            <a:r>
              <a:rPr lang="en-US" dirty="0" smtClean="0">
                <a:latin typeface="Verdana" charset="0"/>
                <a:ea typeface="+mn-ea"/>
              </a:rPr>
              <a:t>);</a:t>
            </a:r>
            <a:br>
              <a:rPr lang="en-US" dirty="0" smtClean="0">
                <a:latin typeface="Verdana" charset="0"/>
                <a:ea typeface="+mn-ea"/>
              </a:rPr>
            </a:br>
            <a:r>
              <a:rPr lang="en-US" dirty="0" err="1" smtClean="0">
                <a:latin typeface="Verdana" charset="0"/>
                <a:ea typeface="+mn-ea"/>
              </a:rPr>
              <a:t>E</a:t>
            </a:r>
            <a:r>
              <a:rPr lang="en-US" sz="1600" dirty="0" err="1" smtClean="0">
                <a:latin typeface="Verdana" charset="0"/>
                <a:ea typeface="+mn-ea"/>
              </a:rPr>
              <a:t>o</a:t>
            </a:r>
            <a:r>
              <a:rPr lang="en-US" dirty="0" smtClean="0">
                <a:latin typeface="Verdana" charset="0"/>
                <a:ea typeface="+mn-ea"/>
              </a:rPr>
              <a:t> </a:t>
            </a:r>
            <a:r>
              <a:rPr lang="en-US" dirty="0">
                <a:latin typeface="Verdana" charset="0"/>
                <a:ea typeface="+mn-ea"/>
              </a:rPr>
              <a:t>= ratio of depression flow to total </a:t>
            </a:r>
            <a:r>
              <a:rPr lang="en-US" dirty="0" smtClean="0">
                <a:latin typeface="Verdana" charset="0"/>
                <a:ea typeface="+mn-ea"/>
              </a:rPr>
              <a:t>flow;</a:t>
            </a:r>
            <a:br>
              <a:rPr lang="en-US" dirty="0" smtClean="0">
                <a:latin typeface="Verdana" charset="0"/>
                <a:ea typeface="+mn-ea"/>
              </a:rPr>
            </a:br>
            <a:r>
              <a:rPr lang="en-US" dirty="0" smtClean="0">
                <a:latin typeface="Verdana" charset="0"/>
                <a:ea typeface="+mn-ea"/>
              </a:rPr>
              <a:t>S</a:t>
            </a:r>
            <a:r>
              <a:rPr lang="en-US" sz="1600" dirty="0" smtClean="0">
                <a:latin typeface="Verdana" charset="0"/>
                <a:ea typeface="+mn-ea"/>
              </a:rPr>
              <a:t>e</a:t>
            </a:r>
            <a:r>
              <a:rPr lang="en-US" dirty="0" smtClean="0">
                <a:latin typeface="Verdana" charset="0"/>
                <a:ea typeface="+mn-ea"/>
              </a:rPr>
              <a:t> </a:t>
            </a:r>
            <a:r>
              <a:rPr lang="en-US" dirty="0">
                <a:latin typeface="Verdana" charset="0"/>
                <a:ea typeface="+mn-ea"/>
              </a:rPr>
              <a:t>= equivalent cross slope.</a:t>
            </a:r>
          </a:p>
        </p:txBody>
      </p:sp>
      <p:sp>
        <p:nvSpPr>
          <p:cNvPr id="12291" name="Rectangle 4"/>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2292" name="Rectangle 5"/>
          <p:cNvSpPr>
            <a:spLocks noChangeArrowheads="1"/>
          </p:cNvSpPr>
          <p:nvPr/>
        </p:nvSpPr>
        <p:spPr bwMode="auto">
          <a:xfrm>
            <a:off x="0" y="304907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2293" name="Rectangle 6"/>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2294" name="Rectangle 7"/>
          <p:cNvSpPr>
            <a:spLocks noChangeArrowheads="1"/>
          </p:cNvSpPr>
          <p:nvPr/>
        </p:nvSpPr>
        <p:spPr bwMode="auto">
          <a:xfrm>
            <a:off x="0" y="303478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2295" name="Rectangle 8"/>
          <p:cNvSpPr>
            <a:spLocks noChangeArrowheads="1"/>
          </p:cNvSpPr>
          <p:nvPr/>
        </p:nvSpPr>
        <p:spPr bwMode="auto">
          <a:xfrm>
            <a:off x="0" y="303002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2296" name="Rectangle 9"/>
          <p:cNvSpPr>
            <a:spLocks noChangeArrowheads="1"/>
          </p:cNvSpPr>
          <p:nvPr/>
        </p:nvSpPr>
        <p:spPr bwMode="auto">
          <a:xfrm>
            <a:off x="0" y="3096697"/>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2297" name="Rectangle 10"/>
          <p:cNvSpPr>
            <a:spLocks noChangeArrowheads="1"/>
          </p:cNvSpPr>
          <p:nvPr/>
        </p:nvSpPr>
        <p:spPr bwMode="auto">
          <a:xfrm>
            <a:off x="0" y="304907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2298" name="Rectangle 11"/>
          <p:cNvSpPr>
            <a:spLocks noChangeArrowheads="1"/>
          </p:cNvSpPr>
          <p:nvPr/>
        </p:nvSpPr>
        <p:spPr bwMode="auto">
          <a:xfrm>
            <a:off x="0" y="3153847"/>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2299" name="Rectangle 12"/>
          <p:cNvSpPr>
            <a:spLocks noChangeArrowheads="1"/>
          </p:cNvSpPr>
          <p:nvPr/>
        </p:nvSpPr>
        <p:spPr bwMode="auto">
          <a:xfrm>
            <a:off x="0" y="304907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graphicFrame>
        <p:nvGraphicFramePr>
          <p:cNvPr id="12300" name="Object 2"/>
          <p:cNvGraphicFramePr>
            <a:graphicFrameLocks noChangeAspect="1"/>
          </p:cNvGraphicFramePr>
          <p:nvPr/>
        </p:nvGraphicFramePr>
        <p:xfrm>
          <a:off x="3915833" y="1600200"/>
          <a:ext cx="2753784" cy="774700"/>
        </p:xfrm>
        <a:graphic>
          <a:graphicData uri="http://schemas.openxmlformats.org/presentationml/2006/ole">
            <mc:AlternateContent xmlns:mc="http://schemas.openxmlformats.org/markup-compatibility/2006">
              <mc:Choice xmlns:v="urn:schemas-microsoft-com:vml" Requires="v">
                <p:oleObj spid="_x0000_s13314" name="Equation" r:id="rId3" imgW="1079032" imgH="406224" progId="Equation.3">
                  <p:embed/>
                </p:oleObj>
              </mc:Choice>
              <mc:Fallback>
                <p:oleObj name="Equation" r:id="rId3" imgW="1079032" imgH="40622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5833" y="1600200"/>
                        <a:ext cx="2753784"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136436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2"/>
          <p:cNvSpPr>
            <a:spLocks noGrp="1" noChangeArrowheads="1"/>
          </p:cNvSpPr>
          <p:nvPr>
            <p:ph type="title"/>
          </p:nvPr>
        </p:nvSpPr>
        <p:spPr>
          <a:xfrm>
            <a:off x="554567" y="336550"/>
            <a:ext cx="10805584" cy="577850"/>
          </a:xfrm>
        </p:spPr>
        <p:txBody>
          <a:bodyPr rtlCol="0">
            <a:normAutofit fontScale="90000"/>
          </a:bodyPr>
          <a:lstStyle/>
          <a:p>
            <a:pPr fontAlgn="auto">
              <a:spcAft>
                <a:spcPts val="0"/>
              </a:spcAft>
              <a:defRPr/>
            </a:pPr>
            <a:r>
              <a:rPr lang="en-US" dirty="0">
                <a:latin typeface="Candara"/>
                <a:ea typeface="+mj-ea"/>
                <a:cs typeface="Candara"/>
              </a:rPr>
              <a:t>Length of curb inlet required</a:t>
            </a:r>
          </a:p>
        </p:txBody>
      </p:sp>
      <p:sp>
        <p:nvSpPr>
          <p:cNvPr id="263172" name="Rectangle 3"/>
          <p:cNvSpPr>
            <a:spLocks noGrp="1" noChangeArrowheads="1"/>
          </p:cNvSpPr>
          <p:nvPr>
            <p:ph type="body" sz="half" idx="1"/>
          </p:nvPr>
        </p:nvSpPr>
        <p:spPr>
          <a:xfrm>
            <a:off x="609600" y="1066800"/>
            <a:ext cx="10363200" cy="4779196"/>
          </a:xfrm>
        </p:spPr>
        <p:txBody>
          <a:bodyPr>
            <a:normAutofit/>
          </a:bodyPr>
          <a:lstStyle/>
          <a:p>
            <a:pPr marL="381000" indent="-381000">
              <a:lnSpc>
                <a:spcPct val="80000"/>
              </a:lnSpc>
              <a:buFont typeface="Symbol" charset="2"/>
              <a:buChar char=""/>
            </a:pPr>
            <a:r>
              <a:rPr lang="en-US" altLang="en-US" sz="2000" dirty="0" err="1">
                <a:latin typeface="Verdana" charset="0"/>
              </a:rPr>
              <a:t>TxDOT</a:t>
            </a:r>
            <a:r>
              <a:rPr lang="en-US" altLang="en-US" sz="2000" dirty="0">
                <a:latin typeface="Verdana" charset="0"/>
              </a:rPr>
              <a:t> HDM </a:t>
            </a:r>
            <a:r>
              <a:rPr lang="en-US" altLang="en-US" sz="2000" dirty="0" err="1">
                <a:latin typeface="Verdana" charset="0"/>
              </a:rPr>
              <a:t>Eq</a:t>
            </a:r>
            <a:r>
              <a:rPr lang="en-US" altLang="en-US" sz="2000" dirty="0">
                <a:latin typeface="Verdana" charset="0"/>
              </a:rPr>
              <a:t> 10-15 </a:t>
            </a:r>
            <a:br>
              <a:rPr lang="en-US" altLang="en-US" sz="2000" dirty="0">
                <a:latin typeface="Verdana" charset="0"/>
              </a:rPr>
            </a:br>
            <a:r>
              <a:rPr lang="en-US" altLang="en-US" sz="2000" dirty="0">
                <a:latin typeface="Verdana" charset="0"/>
              </a:rPr>
              <a:t/>
            </a:r>
            <a:br>
              <a:rPr lang="en-US" altLang="en-US" sz="2000" dirty="0">
                <a:latin typeface="Verdana" charset="0"/>
              </a:rPr>
            </a:br>
            <a:r>
              <a:rPr lang="en-US" altLang="en-US" sz="2000" dirty="0">
                <a:latin typeface="Verdana" charset="0"/>
              </a:rPr>
              <a:t/>
            </a:r>
            <a:br>
              <a:rPr lang="en-US" altLang="en-US" sz="2000" dirty="0">
                <a:latin typeface="Verdana" charset="0"/>
              </a:rPr>
            </a:br>
            <a:r>
              <a:rPr lang="en-US" altLang="en-US" sz="2000" dirty="0">
                <a:latin typeface="Verdana" charset="0"/>
              </a:rPr>
              <a:t/>
            </a:r>
            <a:br>
              <a:rPr lang="en-US" altLang="en-US" sz="2000" dirty="0">
                <a:latin typeface="Verdana" charset="0"/>
              </a:rPr>
            </a:br>
            <a:r>
              <a:rPr lang="en-US" altLang="en-US" sz="2000" dirty="0">
                <a:latin typeface="Verdana" charset="0"/>
              </a:rPr>
              <a:t/>
            </a:r>
            <a:br>
              <a:rPr lang="en-US" altLang="en-US" sz="2000" dirty="0">
                <a:latin typeface="Verdana" charset="0"/>
              </a:rPr>
            </a:br>
            <a:r>
              <a:rPr lang="en-US" altLang="en-US" sz="2000" dirty="0">
                <a:latin typeface="Verdana" charset="0"/>
              </a:rPr>
              <a:t>where </a:t>
            </a:r>
            <a:r>
              <a:rPr lang="en-US" altLang="en-US" sz="2000" dirty="0" smtClean="0">
                <a:latin typeface="Verdana" charset="0"/>
              </a:rPr>
              <a:t/>
            </a:r>
            <a:br>
              <a:rPr lang="en-US" altLang="en-US" sz="2000" dirty="0" smtClean="0">
                <a:latin typeface="Verdana" charset="0"/>
              </a:rPr>
            </a:br>
            <a:r>
              <a:rPr lang="en-US" altLang="en-US" sz="2000" dirty="0" smtClean="0">
                <a:latin typeface="Verdana" charset="0"/>
              </a:rPr>
              <a:t/>
            </a:r>
            <a:br>
              <a:rPr lang="en-US" altLang="en-US" sz="2000" dirty="0" smtClean="0">
                <a:latin typeface="Verdana" charset="0"/>
              </a:rPr>
            </a:br>
            <a:r>
              <a:rPr lang="en-US" altLang="en-US" sz="2000" i="1" dirty="0" smtClean="0">
                <a:latin typeface="Verdana" charset="0"/>
              </a:rPr>
              <a:t>Q</a:t>
            </a:r>
            <a:r>
              <a:rPr lang="en-US" altLang="en-US" sz="2000" dirty="0" smtClean="0">
                <a:latin typeface="Verdana" charset="0"/>
              </a:rPr>
              <a:t> </a:t>
            </a:r>
            <a:r>
              <a:rPr lang="en-US" altLang="en-US" sz="2000" dirty="0">
                <a:latin typeface="Verdana" charset="0"/>
              </a:rPr>
              <a:t>= flow (</a:t>
            </a:r>
            <a:r>
              <a:rPr lang="en-US" altLang="en-US" sz="2000" dirty="0" err="1">
                <a:latin typeface="Verdana" charset="0"/>
              </a:rPr>
              <a:t>cfs</a:t>
            </a:r>
            <a:r>
              <a:rPr lang="en-US" altLang="en-US" sz="2000" dirty="0" smtClean="0">
                <a:latin typeface="Verdana" charset="0"/>
              </a:rPr>
              <a:t>);</a:t>
            </a:r>
            <a:br>
              <a:rPr lang="en-US" altLang="en-US" sz="2000" dirty="0" smtClean="0">
                <a:latin typeface="Verdana" charset="0"/>
              </a:rPr>
            </a:br>
            <a:r>
              <a:rPr lang="en-US" altLang="en-US" sz="2000" dirty="0" smtClean="0">
                <a:latin typeface="Verdana" charset="0"/>
              </a:rPr>
              <a:t/>
            </a:r>
            <a:br>
              <a:rPr lang="en-US" altLang="en-US" sz="2000" dirty="0" smtClean="0">
                <a:latin typeface="Verdana" charset="0"/>
              </a:rPr>
            </a:br>
            <a:r>
              <a:rPr lang="en-US" altLang="en-US" sz="2000" i="1" dirty="0" smtClean="0">
                <a:latin typeface="Verdana" charset="0"/>
              </a:rPr>
              <a:t>S</a:t>
            </a:r>
            <a:r>
              <a:rPr lang="en-US" altLang="en-US" sz="2000" dirty="0" smtClean="0">
                <a:latin typeface="Verdana" charset="0"/>
              </a:rPr>
              <a:t> </a:t>
            </a:r>
            <a:r>
              <a:rPr lang="en-US" altLang="en-US" sz="2000" dirty="0">
                <a:latin typeface="Verdana" charset="0"/>
              </a:rPr>
              <a:t>= longitudinal </a:t>
            </a:r>
            <a:r>
              <a:rPr lang="en-US" altLang="en-US" sz="2000" dirty="0" smtClean="0">
                <a:latin typeface="Verdana" charset="0"/>
              </a:rPr>
              <a:t>slope;</a:t>
            </a:r>
            <a:br>
              <a:rPr lang="en-US" altLang="en-US" sz="2000" dirty="0" smtClean="0">
                <a:latin typeface="Verdana" charset="0"/>
              </a:rPr>
            </a:br>
            <a:r>
              <a:rPr lang="en-US" altLang="en-US" sz="2000" dirty="0" smtClean="0">
                <a:latin typeface="Verdana" charset="0"/>
              </a:rPr>
              <a:t/>
            </a:r>
            <a:br>
              <a:rPr lang="en-US" altLang="en-US" sz="2000" dirty="0" smtClean="0">
                <a:latin typeface="Verdana" charset="0"/>
              </a:rPr>
            </a:br>
            <a:r>
              <a:rPr lang="en-US" altLang="en-US" sz="2000" i="1" dirty="0" smtClean="0">
                <a:latin typeface="Verdana" charset="0"/>
              </a:rPr>
              <a:t>n</a:t>
            </a:r>
            <a:r>
              <a:rPr lang="en-US" altLang="en-US" sz="2000" dirty="0" smtClean="0">
                <a:latin typeface="Verdana" charset="0"/>
              </a:rPr>
              <a:t> </a:t>
            </a:r>
            <a:r>
              <a:rPr lang="en-US" altLang="en-US" sz="2000" dirty="0">
                <a:latin typeface="Verdana" charset="0"/>
              </a:rPr>
              <a:t>= Manning</a:t>
            </a:r>
            <a:r>
              <a:rPr lang="ja-JP" altLang="en-US" sz="2000" dirty="0">
                <a:latin typeface="Verdana" charset="0"/>
              </a:rPr>
              <a:t>’</a:t>
            </a:r>
            <a:r>
              <a:rPr lang="en-US" altLang="ja-JP" sz="2000" dirty="0">
                <a:latin typeface="Verdana" charset="0"/>
              </a:rPr>
              <a:t>s roughness </a:t>
            </a:r>
            <a:r>
              <a:rPr lang="en-US" altLang="ja-JP" sz="2000" dirty="0" smtClean="0">
                <a:latin typeface="Verdana" charset="0"/>
              </a:rPr>
              <a:t>coefficient;</a:t>
            </a:r>
            <a:br>
              <a:rPr lang="en-US" altLang="ja-JP" sz="2000" dirty="0" smtClean="0">
                <a:latin typeface="Verdana" charset="0"/>
              </a:rPr>
            </a:br>
            <a:r>
              <a:rPr lang="en-US" altLang="ja-JP" sz="2000" dirty="0" smtClean="0">
                <a:latin typeface="Verdana" charset="0"/>
              </a:rPr>
              <a:t/>
            </a:r>
            <a:br>
              <a:rPr lang="en-US" altLang="ja-JP" sz="2000" dirty="0" smtClean="0">
                <a:latin typeface="Verdana" charset="0"/>
              </a:rPr>
            </a:br>
            <a:r>
              <a:rPr lang="en-US" altLang="ja-JP" sz="2000" i="1" dirty="0" smtClean="0">
                <a:latin typeface="Verdana" charset="0"/>
              </a:rPr>
              <a:t>S</a:t>
            </a:r>
            <a:r>
              <a:rPr lang="en-US" altLang="ja-JP" sz="1000" i="1" dirty="0" smtClean="0">
                <a:latin typeface="Verdana" charset="0"/>
              </a:rPr>
              <a:t>e</a:t>
            </a:r>
            <a:r>
              <a:rPr lang="en-US" altLang="ja-JP" sz="2000" dirty="0" smtClean="0">
                <a:latin typeface="Verdana" charset="0"/>
              </a:rPr>
              <a:t> </a:t>
            </a:r>
            <a:r>
              <a:rPr lang="en-US" altLang="ja-JP" sz="2000" dirty="0">
                <a:latin typeface="Verdana" charset="0"/>
              </a:rPr>
              <a:t>= equivalent cross </a:t>
            </a:r>
            <a:r>
              <a:rPr lang="en-US" altLang="ja-JP" sz="2000" dirty="0" smtClean="0">
                <a:latin typeface="Verdana" charset="0"/>
              </a:rPr>
              <a:t>slope;</a:t>
            </a:r>
            <a:br>
              <a:rPr lang="en-US" altLang="ja-JP" sz="2000" dirty="0" smtClean="0">
                <a:latin typeface="Verdana" charset="0"/>
              </a:rPr>
            </a:br>
            <a:r>
              <a:rPr lang="en-US" altLang="ja-JP" sz="2000" dirty="0" smtClean="0">
                <a:latin typeface="Verdana" charset="0"/>
              </a:rPr>
              <a:t/>
            </a:r>
            <a:br>
              <a:rPr lang="en-US" altLang="ja-JP" sz="2000" dirty="0" smtClean="0">
                <a:latin typeface="Verdana" charset="0"/>
              </a:rPr>
            </a:br>
            <a:r>
              <a:rPr lang="en-US" altLang="ja-JP" sz="2000" i="1" dirty="0" err="1" smtClean="0">
                <a:latin typeface="Verdana" charset="0"/>
              </a:rPr>
              <a:t>L</a:t>
            </a:r>
            <a:r>
              <a:rPr lang="en-US" altLang="ja-JP" sz="1000" dirty="0" err="1" smtClean="0">
                <a:latin typeface="Verdana" charset="0"/>
              </a:rPr>
              <a:t>r</a:t>
            </a:r>
            <a:r>
              <a:rPr lang="en-US" altLang="ja-JP" sz="2000" dirty="0" smtClean="0">
                <a:latin typeface="Verdana" charset="0"/>
              </a:rPr>
              <a:t> </a:t>
            </a:r>
            <a:r>
              <a:rPr lang="en-US" altLang="ja-JP" sz="2000" dirty="0">
                <a:latin typeface="Verdana" charset="0"/>
              </a:rPr>
              <a:t>= length of curb inlet required.</a:t>
            </a:r>
            <a:endParaRPr lang="en-US" altLang="en-US" sz="2000" dirty="0">
              <a:latin typeface="Verdana" charset="0"/>
            </a:endParaRPr>
          </a:p>
        </p:txBody>
      </p:sp>
      <p:sp>
        <p:nvSpPr>
          <p:cNvPr id="13315" name="Rectangle 4"/>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3316" name="Rectangle 5"/>
          <p:cNvSpPr>
            <a:spLocks noChangeArrowheads="1"/>
          </p:cNvSpPr>
          <p:nvPr/>
        </p:nvSpPr>
        <p:spPr bwMode="auto">
          <a:xfrm>
            <a:off x="0" y="304907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3317" name="Rectangle 6"/>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3318" name="Rectangle 7"/>
          <p:cNvSpPr>
            <a:spLocks noChangeArrowheads="1"/>
          </p:cNvSpPr>
          <p:nvPr/>
        </p:nvSpPr>
        <p:spPr bwMode="auto">
          <a:xfrm>
            <a:off x="0" y="303478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3319" name="Rectangle 8"/>
          <p:cNvSpPr>
            <a:spLocks noChangeArrowheads="1"/>
          </p:cNvSpPr>
          <p:nvPr/>
        </p:nvSpPr>
        <p:spPr bwMode="auto">
          <a:xfrm>
            <a:off x="0" y="303002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3320" name="Rectangle 9"/>
          <p:cNvSpPr>
            <a:spLocks noChangeArrowheads="1"/>
          </p:cNvSpPr>
          <p:nvPr/>
        </p:nvSpPr>
        <p:spPr bwMode="auto">
          <a:xfrm>
            <a:off x="0" y="3096697"/>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3321" name="Rectangle 10"/>
          <p:cNvSpPr>
            <a:spLocks noChangeArrowheads="1"/>
          </p:cNvSpPr>
          <p:nvPr/>
        </p:nvSpPr>
        <p:spPr bwMode="auto">
          <a:xfrm>
            <a:off x="0" y="304907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3322" name="Rectangle 11"/>
          <p:cNvSpPr>
            <a:spLocks noChangeArrowheads="1"/>
          </p:cNvSpPr>
          <p:nvPr/>
        </p:nvSpPr>
        <p:spPr bwMode="auto">
          <a:xfrm>
            <a:off x="0" y="3153847"/>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3323" name="Rectangle 12"/>
          <p:cNvSpPr>
            <a:spLocks noChangeArrowheads="1"/>
          </p:cNvSpPr>
          <p:nvPr/>
        </p:nvSpPr>
        <p:spPr bwMode="auto">
          <a:xfrm>
            <a:off x="0" y="304907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3324" name="Rectangle 13"/>
          <p:cNvSpPr>
            <a:spLocks noChangeArrowheads="1"/>
          </p:cNvSpPr>
          <p:nvPr/>
        </p:nvSpPr>
        <p:spPr bwMode="auto">
          <a:xfrm>
            <a:off x="0" y="301097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graphicFrame>
        <p:nvGraphicFramePr>
          <p:cNvPr id="13325" name="Object 2"/>
          <p:cNvGraphicFramePr>
            <a:graphicFrameLocks noChangeAspect="1"/>
          </p:cNvGraphicFramePr>
          <p:nvPr>
            <p:extLst>
              <p:ext uri="{D42A27DB-BD31-4B8C-83A1-F6EECF244321}">
                <p14:modId xmlns:p14="http://schemas.microsoft.com/office/powerpoint/2010/main" val="1709578458"/>
              </p:ext>
            </p:extLst>
          </p:nvPr>
        </p:nvGraphicFramePr>
        <p:xfrm>
          <a:off x="4353888" y="1703015"/>
          <a:ext cx="5753520" cy="1156449"/>
        </p:xfrm>
        <a:graphic>
          <a:graphicData uri="http://schemas.openxmlformats.org/presentationml/2006/ole">
            <mc:AlternateContent xmlns:mc="http://schemas.openxmlformats.org/markup-compatibility/2006">
              <mc:Choice xmlns:v="urn:schemas-microsoft-com:vml" Requires="v">
                <p:oleObj spid="_x0000_s14338" name="Equation" r:id="rId3" imgW="1790700" imgH="482600" progId="Equation.3">
                  <p:embed/>
                </p:oleObj>
              </mc:Choice>
              <mc:Fallback>
                <p:oleObj name="Equation" r:id="rId3" imgW="17907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3888" y="1703015"/>
                        <a:ext cx="5753520" cy="115644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5418462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spreadsheet tool</a:t>
            </a:r>
            <a:endParaRPr lang="en-US" dirty="0"/>
          </a:p>
        </p:txBody>
      </p:sp>
      <p:sp>
        <p:nvSpPr>
          <p:cNvPr id="3" name="Text Placeholder 2"/>
          <p:cNvSpPr>
            <a:spLocks noGrp="1"/>
          </p:cNvSpPr>
          <p:nvPr>
            <p:ph type="body" sz="half" idx="1"/>
          </p:nvPr>
        </p:nvSpPr>
        <p:spPr>
          <a:xfrm>
            <a:off x="831851" y="1411289"/>
            <a:ext cx="4163483" cy="4505325"/>
          </a:xfrm>
        </p:spPr>
        <p:txBody>
          <a:bodyPr/>
          <a:lstStyle/>
          <a:p>
            <a:r>
              <a:rPr lang="en-US" dirty="0" smtClean="0"/>
              <a:t>Implements inlet computations</a:t>
            </a:r>
          </a:p>
          <a:p>
            <a:r>
              <a:rPr lang="en-US" dirty="0" smtClean="0"/>
              <a:t>Need to think about what trying to accomplish; the tool is not yet </a:t>
            </a:r>
            <a:r>
              <a:rPr lang="en-US" dirty="0" err="1" smtClean="0"/>
              <a:t>nbr</a:t>
            </a:r>
            <a:r>
              <a:rPr lang="en-US" dirty="0" smtClean="0"/>
              <a:t> </a:t>
            </a:r>
            <a:r>
              <a:rPr lang="en-US" smtClean="0"/>
              <a:t>ena</a:t>
            </a:r>
            <a:endParaRPr lang="en-US" dirty="0"/>
          </a:p>
        </p:txBody>
      </p:sp>
      <p:pic>
        <p:nvPicPr>
          <p:cNvPr id="5" name="Picture 4"/>
          <p:cNvPicPr>
            <a:picLocks noChangeAspect="1"/>
          </p:cNvPicPr>
          <p:nvPr/>
        </p:nvPicPr>
        <p:blipFill>
          <a:blip r:embed="rId2"/>
          <a:stretch>
            <a:fillRect/>
          </a:stretch>
        </p:blipFill>
        <p:spPr>
          <a:xfrm>
            <a:off x="5312834" y="1082463"/>
            <a:ext cx="6646332" cy="5632663"/>
          </a:xfrm>
          <a:prstGeom prst="rect">
            <a:avLst/>
          </a:prstGeom>
        </p:spPr>
      </p:pic>
    </p:spTree>
    <p:extLst>
      <p:ext uri="{BB962C8B-B14F-4D97-AF65-F5344CB8AC3E}">
        <p14:creationId xmlns:p14="http://schemas.microsoft.com/office/powerpoint/2010/main" val="5719020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554567" y="336550"/>
            <a:ext cx="10805584" cy="577850"/>
          </a:xfrm>
        </p:spPr>
        <p:txBody>
          <a:bodyPr rtlCol="0">
            <a:normAutofit fontScale="90000"/>
          </a:bodyPr>
          <a:lstStyle/>
          <a:p>
            <a:pPr fontAlgn="auto">
              <a:spcAft>
                <a:spcPts val="0"/>
              </a:spcAft>
              <a:defRPr/>
            </a:pPr>
            <a:r>
              <a:rPr lang="en-US" dirty="0">
                <a:latin typeface="Candara"/>
                <a:ea typeface="+mj-ea"/>
                <a:cs typeface="Candara"/>
              </a:rPr>
              <a:t>Capacity in Sag Placement</a:t>
            </a:r>
          </a:p>
        </p:txBody>
      </p:sp>
      <p:sp>
        <p:nvSpPr>
          <p:cNvPr id="117762" name="Rectangle 3"/>
          <p:cNvSpPr>
            <a:spLocks noGrp="1" noChangeArrowheads="1"/>
          </p:cNvSpPr>
          <p:nvPr>
            <p:ph type="body" sz="half" idx="1"/>
          </p:nvPr>
        </p:nvSpPr>
        <p:spPr>
          <a:xfrm>
            <a:off x="586317" y="1101725"/>
            <a:ext cx="10363200" cy="2971800"/>
          </a:xfrm>
        </p:spPr>
        <p:txBody>
          <a:bodyPr rtlCol="0">
            <a:normAutofit/>
          </a:bodyPr>
          <a:lstStyle/>
          <a:p>
            <a:pPr marL="381000" indent="-381000" fontAlgn="auto">
              <a:spcAft>
                <a:spcPts val="0"/>
              </a:spcAft>
              <a:buFont typeface="Arial"/>
              <a:buChar char="•"/>
              <a:defRPr/>
            </a:pPr>
            <a:r>
              <a:rPr lang="en-US">
                <a:latin typeface="Verdana" charset="0"/>
                <a:ea typeface="+mn-ea"/>
              </a:rPr>
              <a:t>Depends on water depth at opening and opening height</a:t>
            </a:r>
          </a:p>
          <a:p>
            <a:pPr marL="381000" indent="-381000" fontAlgn="auto">
              <a:spcAft>
                <a:spcPts val="0"/>
              </a:spcAft>
              <a:buFont typeface="Arial"/>
              <a:buChar char="•"/>
              <a:defRPr/>
            </a:pPr>
            <a:r>
              <a:rPr lang="en-US">
                <a:latin typeface="Verdana" charset="0"/>
                <a:ea typeface="+mn-ea"/>
              </a:rPr>
              <a:t>Determine if orifice-only flow (d&gt;1.4h)</a:t>
            </a:r>
          </a:p>
          <a:p>
            <a:pPr marL="381000" indent="-381000" fontAlgn="auto">
              <a:spcAft>
                <a:spcPts val="0"/>
              </a:spcAft>
              <a:buFont typeface="Arial"/>
              <a:buChar char="•"/>
              <a:defRPr/>
            </a:pPr>
            <a:r>
              <a:rPr lang="en-US">
                <a:latin typeface="Verdana" charset="0"/>
                <a:ea typeface="+mn-ea"/>
              </a:rPr>
              <a:t>If d&lt;1.4h compute using a weir flow equation and orifice flow equation for the depth condition, then choose the larger length</a:t>
            </a:r>
          </a:p>
        </p:txBody>
      </p:sp>
      <p:sp>
        <p:nvSpPr>
          <p:cNvPr id="75779" name="Rectangle 4"/>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75780" name="Rectangle 5"/>
          <p:cNvSpPr>
            <a:spLocks noChangeArrowheads="1"/>
          </p:cNvSpPr>
          <p:nvPr/>
        </p:nvSpPr>
        <p:spPr bwMode="auto">
          <a:xfrm>
            <a:off x="0" y="304907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75781" name="Rectangle 6"/>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75782" name="Rectangle 7"/>
          <p:cNvSpPr>
            <a:spLocks noChangeArrowheads="1"/>
          </p:cNvSpPr>
          <p:nvPr/>
        </p:nvSpPr>
        <p:spPr bwMode="auto">
          <a:xfrm>
            <a:off x="0" y="303478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75783" name="Rectangle 8"/>
          <p:cNvSpPr>
            <a:spLocks noChangeArrowheads="1"/>
          </p:cNvSpPr>
          <p:nvPr/>
        </p:nvSpPr>
        <p:spPr bwMode="auto">
          <a:xfrm>
            <a:off x="0" y="303002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75784" name="Rectangle 9"/>
          <p:cNvSpPr>
            <a:spLocks noChangeArrowheads="1"/>
          </p:cNvSpPr>
          <p:nvPr/>
        </p:nvSpPr>
        <p:spPr bwMode="auto">
          <a:xfrm>
            <a:off x="0" y="3096697"/>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75785" name="Rectangle 10"/>
          <p:cNvSpPr>
            <a:spLocks noChangeArrowheads="1"/>
          </p:cNvSpPr>
          <p:nvPr/>
        </p:nvSpPr>
        <p:spPr bwMode="auto">
          <a:xfrm>
            <a:off x="0" y="304907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75786" name="Rectangle 11"/>
          <p:cNvSpPr>
            <a:spLocks noChangeArrowheads="1"/>
          </p:cNvSpPr>
          <p:nvPr/>
        </p:nvSpPr>
        <p:spPr bwMode="auto">
          <a:xfrm>
            <a:off x="0" y="3153847"/>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75787" name="Rectangle 12"/>
          <p:cNvSpPr>
            <a:spLocks noChangeArrowheads="1"/>
          </p:cNvSpPr>
          <p:nvPr/>
        </p:nvSpPr>
        <p:spPr bwMode="auto">
          <a:xfrm>
            <a:off x="0" y="304907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75788" name="Rectangle 13"/>
          <p:cNvSpPr>
            <a:spLocks noChangeArrowheads="1"/>
          </p:cNvSpPr>
          <p:nvPr/>
        </p:nvSpPr>
        <p:spPr bwMode="auto">
          <a:xfrm>
            <a:off x="0" y="301097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75790" name="Freeform 15"/>
          <p:cNvSpPr>
            <a:spLocks noChangeArrowheads="1"/>
          </p:cNvSpPr>
          <p:nvPr/>
        </p:nvSpPr>
        <p:spPr bwMode="auto">
          <a:xfrm>
            <a:off x="971551" y="4025901"/>
            <a:ext cx="10041467" cy="1300163"/>
          </a:xfrm>
          <a:custGeom>
            <a:avLst/>
            <a:gdLst>
              <a:gd name="T0" fmla="*/ 19683 w 7531801"/>
              <a:gd name="T1" fmla="*/ 976643 h 1299488"/>
              <a:gd name="T2" fmla="*/ 2352197 w 7531801"/>
              <a:gd name="T3" fmla="*/ 1302190 h 1299488"/>
              <a:gd name="T4" fmla="*/ 5432688 w 7531801"/>
              <a:gd name="T5" fmla="*/ 1272595 h 1299488"/>
              <a:gd name="T6" fmla="*/ 7528997 w 7531801"/>
              <a:gd name="T7" fmla="*/ 956913 h 1299488"/>
              <a:gd name="T8" fmla="*/ 7519156 w 7531801"/>
              <a:gd name="T9" fmla="*/ 0 h 1299488"/>
              <a:gd name="T10" fmla="*/ 0 w 7531801"/>
              <a:gd name="T11" fmla="*/ 49327 h 1299488"/>
              <a:gd name="T12" fmla="*/ 19683 w 7531801"/>
              <a:gd name="T13" fmla="*/ 976643 h 1299488"/>
              <a:gd name="T14" fmla="*/ 0 60000 65536"/>
              <a:gd name="T15" fmla="*/ 0 60000 65536"/>
              <a:gd name="T16" fmla="*/ 0 60000 65536"/>
              <a:gd name="T17" fmla="*/ 0 60000 65536"/>
              <a:gd name="T18" fmla="*/ 0 60000 65536"/>
              <a:gd name="T19" fmla="*/ 0 60000 65536"/>
              <a:gd name="T20" fmla="*/ 0 60000 65536"/>
              <a:gd name="T21" fmla="*/ 0 w 7531801"/>
              <a:gd name="T22" fmla="*/ 0 h 1299488"/>
              <a:gd name="T23" fmla="*/ 7531801 w 7531801"/>
              <a:gd name="T24" fmla="*/ 1299488 h 12994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31801" h="1299488">
                <a:moveTo>
                  <a:pt x="19691" y="974616"/>
                </a:moveTo>
                <a:lnTo>
                  <a:pt x="2353073" y="1299488"/>
                </a:lnTo>
                <a:lnTo>
                  <a:pt x="5434712" y="1269954"/>
                </a:lnTo>
                <a:lnTo>
                  <a:pt x="7531801" y="954927"/>
                </a:lnTo>
                <a:lnTo>
                  <a:pt x="7521956" y="0"/>
                </a:lnTo>
                <a:lnTo>
                  <a:pt x="0" y="49223"/>
                </a:lnTo>
                <a:lnTo>
                  <a:pt x="19691" y="974616"/>
                </a:lnTo>
                <a:close/>
              </a:path>
            </a:pathLst>
          </a:custGeom>
          <a:solidFill>
            <a:srgbClr val="0066FF">
              <a:alpha val="45882"/>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75791" name="Rectangle 16"/>
          <p:cNvSpPr>
            <a:spLocks noChangeArrowheads="1"/>
          </p:cNvSpPr>
          <p:nvPr/>
        </p:nvSpPr>
        <p:spPr bwMode="auto">
          <a:xfrm>
            <a:off x="4083052" y="4892675"/>
            <a:ext cx="4133849" cy="433388"/>
          </a:xfrm>
          <a:prstGeom prst="rect">
            <a:avLst/>
          </a:prstGeom>
          <a:noFill/>
          <a:ln w="539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cxnSp>
        <p:nvCxnSpPr>
          <p:cNvPr id="75792" name="Straight Connector 18"/>
          <p:cNvCxnSpPr>
            <a:cxnSpLocks noChangeShapeType="1"/>
          </p:cNvCxnSpPr>
          <p:nvPr/>
        </p:nvCxnSpPr>
        <p:spPr bwMode="auto">
          <a:xfrm>
            <a:off x="643467" y="4892675"/>
            <a:ext cx="11144251"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75793" name="Straight Connector 19"/>
          <p:cNvCxnSpPr>
            <a:cxnSpLocks noChangeShapeType="1"/>
          </p:cNvCxnSpPr>
          <p:nvPr/>
        </p:nvCxnSpPr>
        <p:spPr bwMode="auto">
          <a:xfrm flipV="1">
            <a:off x="696384" y="5321300"/>
            <a:ext cx="11084983" cy="1428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75794" name="Straight Arrow Connector 21"/>
          <p:cNvCxnSpPr>
            <a:cxnSpLocks noChangeShapeType="1"/>
          </p:cNvCxnSpPr>
          <p:nvPr/>
        </p:nvCxnSpPr>
        <p:spPr bwMode="auto">
          <a:xfrm rot="5400000">
            <a:off x="532343" y="5113867"/>
            <a:ext cx="482600" cy="2116"/>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75795" name="Straight Arrow Connector 23"/>
          <p:cNvCxnSpPr>
            <a:cxnSpLocks noChangeShapeType="1"/>
          </p:cNvCxnSpPr>
          <p:nvPr/>
        </p:nvCxnSpPr>
        <p:spPr bwMode="auto">
          <a:xfrm rot="5400000">
            <a:off x="10370344" y="4668574"/>
            <a:ext cx="1300163" cy="14816"/>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75796" name="Straight Arrow Connector 25"/>
          <p:cNvCxnSpPr>
            <a:cxnSpLocks noChangeShapeType="1"/>
          </p:cNvCxnSpPr>
          <p:nvPr/>
        </p:nvCxnSpPr>
        <p:spPr bwMode="auto">
          <a:xfrm flipV="1">
            <a:off x="4083051" y="5591175"/>
            <a:ext cx="4148667" cy="20638"/>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75797" name="TextBox 26"/>
          <p:cNvSpPr txBox="1">
            <a:spLocks noChangeArrowheads="1"/>
          </p:cNvSpPr>
          <p:nvPr/>
        </p:nvSpPr>
        <p:spPr bwMode="auto">
          <a:xfrm>
            <a:off x="5776385" y="5375276"/>
            <a:ext cx="364202"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2400">
                <a:latin typeface="Times New Roman" charset="0"/>
              </a:rPr>
              <a:t>L</a:t>
            </a:r>
          </a:p>
        </p:txBody>
      </p:sp>
      <p:sp>
        <p:nvSpPr>
          <p:cNvPr id="75798" name="TextBox 27"/>
          <p:cNvSpPr txBox="1">
            <a:spLocks noChangeArrowheads="1"/>
          </p:cNvSpPr>
          <p:nvPr/>
        </p:nvSpPr>
        <p:spPr bwMode="auto">
          <a:xfrm>
            <a:off x="334433" y="4848226"/>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2400">
                <a:latin typeface="Times New Roman" charset="0"/>
              </a:rPr>
              <a:t>h</a:t>
            </a:r>
          </a:p>
        </p:txBody>
      </p:sp>
      <p:sp>
        <p:nvSpPr>
          <p:cNvPr id="75799" name="TextBox 28"/>
          <p:cNvSpPr txBox="1">
            <a:spLocks noChangeArrowheads="1"/>
          </p:cNvSpPr>
          <p:nvPr/>
        </p:nvSpPr>
        <p:spPr bwMode="auto">
          <a:xfrm>
            <a:off x="11131552" y="4341813"/>
            <a:ext cx="48683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sz="2400">
                <a:latin typeface="Times New Roman" charset="0"/>
              </a:rPr>
              <a:t>d</a:t>
            </a:r>
          </a:p>
        </p:txBody>
      </p:sp>
      <p:cxnSp>
        <p:nvCxnSpPr>
          <p:cNvPr id="75800" name="Straight Connector 30"/>
          <p:cNvCxnSpPr>
            <a:cxnSpLocks noChangeShapeType="1"/>
            <a:stCxn id="75790" idx="0"/>
          </p:cNvCxnSpPr>
          <p:nvPr/>
        </p:nvCxnSpPr>
        <p:spPr bwMode="auto">
          <a:xfrm>
            <a:off x="996951" y="5000625"/>
            <a:ext cx="3098800" cy="325438"/>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cxnSp>
      <p:cxnSp>
        <p:nvCxnSpPr>
          <p:cNvPr id="75801" name="Straight Connector 32"/>
          <p:cNvCxnSpPr>
            <a:cxnSpLocks noChangeShapeType="1"/>
          </p:cNvCxnSpPr>
          <p:nvPr/>
        </p:nvCxnSpPr>
        <p:spPr bwMode="auto">
          <a:xfrm flipV="1">
            <a:off x="8257118" y="4981575"/>
            <a:ext cx="2796116" cy="344488"/>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563477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4"/>
          <p:cNvSpPr>
            <a:spLocks noGrp="1"/>
          </p:cNvSpPr>
          <p:nvPr>
            <p:ph type="title"/>
          </p:nvPr>
        </p:nvSpPr>
        <p:spPr/>
        <p:txBody>
          <a:bodyPr/>
          <a:lstStyle/>
          <a:p>
            <a:r>
              <a:rPr lang="en-US" altLang="en-US">
                <a:latin typeface="Candara" charset="0"/>
              </a:rPr>
              <a:t>Storm Sewer Inlets</a:t>
            </a:r>
          </a:p>
        </p:txBody>
      </p:sp>
      <p:sp>
        <p:nvSpPr>
          <p:cNvPr id="21505" name="Content Placeholder 1"/>
          <p:cNvSpPr>
            <a:spLocks noGrp="1"/>
          </p:cNvSpPr>
          <p:nvPr>
            <p:ph idx="4294967295"/>
          </p:nvPr>
        </p:nvSpPr>
        <p:spPr>
          <a:xfrm>
            <a:off x="281517" y="2649539"/>
            <a:ext cx="4510616" cy="3451225"/>
          </a:xfrm>
          <a:prstGeom prst="rect">
            <a:avLst/>
          </a:prstGeom>
        </p:spPr>
        <p:txBody>
          <a:bodyPr>
            <a:normAutofit/>
          </a:bodyPr>
          <a:lstStyle/>
          <a:p>
            <a:pPr>
              <a:lnSpc>
                <a:spcPct val="80000"/>
              </a:lnSpc>
            </a:pPr>
            <a:r>
              <a:rPr lang="en-US" altLang="en-US" sz="2700">
                <a:latin typeface="Candara" charset="0"/>
              </a:rPr>
              <a:t>Spread width</a:t>
            </a:r>
          </a:p>
          <a:p>
            <a:pPr>
              <a:lnSpc>
                <a:spcPct val="80000"/>
              </a:lnSpc>
            </a:pPr>
            <a:r>
              <a:rPr lang="en-US" altLang="en-US" sz="2700">
                <a:latin typeface="Candara" charset="0"/>
              </a:rPr>
              <a:t>Combination Inlet</a:t>
            </a:r>
          </a:p>
          <a:p>
            <a:pPr lvl="1">
              <a:lnSpc>
                <a:spcPct val="80000"/>
              </a:lnSpc>
            </a:pPr>
            <a:r>
              <a:rPr lang="en-US" altLang="en-US" sz="2400">
                <a:latin typeface="Candara" charset="0"/>
              </a:rPr>
              <a:t>Curb+Grate</a:t>
            </a:r>
          </a:p>
          <a:p>
            <a:pPr>
              <a:lnSpc>
                <a:spcPct val="80000"/>
              </a:lnSpc>
            </a:pPr>
            <a:r>
              <a:rPr lang="en-US" altLang="en-US" sz="2700">
                <a:latin typeface="Candara" charset="0"/>
              </a:rPr>
              <a:t>Carryover</a:t>
            </a:r>
          </a:p>
          <a:p>
            <a:pPr lvl="1">
              <a:lnSpc>
                <a:spcPct val="80000"/>
              </a:lnSpc>
            </a:pPr>
            <a:r>
              <a:rPr lang="en-US" altLang="en-US" sz="2400">
                <a:latin typeface="Candara" charset="0"/>
              </a:rPr>
              <a:t>Flow that passes beyond the inlet (none in this picture – complete capture) </a:t>
            </a:r>
          </a:p>
        </p:txBody>
      </p:sp>
      <p:sp>
        <p:nvSpPr>
          <p:cNvPr id="3277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pPr fontAlgn="base">
              <a:spcBef>
                <a:spcPct val="0"/>
              </a:spcBef>
              <a:spcAft>
                <a:spcPct val="0"/>
              </a:spcAft>
            </a:pPr>
            <a:endParaRPr lang="en-US" altLang="en-US" sz="1000">
              <a:solidFill>
                <a:schemeClr val="tx2"/>
              </a:solidFill>
              <a:latin typeface="Times New Roman" charset="0"/>
            </a:endParaRPr>
          </a:p>
        </p:txBody>
      </p:sp>
      <p:sp>
        <p:nvSpPr>
          <p:cNvPr id="327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fld id="{7ABC6CC8-7EAF-524E-90BE-7279396C1017}" type="slidenum">
              <a:rPr lang="en-US" altLang="en-US" sz="1000">
                <a:solidFill>
                  <a:schemeClr val="tx2"/>
                </a:solidFill>
                <a:latin typeface="Times New Roman" charset="0"/>
              </a:rPr>
              <a:pPr/>
              <a:t>6</a:t>
            </a:fld>
            <a:endParaRPr lang="en-US" altLang="en-US" sz="1000">
              <a:solidFill>
                <a:schemeClr val="tx2"/>
              </a:solidFill>
              <a:latin typeface="Times New Roman" charset="0"/>
            </a:endParaRPr>
          </a:p>
        </p:txBody>
      </p:sp>
      <p:pic>
        <p:nvPicPr>
          <p:cNvPr id="3277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8984" y="2184400"/>
            <a:ext cx="6798733"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a:off x="9313333" y="3987800"/>
            <a:ext cx="2438400" cy="533400"/>
          </a:xfrm>
          <a:prstGeom prst="straightConnector1">
            <a:avLst/>
          </a:prstGeom>
          <a:ln w="57150" cmpd="sng">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3115734" y="2921000"/>
            <a:ext cx="6112933" cy="1041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843867" y="3403600"/>
            <a:ext cx="4199467" cy="1549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741231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2"/>
          <p:cNvSpPr>
            <a:spLocks noGrp="1" noChangeArrowheads="1"/>
          </p:cNvSpPr>
          <p:nvPr>
            <p:ph type="title"/>
          </p:nvPr>
        </p:nvSpPr>
        <p:spPr>
          <a:xfrm>
            <a:off x="554567" y="336550"/>
            <a:ext cx="10805584" cy="577850"/>
          </a:xfrm>
        </p:spPr>
        <p:txBody>
          <a:bodyPr rtlCol="0">
            <a:normAutofit fontScale="90000"/>
          </a:bodyPr>
          <a:lstStyle/>
          <a:p>
            <a:pPr fontAlgn="auto">
              <a:spcAft>
                <a:spcPts val="0"/>
              </a:spcAft>
              <a:defRPr/>
            </a:pPr>
            <a:r>
              <a:rPr lang="en-US" dirty="0">
                <a:latin typeface="Candara"/>
                <a:ea typeface="+mj-ea"/>
                <a:cs typeface="Candara"/>
              </a:rPr>
              <a:t>Orifice Flow</a:t>
            </a:r>
          </a:p>
        </p:txBody>
      </p:sp>
      <p:sp>
        <p:nvSpPr>
          <p:cNvPr id="14338" name="Rectangle 3"/>
          <p:cNvSpPr>
            <a:spLocks noGrp="1" noChangeArrowheads="1"/>
          </p:cNvSpPr>
          <p:nvPr>
            <p:ph type="body" sz="half" idx="1"/>
          </p:nvPr>
        </p:nvSpPr>
        <p:spPr>
          <a:xfrm>
            <a:off x="586317" y="1101725"/>
            <a:ext cx="10363200" cy="2971800"/>
          </a:xfrm>
        </p:spPr>
        <p:txBody>
          <a:bodyPr/>
          <a:lstStyle/>
          <a:p>
            <a:pPr marL="381000" indent="-381000"/>
            <a:r>
              <a:rPr lang="en-US" altLang="en-US">
                <a:latin typeface="Verdana" charset="0"/>
              </a:rPr>
              <a:t>d&gt;1.4h</a:t>
            </a:r>
          </a:p>
          <a:p>
            <a:pPr marL="381000" indent="-381000"/>
            <a:r>
              <a:rPr lang="en-US" altLang="en-US">
                <a:latin typeface="Verdana" charset="0"/>
              </a:rPr>
              <a:t>Use equation 10-19</a:t>
            </a:r>
          </a:p>
        </p:txBody>
      </p:sp>
      <p:sp>
        <p:nvSpPr>
          <p:cNvPr id="14339" name="Rectangle 4"/>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4340" name="Rectangle 5"/>
          <p:cNvSpPr>
            <a:spLocks noChangeArrowheads="1"/>
          </p:cNvSpPr>
          <p:nvPr/>
        </p:nvSpPr>
        <p:spPr bwMode="auto">
          <a:xfrm>
            <a:off x="0" y="304907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4341" name="Rectangle 6"/>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4342" name="Rectangle 7"/>
          <p:cNvSpPr>
            <a:spLocks noChangeArrowheads="1"/>
          </p:cNvSpPr>
          <p:nvPr/>
        </p:nvSpPr>
        <p:spPr bwMode="auto">
          <a:xfrm>
            <a:off x="0" y="303478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4343" name="Rectangle 8"/>
          <p:cNvSpPr>
            <a:spLocks noChangeArrowheads="1"/>
          </p:cNvSpPr>
          <p:nvPr/>
        </p:nvSpPr>
        <p:spPr bwMode="auto">
          <a:xfrm>
            <a:off x="0" y="303002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4344" name="Rectangle 9"/>
          <p:cNvSpPr>
            <a:spLocks noChangeArrowheads="1"/>
          </p:cNvSpPr>
          <p:nvPr/>
        </p:nvSpPr>
        <p:spPr bwMode="auto">
          <a:xfrm>
            <a:off x="0" y="3096697"/>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4345" name="Rectangle 10"/>
          <p:cNvSpPr>
            <a:spLocks noChangeArrowheads="1"/>
          </p:cNvSpPr>
          <p:nvPr/>
        </p:nvSpPr>
        <p:spPr bwMode="auto">
          <a:xfrm>
            <a:off x="0" y="304907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4346" name="Rectangle 11"/>
          <p:cNvSpPr>
            <a:spLocks noChangeArrowheads="1"/>
          </p:cNvSpPr>
          <p:nvPr/>
        </p:nvSpPr>
        <p:spPr bwMode="auto">
          <a:xfrm>
            <a:off x="0" y="3153847"/>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4347" name="Rectangle 12"/>
          <p:cNvSpPr>
            <a:spLocks noChangeArrowheads="1"/>
          </p:cNvSpPr>
          <p:nvPr/>
        </p:nvSpPr>
        <p:spPr bwMode="auto">
          <a:xfrm>
            <a:off x="0" y="304907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14348" name="Rectangle 13"/>
          <p:cNvSpPr>
            <a:spLocks noChangeArrowheads="1"/>
          </p:cNvSpPr>
          <p:nvPr/>
        </p:nvSpPr>
        <p:spPr bwMode="auto">
          <a:xfrm>
            <a:off x="0" y="301097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pic>
        <p:nvPicPr>
          <p:cNvPr id="14349"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7017" y="2374900"/>
            <a:ext cx="3962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50" name="Object 2"/>
          <p:cNvGraphicFramePr>
            <a:graphicFrameLocks noChangeAspect="1"/>
          </p:cNvGraphicFramePr>
          <p:nvPr/>
        </p:nvGraphicFramePr>
        <p:xfrm>
          <a:off x="4150784" y="4533901"/>
          <a:ext cx="2785533" cy="931863"/>
        </p:xfrm>
        <a:graphic>
          <a:graphicData uri="http://schemas.openxmlformats.org/presentationml/2006/ole">
            <mc:AlternateContent xmlns:mc="http://schemas.openxmlformats.org/markup-compatibility/2006">
              <mc:Choice xmlns:v="urn:schemas-microsoft-com:vml" Requires="v">
                <p:oleObj spid="_x0000_s15362" name="Equation" r:id="rId4" imgW="939800" imgH="419100" progId="Equation.3">
                  <p:embed/>
                </p:oleObj>
              </mc:Choice>
              <mc:Fallback>
                <p:oleObj name="Equation" r:id="rId4" imgW="9398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0784" y="4533901"/>
                        <a:ext cx="2785533" cy="931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03236571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554567" y="336550"/>
            <a:ext cx="10805584" cy="577850"/>
          </a:xfrm>
        </p:spPr>
        <p:txBody>
          <a:bodyPr rtlCol="0">
            <a:normAutofit fontScale="90000"/>
          </a:bodyPr>
          <a:lstStyle/>
          <a:p>
            <a:pPr fontAlgn="auto">
              <a:spcAft>
                <a:spcPts val="0"/>
              </a:spcAft>
              <a:defRPr/>
            </a:pPr>
            <a:r>
              <a:rPr lang="en-US" dirty="0">
                <a:latin typeface="Candara"/>
                <a:ea typeface="+mj-ea"/>
                <a:cs typeface="Candara"/>
              </a:rPr>
              <a:t>Weir Flow</a:t>
            </a:r>
          </a:p>
        </p:txBody>
      </p:sp>
      <p:sp>
        <p:nvSpPr>
          <p:cNvPr id="76802" name="Rectangle 3"/>
          <p:cNvSpPr>
            <a:spLocks noGrp="1" noChangeArrowheads="1"/>
          </p:cNvSpPr>
          <p:nvPr>
            <p:ph type="body" sz="half" idx="1"/>
          </p:nvPr>
        </p:nvSpPr>
        <p:spPr>
          <a:xfrm>
            <a:off x="586317" y="1101725"/>
            <a:ext cx="10363200" cy="2971800"/>
          </a:xfrm>
        </p:spPr>
        <p:txBody>
          <a:bodyPr/>
          <a:lstStyle/>
          <a:p>
            <a:pPr marL="381000" indent="-381000"/>
            <a:r>
              <a:rPr lang="en-US" altLang="en-US">
                <a:latin typeface="Verdana" charset="0"/>
              </a:rPr>
              <a:t>d&lt;1.4h</a:t>
            </a:r>
          </a:p>
          <a:p>
            <a:pPr marL="381000" indent="-381000"/>
            <a:r>
              <a:rPr lang="en-US" altLang="en-US">
                <a:latin typeface="Verdana" charset="0"/>
              </a:rPr>
              <a:t>Use equation 10-18</a:t>
            </a:r>
          </a:p>
        </p:txBody>
      </p:sp>
      <p:sp>
        <p:nvSpPr>
          <p:cNvPr id="76803" name="Rectangle 4"/>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76804" name="Rectangle 5"/>
          <p:cNvSpPr>
            <a:spLocks noChangeArrowheads="1"/>
          </p:cNvSpPr>
          <p:nvPr/>
        </p:nvSpPr>
        <p:spPr bwMode="auto">
          <a:xfrm>
            <a:off x="0" y="304907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76805" name="Rectangle 6"/>
          <p:cNvSpPr>
            <a:spLocks noChangeArrowheads="1"/>
          </p:cNvSpPr>
          <p:nvPr/>
        </p:nvSpPr>
        <p:spPr bwMode="auto">
          <a:xfrm>
            <a:off x="0" y="-184666"/>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76806" name="Rectangle 7"/>
          <p:cNvSpPr>
            <a:spLocks noChangeArrowheads="1"/>
          </p:cNvSpPr>
          <p:nvPr/>
        </p:nvSpPr>
        <p:spPr bwMode="auto">
          <a:xfrm>
            <a:off x="0" y="303478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76807" name="Rectangle 8"/>
          <p:cNvSpPr>
            <a:spLocks noChangeArrowheads="1"/>
          </p:cNvSpPr>
          <p:nvPr/>
        </p:nvSpPr>
        <p:spPr bwMode="auto">
          <a:xfrm>
            <a:off x="0" y="303002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76808" name="Rectangle 9"/>
          <p:cNvSpPr>
            <a:spLocks noChangeArrowheads="1"/>
          </p:cNvSpPr>
          <p:nvPr/>
        </p:nvSpPr>
        <p:spPr bwMode="auto">
          <a:xfrm>
            <a:off x="0" y="3096697"/>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76809" name="Rectangle 10"/>
          <p:cNvSpPr>
            <a:spLocks noChangeArrowheads="1"/>
          </p:cNvSpPr>
          <p:nvPr/>
        </p:nvSpPr>
        <p:spPr bwMode="auto">
          <a:xfrm>
            <a:off x="0" y="304907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76810" name="Rectangle 11"/>
          <p:cNvSpPr>
            <a:spLocks noChangeArrowheads="1"/>
          </p:cNvSpPr>
          <p:nvPr/>
        </p:nvSpPr>
        <p:spPr bwMode="auto">
          <a:xfrm>
            <a:off x="0" y="3153847"/>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76811" name="Rectangle 12"/>
          <p:cNvSpPr>
            <a:spLocks noChangeArrowheads="1"/>
          </p:cNvSpPr>
          <p:nvPr/>
        </p:nvSpPr>
        <p:spPr bwMode="auto">
          <a:xfrm>
            <a:off x="0" y="304907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76812" name="Rectangle 13"/>
          <p:cNvSpPr>
            <a:spLocks noChangeArrowheads="1"/>
          </p:cNvSpPr>
          <p:nvPr/>
        </p:nvSpPr>
        <p:spPr bwMode="auto">
          <a:xfrm>
            <a:off x="0" y="3010972"/>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pic>
        <p:nvPicPr>
          <p:cNvPr id="76813"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00" y="2549525"/>
            <a:ext cx="4724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035780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ctrTitle"/>
          </p:nvPr>
        </p:nvSpPr>
        <p:spPr>
          <a:xfrm>
            <a:off x="914400" y="1600200"/>
            <a:ext cx="10363200" cy="1779588"/>
          </a:xfrm>
        </p:spPr>
        <p:txBody>
          <a:bodyPr/>
          <a:lstStyle/>
          <a:p>
            <a:r>
              <a:rPr lang="en-US" altLang="en-US">
                <a:latin typeface="Candara" charset="0"/>
              </a:rPr>
              <a:t>Drop Inlets on Grade and Sag</a:t>
            </a:r>
          </a:p>
        </p:txBody>
      </p:sp>
      <p:sp>
        <p:nvSpPr>
          <p:cNvPr id="120834" name="Rectangle 3"/>
          <p:cNvSpPr>
            <a:spLocks noGrp="1" noChangeArrowheads="1"/>
          </p:cNvSpPr>
          <p:nvPr>
            <p:ph type="subTitle" idx="1"/>
          </p:nvPr>
        </p:nvSpPr>
        <p:spPr>
          <a:xfrm>
            <a:off x="1828800" y="3556000"/>
            <a:ext cx="8534400" cy="1473200"/>
          </a:xfrm>
        </p:spPr>
        <p:txBody>
          <a:bodyPr rtlCol="0">
            <a:normAutofit/>
          </a:bodyPr>
          <a:lstStyle/>
          <a:p>
            <a:pPr fontAlgn="auto">
              <a:spcAft>
                <a:spcPts val="0"/>
              </a:spcAft>
              <a:buFont typeface="Arial"/>
              <a:buNone/>
              <a:defRPr/>
            </a:pPr>
            <a:endParaRPr lang="en-US">
              <a:latin typeface="Verdana" charset="0"/>
              <a:ea typeface="+mn-ea"/>
            </a:endParaRPr>
          </a:p>
        </p:txBody>
      </p:sp>
    </p:spTree>
    <p:extLst>
      <p:ext uri="{BB962C8B-B14F-4D97-AF65-F5344CB8AC3E}">
        <p14:creationId xmlns:p14="http://schemas.microsoft.com/office/powerpoint/2010/main" val="279919945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913776" y="1"/>
            <a:ext cx="10364451" cy="920750"/>
          </a:xfrm>
        </p:spPr>
        <p:txBody>
          <a:bodyPr/>
          <a:lstStyle/>
          <a:p>
            <a:r>
              <a:rPr lang="en-US" altLang="en-US" dirty="0">
                <a:latin typeface="Candara" charset="0"/>
              </a:rPr>
              <a:t>Inlets and inlet performance </a:t>
            </a:r>
            <a:endParaRPr lang="en-US" altLang="en-US" i="1" dirty="0">
              <a:latin typeface="Candara" charset="0"/>
            </a:endParaRPr>
          </a:p>
        </p:txBody>
      </p:sp>
      <p:sp>
        <p:nvSpPr>
          <p:cNvPr id="78850" name="Rectangle 3"/>
          <p:cNvSpPr>
            <a:spLocks noGrp="1" noChangeArrowheads="1"/>
          </p:cNvSpPr>
          <p:nvPr>
            <p:ph idx="4294967295"/>
          </p:nvPr>
        </p:nvSpPr>
        <p:spPr>
          <a:xfrm>
            <a:off x="749927" y="1087439"/>
            <a:ext cx="10528300" cy="4505325"/>
          </a:xfrm>
          <a:prstGeom prst="rect">
            <a:avLst/>
          </a:prstGeom>
        </p:spPr>
        <p:txBody>
          <a:bodyPr/>
          <a:lstStyle/>
          <a:p>
            <a:r>
              <a:rPr lang="en-US" altLang="en-US" sz="2400" dirty="0">
                <a:latin typeface="Candara" charset="0"/>
              </a:rPr>
              <a:t>Choose grate of standard dimension (e.g. Type-H, etc. from standards and specifications server)</a:t>
            </a:r>
          </a:p>
          <a:p>
            <a:pPr>
              <a:buFontTx/>
              <a:buNone/>
            </a:pPr>
            <a:endParaRPr lang="en-US" altLang="en-US" sz="2400" dirty="0">
              <a:latin typeface="Candara" charset="0"/>
            </a:endParaRPr>
          </a:p>
        </p:txBody>
      </p:sp>
      <p:pic>
        <p:nvPicPr>
          <p:cNvPr id="7885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0718" y="2024063"/>
            <a:ext cx="9535583"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7188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913776" y="1"/>
            <a:ext cx="10364451" cy="1000125"/>
          </a:xfrm>
        </p:spPr>
        <p:txBody>
          <a:bodyPr/>
          <a:lstStyle/>
          <a:p>
            <a:r>
              <a:rPr lang="en-US" altLang="en-US" dirty="0">
                <a:latin typeface="Candara" charset="0"/>
              </a:rPr>
              <a:t>Inlets and inlet performance </a:t>
            </a:r>
            <a:endParaRPr lang="en-US" altLang="en-US" i="1" dirty="0">
              <a:latin typeface="Candara" charset="0"/>
            </a:endParaRPr>
          </a:p>
        </p:txBody>
      </p:sp>
      <p:sp>
        <p:nvSpPr>
          <p:cNvPr id="79874" name="Rectangle 3"/>
          <p:cNvSpPr>
            <a:spLocks noGrp="1" noChangeArrowheads="1"/>
          </p:cNvSpPr>
          <p:nvPr>
            <p:ph idx="4294967295"/>
          </p:nvPr>
        </p:nvSpPr>
        <p:spPr>
          <a:xfrm>
            <a:off x="749927" y="874714"/>
            <a:ext cx="10528300" cy="4505325"/>
          </a:xfrm>
          <a:prstGeom prst="rect">
            <a:avLst/>
          </a:prstGeom>
        </p:spPr>
        <p:txBody>
          <a:bodyPr/>
          <a:lstStyle/>
          <a:p>
            <a:r>
              <a:rPr lang="en-US" altLang="en-US" sz="2400" dirty="0">
                <a:latin typeface="Candara" charset="0"/>
              </a:rPr>
              <a:t>Choose grate of standard dimension (e.g. Type-H, etc. from standards and specifications server)</a:t>
            </a:r>
          </a:p>
          <a:p>
            <a:pPr>
              <a:buFontTx/>
              <a:buNone/>
            </a:pPr>
            <a:endParaRPr lang="en-US" altLang="en-US" sz="2400" dirty="0">
              <a:latin typeface="Candara" charset="0"/>
            </a:endParaRPr>
          </a:p>
        </p:txBody>
      </p:sp>
      <p:pic>
        <p:nvPicPr>
          <p:cNvPr id="7987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851" y="1943100"/>
            <a:ext cx="10132483"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63805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995700" y="-607"/>
            <a:ext cx="10364451" cy="1596177"/>
          </a:xfrm>
        </p:spPr>
        <p:txBody>
          <a:bodyPr/>
          <a:lstStyle/>
          <a:p>
            <a:r>
              <a:rPr lang="en-US" altLang="en-US" dirty="0">
                <a:latin typeface="Candara" charset="0"/>
              </a:rPr>
              <a:t>Inlets and inlet performance </a:t>
            </a:r>
            <a:endParaRPr lang="en-US" altLang="en-US" i="1" dirty="0">
              <a:latin typeface="Candara" charset="0"/>
            </a:endParaRPr>
          </a:p>
        </p:txBody>
      </p:sp>
      <p:sp>
        <p:nvSpPr>
          <p:cNvPr id="80898" name="Rectangle 3"/>
          <p:cNvSpPr>
            <a:spLocks noGrp="1" noChangeArrowheads="1"/>
          </p:cNvSpPr>
          <p:nvPr>
            <p:ph idx="4294967295"/>
          </p:nvPr>
        </p:nvSpPr>
        <p:spPr>
          <a:xfrm>
            <a:off x="0" y="1258888"/>
            <a:ext cx="12192000" cy="4505325"/>
          </a:xfrm>
          <a:prstGeom prst="rect">
            <a:avLst/>
          </a:prstGeom>
        </p:spPr>
        <p:txBody>
          <a:bodyPr/>
          <a:lstStyle/>
          <a:p>
            <a:r>
              <a:rPr lang="en-US" altLang="en-US" sz="2400" dirty="0">
                <a:latin typeface="Candara" charset="0"/>
              </a:rPr>
              <a:t>Determine allowable head (depth) for the inlet </a:t>
            </a:r>
            <a:r>
              <a:rPr lang="en-US" altLang="en-US" sz="2400" dirty="0" smtClean="0">
                <a:latin typeface="Candara" charset="0"/>
              </a:rPr>
              <a:t>location.  Lower </a:t>
            </a:r>
            <a:r>
              <a:rPr lang="en-US" altLang="en-US" sz="2400" dirty="0">
                <a:latin typeface="Candara" charset="0"/>
              </a:rPr>
              <a:t>of the curb height and depth associated with allowable pond width</a:t>
            </a:r>
          </a:p>
          <a:p>
            <a:pPr>
              <a:buFontTx/>
              <a:buNone/>
            </a:pPr>
            <a:endParaRPr lang="en-US" altLang="en-US" sz="2400" dirty="0">
              <a:latin typeface="Candara" charset="0"/>
            </a:endParaRPr>
          </a:p>
        </p:txBody>
      </p:sp>
      <p:pic>
        <p:nvPicPr>
          <p:cNvPr id="8089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3451" y="2711450"/>
            <a:ext cx="6021916"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Rectangle 6"/>
          <p:cNvSpPr>
            <a:spLocks noChangeArrowheads="1"/>
          </p:cNvSpPr>
          <p:nvPr/>
        </p:nvSpPr>
        <p:spPr bwMode="auto">
          <a:xfrm>
            <a:off x="6680201" y="3511551"/>
            <a:ext cx="783167" cy="500063"/>
          </a:xfrm>
          <a:prstGeom prst="rect">
            <a:avLst/>
          </a:prstGeom>
          <a:solidFill>
            <a:srgbClr val="FF0000">
              <a:alpha val="9019"/>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80901" name="Rectangle 7"/>
          <p:cNvSpPr>
            <a:spLocks noChangeArrowheads="1"/>
          </p:cNvSpPr>
          <p:nvPr/>
        </p:nvSpPr>
        <p:spPr bwMode="auto">
          <a:xfrm>
            <a:off x="6650566" y="4400550"/>
            <a:ext cx="781051" cy="960438"/>
          </a:xfrm>
          <a:prstGeom prst="rect">
            <a:avLst/>
          </a:prstGeom>
          <a:solidFill>
            <a:srgbClr val="FF0000">
              <a:alpha val="12157"/>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80902" name="Oval 8"/>
          <p:cNvSpPr>
            <a:spLocks noChangeArrowheads="1"/>
          </p:cNvSpPr>
          <p:nvPr/>
        </p:nvSpPr>
        <p:spPr bwMode="auto">
          <a:xfrm>
            <a:off x="6119285" y="3346451"/>
            <a:ext cx="537633" cy="595313"/>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80903" name="Oval 9"/>
          <p:cNvSpPr>
            <a:spLocks noChangeArrowheads="1"/>
          </p:cNvSpPr>
          <p:nvPr/>
        </p:nvSpPr>
        <p:spPr bwMode="auto">
          <a:xfrm>
            <a:off x="6112934" y="4497388"/>
            <a:ext cx="537633" cy="595312"/>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Tree>
    <p:extLst>
      <p:ext uri="{BB962C8B-B14F-4D97-AF65-F5344CB8AC3E}">
        <p14:creationId xmlns:p14="http://schemas.microsoft.com/office/powerpoint/2010/main" val="60270255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913776" y="1"/>
            <a:ext cx="10364451" cy="984250"/>
          </a:xfrm>
        </p:spPr>
        <p:txBody>
          <a:bodyPr/>
          <a:lstStyle/>
          <a:p>
            <a:r>
              <a:rPr lang="en-US" altLang="en-US" dirty="0">
                <a:latin typeface="Candara" charset="0"/>
              </a:rPr>
              <a:t>Inlets and inlet performance </a:t>
            </a:r>
            <a:endParaRPr lang="en-US" altLang="en-US" i="1" dirty="0">
              <a:latin typeface="Candara" charset="0"/>
            </a:endParaRPr>
          </a:p>
        </p:txBody>
      </p:sp>
      <p:sp>
        <p:nvSpPr>
          <p:cNvPr id="81922" name="Rectangle 3"/>
          <p:cNvSpPr>
            <a:spLocks noGrp="1" noChangeArrowheads="1"/>
          </p:cNvSpPr>
          <p:nvPr>
            <p:ph idx="4294967295"/>
          </p:nvPr>
        </p:nvSpPr>
        <p:spPr>
          <a:xfrm>
            <a:off x="749927" y="984252"/>
            <a:ext cx="10528300" cy="4505325"/>
          </a:xfrm>
          <a:prstGeom prst="rect">
            <a:avLst/>
          </a:prstGeom>
        </p:spPr>
        <p:txBody>
          <a:bodyPr/>
          <a:lstStyle/>
          <a:p>
            <a:r>
              <a:rPr lang="en-US" altLang="en-US" sz="2400" dirty="0">
                <a:latin typeface="Candara" charset="0"/>
              </a:rPr>
              <a:t>Determine the capacity of the grate inlet opening as a </a:t>
            </a:r>
            <a:r>
              <a:rPr lang="en-US" altLang="en-US" sz="2400" b="1" dirty="0">
                <a:latin typeface="Candara" charset="0"/>
              </a:rPr>
              <a:t>weir</a:t>
            </a:r>
            <a:r>
              <a:rPr lang="en-US" altLang="en-US" sz="2400" dirty="0">
                <a:latin typeface="Candara" charset="0"/>
              </a:rPr>
              <a:t>. </a:t>
            </a:r>
          </a:p>
          <a:p>
            <a:r>
              <a:rPr lang="en-US" altLang="en-US" sz="2400" dirty="0">
                <a:latin typeface="Candara" charset="0"/>
              </a:rPr>
              <a:t>Perimeter controls the capacity.</a:t>
            </a:r>
          </a:p>
          <a:p>
            <a:pPr>
              <a:buFontTx/>
              <a:buNone/>
            </a:pPr>
            <a:endParaRPr lang="en-US" altLang="en-US" sz="2400" dirty="0">
              <a:latin typeface="Candara" charset="0"/>
            </a:endParaRPr>
          </a:p>
        </p:txBody>
      </p:sp>
      <p:pic>
        <p:nvPicPr>
          <p:cNvPr id="8192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7167" y="3494088"/>
            <a:ext cx="9886951"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23667" y="2651125"/>
            <a:ext cx="4199467"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Rectangle 12"/>
          <p:cNvSpPr>
            <a:spLocks noChangeArrowheads="1"/>
          </p:cNvSpPr>
          <p:nvPr/>
        </p:nvSpPr>
        <p:spPr bwMode="auto">
          <a:xfrm>
            <a:off x="9205384" y="2978151"/>
            <a:ext cx="514349" cy="447675"/>
          </a:xfrm>
          <a:prstGeom prst="rect">
            <a:avLst/>
          </a:prstGeom>
          <a:solidFill>
            <a:srgbClr val="FF0000">
              <a:alpha val="12941"/>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
        <p:nvSpPr>
          <p:cNvPr id="81926" name="Rectangle 13"/>
          <p:cNvSpPr>
            <a:spLocks noChangeArrowheads="1"/>
          </p:cNvSpPr>
          <p:nvPr/>
        </p:nvSpPr>
        <p:spPr bwMode="auto">
          <a:xfrm>
            <a:off x="1695452" y="5118101"/>
            <a:ext cx="512233" cy="447675"/>
          </a:xfrm>
          <a:prstGeom prst="rect">
            <a:avLst/>
          </a:prstGeom>
          <a:solidFill>
            <a:srgbClr val="FF0000">
              <a:alpha val="14117"/>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Tree>
    <p:extLst>
      <p:ext uri="{BB962C8B-B14F-4D97-AF65-F5344CB8AC3E}">
        <p14:creationId xmlns:p14="http://schemas.microsoft.com/office/powerpoint/2010/main" val="718087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1037167" y="1"/>
            <a:ext cx="10364451" cy="1047750"/>
          </a:xfrm>
        </p:spPr>
        <p:txBody>
          <a:bodyPr/>
          <a:lstStyle/>
          <a:p>
            <a:r>
              <a:rPr lang="en-US" altLang="en-US" dirty="0">
                <a:latin typeface="Candara" charset="0"/>
              </a:rPr>
              <a:t>Inlets and inlet performance </a:t>
            </a:r>
            <a:endParaRPr lang="en-US" altLang="en-US" i="1" dirty="0">
              <a:latin typeface="Candara" charset="0"/>
            </a:endParaRPr>
          </a:p>
        </p:txBody>
      </p:sp>
      <p:sp>
        <p:nvSpPr>
          <p:cNvPr id="82946" name="Rectangle 3"/>
          <p:cNvSpPr>
            <a:spLocks noGrp="1" noChangeArrowheads="1"/>
          </p:cNvSpPr>
          <p:nvPr>
            <p:ph idx="4294967295"/>
          </p:nvPr>
        </p:nvSpPr>
        <p:spPr>
          <a:xfrm>
            <a:off x="395818" y="1047752"/>
            <a:ext cx="10528300" cy="4505325"/>
          </a:xfrm>
          <a:prstGeom prst="rect">
            <a:avLst/>
          </a:prstGeom>
        </p:spPr>
        <p:txBody>
          <a:bodyPr/>
          <a:lstStyle/>
          <a:p>
            <a:r>
              <a:rPr lang="en-US" altLang="en-US" sz="2400" dirty="0">
                <a:latin typeface="Candara" charset="0"/>
              </a:rPr>
              <a:t>Determine the capacity of the grate inlet opening as an </a:t>
            </a:r>
            <a:r>
              <a:rPr lang="en-US" altLang="en-US" sz="2400" b="1" dirty="0">
                <a:latin typeface="Candara" charset="0"/>
              </a:rPr>
              <a:t>orifice</a:t>
            </a:r>
            <a:r>
              <a:rPr lang="en-US" altLang="en-US" sz="2400" dirty="0">
                <a:latin typeface="Candara" charset="0"/>
              </a:rPr>
              <a:t>. </a:t>
            </a:r>
          </a:p>
          <a:p>
            <a:r>
              <a:rPr lang="en-US" altLang="en-US" sz="2400" dirty="0">
                <a:latin typeface="Candara" charset="0"/>
              </a:rPr>
              <a:t>Area controls the capacity.</a:t>
            </a:r>
          </a:p>
          <a:p>
            <a:pPr>
              <a:buFontTx/>
              <a:buNone/>
            </a:pPr>
            <a:endParaRPr lang="en-US" altLang="en-US" sz="2400" dirty="0">
              <a:latin typeface="Candara" charset="0"/>
            </a:endParaRPr>
          </a:p>
        </p:txBody>
      </p:sp>
      <p:pic>
        <p:nvPicPr>
          <p:cNvPr id="8294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7167" y="3602039"/>
            <a:ext cx="9886951"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Rectangle 13"/>
          <p:cNvSpPr>
            <a:spLocks noChangeArrowheads="1"/>
          </p:cNvSpPr>
          <p:nvPr/>
        </p:nvSpPr>
        <p:spPr bwMode="auto">
          <a:xfrm>
            <a:off x="2590801" y="5808664"/>
            <a:ext cx="512233" cy="447675"/>
          </a:xfrm>
          <a:prstGeom prst="rect">
            <a:avLst/>
          </a:prstGeom>
          <a:solidFill>
            <a:srgbClr val="FF0000">
              <a:alpha val="14117"/>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pic>
        <p:nvPicPr>
          <p:cNvPr id="8294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4984" y="3602038"/>
            <a:ext cx="4603749"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Rectangle 12"/>
          <p:cNvSpPr>
            <a:spLocks noChangeArrowheads="1"/>
          </p:cNvSpPr>
          <p:nvPr/>
        </p:nvSpPr>
        <p:spPr bwMode="auto">
          <a:xfrm>
            <a:off x="9393768" y="3906839"/>
            <a:ext cx="512233" cy="446087"/>
          </a:xfrm>
          <a:prstGeom prst="rect">
            <a:avLst/>
          </a:prstGeom>
          <a:solidFill>
            <a:srgbClr val="FF0000">
              <a:alpha val="12941"/>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p>
        </p:txBody>
      </p:sp>
    </p:spTree>
    <p:extLst>
      <p:ext uri="{BB962C8B-B14F-4D97-AF65-F5344CB8AC3E}">
        <p14:creationId xmlns:p14="http://schemas.microsoft.com/office/powerpoint/2010/main" val="23732820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913776" y="1"/>
            <a:ext cx="10364451" cy="1596177"/>
          </a:xfrm>
        </p:spPr>
        <p:txBody>
          <a:bodyPr/>
          <a:lstStyle/>
          <a:p>
            <a:r>
              <a:rPr lang="en-US" altLang="en-US" dirty="0">
                <a:latin typeface="Candara" charset="0"/>
              </a:rPr>
              <a:t>Inlets and inlet performance </a:t>
            </a:r>
            <a:endParaRPr lang="en-US" altLang="en-US" i="1" dirty="0">
              <a:latin typeface="Candara" charset="0"/>
            </a:endParaRPr>
          </a:p>
        </p:txBody>
      </p:sp>
      <p:sp>
        <p:nvSpPr>
          <p:cNvPr id="83970" name="Rectangle 3"/>
          <p:cNvSpPr>
            <a:spLocks noGrp="1" noChangeArrowheads="1"/>
          </p:cNvSpPr>
          <p:nvPr>
            <p:ph idx="4294967295"/>
          </p:nvPr>
        </p:nvSpPr>
        <p:spPr>
          <a:xfrm>
            <a:off x="831851" y="1668464"/>
            <a:ext cx="10528300" cy="4505325"/>
          </a:xfrm>
          <a:prstGeom prst="rect">
            <a:avLst/>
          </a:prstGeom>
        </p:spPr>
        <p:txBody>
          <a:bodyPr/>
          <a:lstStyle/>
          <a:p>
            <a:r>
              <a:rPr lang="en-US" altLang="en-US" sz="2400">
                <a:latin typeface="Candara" charset="0"/>
              </a:rPr>
              <a:t>Compare the weir and orifice capacities, choose the lower value as the inlet design capacity.</a:t>
            </a:r>
          </a:p>
          <a:p>
            <a:pPr>
              <a:buFontTx/>
              <a:buNone/>
            </a:pPr>
            <a:endParaRPr lang="en-US" altLang="en-US" sz="2400">
              <a:latin typeface="Candara" charset="0"/>
            </a:endParaRPr>
          </a:p>
        </p:txBody>
      </p:sp>
      <p:pic>
        <p:nvPicPr>
          <p:cNvPr id="8397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885" y="2676525"/>
            <a:ext cx="11533716"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Freeform 9"/>
          <p:cNvSpPr>
            <a:spLocks noChangeArrowheads="1"/>
          </p:cNvSpPr>
          <p:nvPr/>
        </p:nvSpPr>
        <p:spPr bwMode="auto">
          <a:xfrm>
            <a:off x="913777" y="4235166"/>
            <a:ext cx="4269316" cy="1555750"/>
          </a:xfrm>
          <a:custGeom>
            <a:avLst/>
            <a:gdLst>
              <a:gd name="T0" fmla="*/ 0 w 3201909"/>
              <a:gd name="T1" fmla="*/ 1548644 h 1556298"/>
              <a:gd name="T2" fmla="*/ 331036 w 3201909"/>
              <a:gd name="T3" fmla="*/ 1468542 h 1556298"/>
              <a:gd name="T4" fmla="*/ 688917 w 3201909"/>
              <a:gd name="T5" fmla="*/ 1254935 h 1556298"/>
              <a:gd name="T6" fmla="*/ 1055742 w 3201909"/>
              <a:gd name="T7" fmla="*/ 979029 h 1556298"/>
              <a:gd name="T8" fmla="*/ 1440455 w 3201909"/>
              <a:gd name="T9" fmla="*/ 649718 h 1556298"/>
              <a:gd name="T10" fmla="*/ 1682024 w 3201909"/>
              <a:gd name="T11" fmla="*/ 409411 h 1556298"/>
              <a:gd name="T12" fmla="*/ 1995171 w 3201909"/>
              <a:gd name="T13" fmla="*/ 311508 h 1556298"/>
              <a:gd name="T14" fmla="*/ 2335151 w 3201909"/>
              <a:gd name="T15" fmla="*/ 213608 h 1556298"/>
              <a:gd name="T16" fmla="*/ 2764597 w 3201909"/>
              <a:gd name="T17" fmla="*/ 106799 h 1556298"/>
              <a:gd name="T18" fmla="*/ 3050899 w 3201909"/>
              <a:gd name="T19" fmla="*/ 44497 h 1556298"/>
              <a:gd name="T20" fmla="*/ 3203001 w 3201909"/>
              <a:gd name="T21" fmla="*/ 0 h 15562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1909"/>
              <a:gd name="T34" fmla="*/ 0 h 1556298"/>
              <a:gd name="T35" fmla="*/ 3201909 w 3201909"/>
              <a:gd name="T36" fmla="*/ 1556298 h 15562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1909" h="1556298">
                <a:moveTo>
                  <a:pt x="0" y="1556298"/>
                </a:moveTo>
                <a:lnTo>
                  <a:pt x="330924" y="1475800"/>
                </a:lnTo>
                <a:lnTo>
                  <a:pt x="688679" y="1261138"/>
                </a:lnTo>
                <a:lnTo>
                  <a:pt x="1055378" y="983867"/>
                </a:lnTo>
                <a:lnTo>
                  <a:pt x="1439965" y="652930"/>
                </a:lnTo>
                <a:cubicBezTo>
                  <a:pt x="1692539" y="409366"/>
                  <a:pt x="1806359" y="411435"/>
                  <a:pt x="1681450" y="411435"/>
                </a:cubicBezTo>
                <a:lnTo>
                  <a:pt x="1994485" y="313048"/>
                </a:lnTo>
                <a:lnTo>
                  <a:pt x="2334353" y="214662"/>
                </a:lnTo>
                <a:lnTo>
                  <a:pt x="2763659" y="107331"/>
                </a:lnTo>
                <a:lnTo>
                  <a:pt x="3049863" y="44721"/>
                </a:lnTo>
                <a:lnTo>
                  <a:pt x="3201909" y="0"/>
                </a:lnTo>
              </a:path>
            </a:pathLst>
          </a:cu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94363304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14501" y="1005895"/>
            <a:ext cx="8838185" cy="5784995"/>
          </a:xfrm>
          <a:prstGeom prst="rect">
            <a:avLst/>
          </a:prstGeom>
        </p:spPr>
      </p:pic>
      <p:sp>
        <p:nvSpPr>
          <p:cNvPr id="2" name="Title 1"/>
          <p:cNvSpPr>
            <a:spLocks noGrp="1"/>
          </p:cNvSpPr>
          <p:nvPr>
            <p:ph type="title"/>
          </p:nvPr>
        </p:nvSpPr>
        <p:spPr>
          <a:xfrm>
            <a:off x="913776" y="15269"/>
            <a:ext cx="10364451" cy="1035366"/>
          </a:xfrm>
        </p:spPr>
        <p:txBody>
          <a:bodyPr/>
          <a:lstStyle/>
          <a:p>
            <a:r>
              <a:rPr lang="en-US" dirty="0" smtClean="0"/>
              <a:t>Spreadsheet tools</a:t>
            </a:r>
            <a:endParaRPr lang="en-US" dirty="0"/>
          </a:p>
        </p:txBody>
      </p:sp>
      <p:sp>
        <p:nvSpPr>
          <p:cNvPr id="5" name="TextBox 4"/>
          <p:cNvSpPr txBox="1"/>
          <p:nvPr/>
        </p:nvSpPr>
        <p:spPr>
          <a:xfrm>
            <a:off x="5143501" y="1625084"/>
            <a:ext cx="3026833" cy="369332"/>
          </a:xfrm>
          <a:prstGeom prst="rect">
            <a:avLst/>
          </a:prstGeom>
          <a:noFill/>
        </p:spPr>
        <p:txBody>
          <a:bodyPr wrap="square" rtlCol="0">
            <a:spAutoFit/>
          </a:bodyPr>
          <a:lstStyle/>
          <a:p>
            <a:r>
              <a:rPr lang="en-US" dirty="0" smtClean="0"/>
              <a:t>Grate Inlet On Grade</a:t>
            </a:r>
            <a:endParaRPr lang="en-US" dirty="0"/>
          </a:p>
        </p:txBody>
      </p:sp>
    </p:spTree>
    <p:extLst>
      <p:ext uri="{BB962C8B-B14F-4D97-AF65-F5344CB8AC3E}">
        <p14:creationId xmlns:p14="http://schemas.microsoft.com/office/powerpoint/2010/main" val="3748285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altLang="en-US">
                <a:latin typeface="Verdana" charset="0"/>
              </a:rPr>
              <a:t>Storm Drains</a:t>
            </a:r>
          </a:p>
        </p:txBody>
      </p:sp>
      <p:sp>
        <p:nvSpPr>
          <p:cNvPr id="22529" name="Rectangle 3"/>
          <p:cNvSpPr>
            <a:spLocks noGrp="1" noChangeArrowheads="1"/>
          </p:cNvSpPr>
          <p:nvPr>
            <p:ph idx="4294967295"/>
          </p:nvPr>
        </p:nvSpPr>
        <p:spPr>
          <a:xfrm>
            <a:off x="831851" y="2078039"/>
            <a:ext cx="10528300" cy="4505325"/>
          </a:xfrm>
          <a:prstGeom prst="rect">
            <a:avLst/>
          </a:prstGeom>
        </p:spPr>
        <p:txBody>
          <a:bodyPr rtlCol="0">
            <a:normAutofit/>
          </a:bodyPr>
          <a:lstStyle/>
          <a:p>
            <a:pPr fontAlgn="auto">
              <a:spcAft>
                <a:spcPts val="0"/>
              </a:spcAft>
              <a:buFont typeface="Arial"/>
              <a:buChar char="•"/>
              <a:defRPr/>
            </a:pPr>
            <a:r>
              <a:rPr lang="en-US">
                <a:latin typeface="Verdana" charset="0"/>
                <a:ea typeface="+mn-ea"/>
              </a:rPr>
              <a:t>A storm drain is a system of curbs and gutters, inlets, and pipe networks that receives runoff and conveys it to some point where it is discharged into a pond, channel, stream, or another pipe system.</a:t>
            </a:r>
          </a:p>
          <a:p>
            <a:pPr fontAlgn="auto">
              <a:spcAft>
                <a:spcPts val="0"/>
              </a:spcAft>
              <a:buFont typeface="Arial"/>
              <a:buChar char="•"/>
              <a:defRPr/>
            </a:pPr>
            <a:endParaRPr lang="en-US">
              <a:latin typeface="Verdana" charset="0"/>
              <a:ea typeface="+mn-ea"/>
            </a:endParaRPr>
          </a:p>
          <a:p>
            <a:pPr fontAlgn="auto">
              <a:spcAft>
                <a:spcPts val="0"/>
              </a:spcAft>
              <a:buFont typeface="Arial"/>
              <a:buChar char="•"/>
              <a:defRPr/>
            </a:pPr>
            <a:r>
              <a:rPr lang="en-US">
                <a:latin typeface="Verdana" charset="0"/>
                <a:ea typeface="+mn-ea"/>
              </a:rPr>
              <a:t>A storm drain may be comprised of a closed-conduit, an open conduit, or some combination of the two</a:t>
            </a:r>
          </a:p>
        </p:txBody>
      </p:sp>
    </p:spTree>
    <p:extLst>
      <p:ext uri="{BB962C8B-B14F-4D97-AF65-F5344CB8AC3E}">
        <p14:creationId xmlns:p14="http://schemas.microsoft.com/office/powerpoint/2010/main" val="180067239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TIME</a:t>
            </a:r>
            <a:endParaRPr lang="en-US" dirty="0"/>
          </a:p>
        </p:txBody>
      </p:sp>
      <p:sp>
        <p:nvSpPr>
          <p:cNvPr id="3" name="Content Placeholder 2"/>
          <p:cNvSpPr>
            <a:spLocks noGrp="1"/>
          </p:cNvSpPr>
          <p:nvPr>
            <p:ph idx="4294967295"/>
          </p:nvPr>
        </p:nvSpPr>
        <p:spPr>
          <a:xfrm>
            <a:off x="609600" y="2060576"/>
            <a:ext cx="10312400" cy="4525963"/>
          </a:xfrm>
          <a:prstGeom prst="rect">
            <a:avLst/>
          </a:prstGeom>
        </p:spPr>
        <p:txBody>
          <a:bodyPr>
            <a:normAutofit/>
          </a:bodyPr>
          <a:lstStyle/>
          <a:p>
            <a:r>
              <a:rPr lang="en-US" sz="2800" dirty="0" smtClean="0"/>
              <a:t>Conduit design</a:t>
            </a:r>
          </a:p>
          <a:p>
            <a:pPr lvl="1"/>
            <a:r>
              <a:rPr lang="en-US" sz="2400" dirty="0" smtClean="0"/>
              <a:t>Rational method for storm sewer conduit sizing (by-hand)</a:t>
            </a:r>
          </a:p>
          <a:p>
            <a:pPr lvl="1"/>
            <a:r>
              <a:rPr lang="en-US" sz="2400" dirty="0" smtClean="0"/>
              <a:t>Used to obtain initial estimates of required diameters, </a:t>
            </a:r>
            <a:r>
              <a:rPr lang="en-US" sz="2400" dirty="0" err="1" smtClean="0"/>
              <a:t>flowlines</a:t>
            </a:r>
            <a:r>
              <a:rPr lang="en-US" sz="2400" dirty="0" smtClean="0"/>
              <a:t>, and hydraulic grade lines.</a:t>
            </a:r>
          </a:p>
        </p:txBody>
      </p:sp>
    </p:spTree>
    <p:extLst>
      <p:ext uri="{BB962C8B-B14F-4D97-AF65-F5344CB8AC3E}">
        <p14:creationId xmlns:p14="http://schemas.microsoft.com/office/powerpoint/2010/main" val="37347278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altLang="en-US">
                <a:latin typeface="Verdana" charset="0"/>
              </a:rPr>
              <a:t>Design Challenges</a:t>
            </a:r>
          </a:p>
        </p:txBody>
      </p:sp>
      <p:sp>
        <p:nvSpPr>
          <p:cNvPr id="24577" name="Rectangle 3"/>
          <p:cNvSpPr>
            <a:spLocks noGrp="1" noChangeArrowheads="1"/>
          </p:cNvSpPr>
          <p:nvPr>
            <p:ph idx="4294967295"/>
          </p:nvPr>
        </p:nvSpPr>
        <p:spPr>
          <a:xfrm>
            <a:off x="1001185" y="1938339"/>
            <a:ext cx="10528300" cy="4505325"/>
          </a:xfrm>
          <a:prstGeom prst="rect">
            <a:avLst/>
          </a:prstGeom>
        </p:spPr>
        <p:txBody>
          <a:bodyPr rtlCol="0">
            <a:normAutofit/>
          </a:bodyPr>
          <a:lstStyle/>
          <a:p>
            <a:pPr fontAlgn="auto">
              <a:spcAft>
                <a:spcPts val="0"/>
              </a:spcAft>
              <a:buFont typeface="Arial"/>
              <a:buChar char="•"/>
              <a:defRPr/>
            </a:pPr>
            <a:r>
              <a:rPr lang="en-US">
                <a:latin typeface="Verdana" charset="0"/>
                <a:ea typeface="+mn-ea"/>
              </a:rPr>
              <a:t>Drainage in urban areas is challenging because of:</a:t>
            </a:r>
          </a:p>
          <a:p>
            <a:pPr lvl="1" fontAlgn="auto">
              <a:spcAft>
                <a:spcPts val="0"/>
              </a:spcAft>
              <a:buFont typeface="Arial"/>
              <a:buChar char="–"/>
              <a:defRPr/>
            </a:pPr>
            <a:r>
              <a:rPr lang="en-US">
                <a:latin typeface="Verdana" charset="0"/>
                <a:ea typeface="+mn-ea"/>
                <a:cs typeface="ＭＳ Ｐゴシック" charset="0"/>
              </a:rPr>
              <a:t>Heavy traffic and subsequent higher risks</a:t>
            </a:r>
            <a:endParaRPr lang="en-US">
              <a:latin typeface="Verdana" charset="0"/>
              <a:ea typeface="+mn-ea"/>
            </a:endParaRPr>
          </a:p>
          <a:p>
            <a:pPr lvl="1" fontAlgn="auto">
              <a:spcAft>
                <a:spcPts val="0"/>
              </a:spcAft>
              <a:buFont typeface="Arial"/>
              <a:buChar char="–"/>
              <a:defRPr/>
            </a:pPr>
            <a:r>
              <a:rPr lang="en-US">
                <a:latin typeface="Verdana" charset="0"/>
                <a:ea typeface="+mn-ea"/>
                <a:cs typeface="ＭＳ Ｐゴシック" charset="0"/>
              </a:rPr>
              <a:t>Wide roadway sections</a:t>
            </a:r>
            <a:endParaRPr lang="en-US">
              <a:latin typeface="Verdana" charset="0"/>
              <a:ea typeface="+mn-ea"/>
            </a:endParaRPr>
          </a:p>
          <a:p>
            <a:pPr lvl="1" fontAlgn="auto">
              <a:spcAft>
                <a:spcPts val="0"/>
              </a:spcAft>
              <a:buFont typeface="Arial"/>
              <a:buChar char="–"/>
              <a:defRPr/>
            </a:pPr>
            <a:r>
              <a:rPr lang="en-US">
                <a:latin typeface="Verdana" charset="0"/>
                <a:ea typeface="+mn-ea"/>
                <a:cs typeface="ＭＳ Ｐゴシック" charset="0"/>
              </a:rPr>
              <a:t>Relatively flat grades, both longitudinal and transverse</a:t>
            </a:r>
          </a:p>
          <a:p>
            <a:pPr lvl="1" fontAlgn="auto">
              <a:spcAft>
                <a:spcPts val="0"/>
              </a:spcAft>
              <a:buFont typeface="Arial"/>
              <a:buChar char="–"/>
              <a:defRPr/>
            </a:pPr>
            <a:r>
              <a:rPr lang="en-US">
                <a:latin typeface="Verdana" charset="0"/>
                <a:ea typeface="+mn-ea"/>
                <a:cs typeface="ＭＳ Ｐゴシック" charset="0"/>
              </a:rPr>
              <a:t>Shallow water courses</a:t>
            </a:r>
            <a:endParaRPr lang="en-US">
              <a:latin typeface="Verdana" charset="0"/>
              <a:ea typeface="+mn-ea"/>
            </a:endParaRPr>
          </a:p>
          <a:p>
            <a:pPr lvl="1" fontAlgn="auto">
              <a:spcAft>
                <a:spcPts val="0"/>
              </a:spcAft>
              <a:buFont typeface="Arial"/>
              <a:buChar char="–"/>
              <a:defRPr/>
            </a:pPr>
            <a:r>
              <a:rPr lang="en-US">
                <a:latin typeface="Verdana" charset="0"/>
                <a:ea typeface="+mn-ea"/>
                <a:cs typeface="ＭＳ Ｐゴシック" charset="0"/>
              </a:rPr>
              <a:t>Absence of side ditches </a:t>
            </a:r>
            <a:endParaRPr lang="en-US">
              <a:latin typeface="Verdana" charset="0"/>
              <a:ea typeface="+mn-ea"/>
            </a:endParaRPr>
          </a:p>
          <a:p>
            <a:pPr lvl="1" fontAlgn="auto">
              <a:spcAft>
                <a:spcPts val="0"/>
              </a:spcAft>
              <a:buFont typeface="Arial"/>
              <a:buChar char="–"/>
              <a:defRPr/>
            </a:pPr>
            <a:r>
              <a:rPr lang="en-US">
                <a:latin typeface="Verdana" charset="0"/>
                <a:ea typeface="+mn-ea"/>
                <a:cs typeface="ＭＳ Ｐゴシック" charset="0"/>
              </a:rPr>
              <a:t>Concentrated flow</a:t>
            </a:r>
          </a:p>
          <a:p>
            <a:pPr lvl="1" fontAlgn="auto">
              <a:spcAft>
                <a:spcPts val="0"/>
              </a:spcAft>
              <a:buFont typeface="Arial"/>
              <a:buChar char="–"/>
              <a:defRPr/>
            </a:pPr>
            <a:endParaRPr lang="en-US">
              <a:latin typeface="Verdana" charset="0"/>
              <a:ea typeface="+mn-ea"/>
              <a:cs typeface="ＭＳ Ｐゴシック" charset="0"/>
            </a:endParaRPr>
          </a:p>
        </p:txBody>
      </p:sp>
    </p:spTree>
    <p:extLst>
      <p:ext uri="{BB962C8B-B14F-4D97-AF65-F5344CB8AC3E}">
        <p14:creationId xmlns:p14="http://schemas.microsoft.com/office/powerpoint/2010/main" val="21156097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altLang="en-US">
                <a:latin typeface="Verdana" charset="0"/>
              </a:rPr>
              <a:t>Design Challenges</a:t>
            </a:r>
          </a:p>
        </p:txBody>
      </p:sp>
      <p:sp>
        <p:nvSpPr>
          <p:cNvPr id="26625" name="Rectangle 3"/>
          <p:cNvSpPr>
            <a:spLocks noGrp="1" noChangeArrowheads="1"/>
          </p:cNvSpPr>
          <p:nvPr>
            <p:ph idx="4294967295"/>
          </p:nvPr>
        </p:nvSpPr>
        <p:spPr>
          <a:xfrm>
            <a:off x="916518" y="1836739"/>
            <a:ext cx="10528300" cy="4505325"/>
          </a:xfrm>
          <a:prstGeom prst="rect">
            <a:avLst/>
          </a:prstGeom>
        </p:spPr>
        <p:txBody>
          <a:bodyPr rtlCol="0">
            <a:normAutofit/>
          </a:bodyPr>
          <a:lstStyle/>
          <a:p>
            <a:pPr fontAlgn="auto">
              <a:spcAft>
                <a:spcPts val="0"/>
              </a:spcAft>
              <a:buFont typeface="Arial"/>
              <a:buChar char="•"/>
              <a:defRPr/>
            </a:pPr>
            <a:r>
              <a:rPr lang="en-US">
                <a:latin typeface="Verdana" charset="0"/>
                <a:ea typeface="+mn-ea"/>
              </a:rPr>
              <a:t>Drainage in urban areas is challenging because of:</a:t>
            </a:r>
          </a:p>
          <a:p>
            <a:pPr lvl="1" fontAlgn="auto">
              <a:spcAft>
                <a:spcPts val="0"/>
              </a:spcAft>
              <a:buFont typeface="Arial"/>
              <a:buChar char="–"/>
              <a:defRPr/>
            </a:pPr>
            <a:r>
              <a:rPr lang="en-US" i="1">
                <a:latin typeface="Verdana" charset="0"/>
                <a:ea typeface="+mn-ea"/>
                <a:cs typeface="ＭＳ Ｐゴシック" charset="0"/>
              </a:rPr>
              <a:t>Potential for costly property damage from water ponding or flow through built-up areas</a:t>
            </a:r>
            <a:endParaRPr lang="en-US">
              <a:latin typeface="Verdana" charset="0"/>
              <a:ea typeface="+mn-ea"/>
            </a:endParaRPr>
          </a:p>
          <a:p>
            <a:pPr lvl="1" fontAlgn="auto">
              <a:spcAft>
                <a:spcPts val="0"/>
              </a:spcAft>
              <a:buFont typeface="Arial"/>
              <a:buChar char="–"/>
              <a:defRPr/>
            </a:pPr>
            <a:r>
              <a:rPr lang="en-US">
                <a:latin typeface="Verdana" charset="0"/>
                <a:ea typeface="+mn-ea"/>
                <a:cs typeface="ＭＳ Ｐゴシック" charset="0"/>
              </a:rPr>
              <a:t>Roadway section must carry traffic and serve as a channel to carry water to a discharge point</a:t>
            </a:r>
            <a:endParaRPr lang="en-US">
              <a:latin typeface="Verdana" charset="0"/>
              <a:ea typeface="+mn-ea"/>
            </a:endParaRPr>
          </a:p>
          <a:p>
            <a:pPr lvl="1" fontAlgn="auto">
              <a:spcAft>
                <a:spcPts val="0"/>
              </a:spcAft>
              <a:buFont typeface="Arial"/>
              <a:buChar char="–"/>
              <a:defRPr/>
            </a:pPr>
            <a:r>
              <a:rPr lang="en-US">
                <a:latin typeface="Verdana" charset="0"/>
                <a:ea typeface="+mn-ea"/>
                <a:cs typeface="ＭＳ Ｐゴシック" charset="0"/>
              </a:rPr>
              <a:t>Limited ROW to place drainage infrastructure</a:t>
            </a:r>
          </a:p>
          <a:p>
            <a:pPr lvl="1" fontAlgn="auto">
              <a:spcAft>
                <a:spcPts val="0"/>
              </a:spcAft>
              <a:buFont typeface="Arial"/>
              <a:buChar char="–"/>
              <a:defRPr/>
            </a:pPr>
            <a:r>
              <a:rPr lang="en-US">
                <a:latin typeface="Verdana" charset="0"/>
                <a:ea typeface="+mn-ea"/>
                <a:cs typeface="ＭＳ Ｐゴシック" charset="0"/>
              </a:rPr>
              <a:t>Outfalls not convenient</a:t>
            </a:r>
            <a:endParaRPr lang="en-US">
              <a:latin typeface="Verdana" charset="0"/>
              <a:ea typeface="+mn-ea"/>
            </a:endParaRPr>
          </a:p>
          <a:p>
            <a:pPr lvl="1" fontAlgn="auto">
              <a:spcAft>
                <a:spcPts val="0"/>
              </a:spcAft>
              <a:buFont typeface="Arial"/>
              <a:buChar char="–"/>
              <a:defRPr/>
            </a:pPr>
            <a:r>
              <a:rPr lang="en-US">
                <a:latin typeface="Verdana" charset="0"/>
                <a:ea typeface="+mn-ea"/>
                <a:cs typeface="ＭＳ Ｐゴシック" charset="0"/>
              </a:rPr>
              <a:t>Infrastructure impacts multiple jurisdictions</a:t>
            </a:r>
            <a:endParaRPr lang="en-US">
              <a:latin typeface="Verdana" charset="0"/>
              <a:ea typeface="+mn-ea"/>
            </a:endParaRPr>
          </a:p>
          <a:p>
            <a:pPr lvl="1" fontAlgn="auto">
              <a:spcAft>
                <a:spcPts val="0"/>
              </a:spcAft>
              <a:buFont typeface="Arial"/>
              <a:buChar char="–"/>
              <a:defRPr/>
            </a:pPr>
            <a:r>
              <a:rPr lang="en-US">
                <a:latin typeface="Verdana" charset="0"/>
                <a:ea typeface="+mn-ea"/>
                <a:cs typeface="ＭＳ Ｐゴシック" charset="0"/>
              </a:rPr>
              <a:t>Water quality</a:t>
            </a:r>
          </a:p>
        </p:txBody>
      </p:sp>
    </p:spTree>
    <p:extLst>
      <p:ext uri="{BB962C8B-B14F-4D97-AF65-F5344CB8AC3E}">
        <p14:creationId xmlns:p14="http://schemas.microsoft.com/office/powerpoint/2010/main" val="406038538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32704</TotalTime>
  <Words>1945</Words>
  <Application>Microsoft Macintosh PowerPoint</Application>
  <PresentationFormat>Custom</PresentationFormat>
  <Paragraphs>364</Paragraphs>
  <Slides>70</Slides>
  <Notes>54</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2" baseType="lpstr">
      <vt:lpstr>Circuit</vt:lpstr>
      <vt:lpstr>Microsoft Equation</vt:lpstr>
      <vt:lpstr>CE 3372 Water Systems Design</vt:lpstr>
      <vt:lpstr>Review</vt:lpstr>
      <vt:lpstr>Outline</vt:lpstr>
      <vt:lpstr>Storm Sewers</vt:lpstr>
      <vt:lpstr>Storm Sewer Systems</vt:lpstr>
      <vt:lpstr>Storm Sewer Inlets</vt:lpstr>
      <vt:lpstr>Storm Drains</vt:lpstr>
      <vt:lpstr>Design Challenges</vt:lpstr>
      <vt:lpstr>Design Challenges</vt:lpstr>
      <vt:lpstr>Storm Drain Design</vt:lpstr>
      <vt:lpstr>Streets and flow in streets</vt:lpstr>
      <vt:lpstr>Streets and flow in streets</vt:lpstr>
      <vt:lpstr>Streets and flow in streets</vt:lpstr>
      <vt:lpstr>Rational &amp; Modified Rational</vt:lpstr>
      <vt:lpstr>Intensity-Duration-Frequency</vt:lpstr>
      <vt:lpstr>Runoff coefficients</vt:lpstr>
      <vt:lpstr>Tc applies where?</vt:lpstr>
      <vt:lpstr>Curbs</vt:lpstr>
      <vt:lpstr>Roadway ponding width</vt:lpstr>
      <vt:lpstr>Increase in ponded width</vt:lpstr>
      <vt:lpstr>Velocity and travel time</vt:lpstr>
      <vt:lpstr>Ponded width</vt:lpstr>
      <vt:lpstr>Ponded depth</vt:lpstr>
      <vt:lpstr>Inlet placement to reduce width</vt:lpstr>
      <vt:lpstr>Inlet placement to reduce width</vt:lpstr>
      <vt:lpstr>Inlet placement to reduce width</vt:lpstr>
      <vt:lpstr>Inlet Placement </vt:lpstr>
      <vt:lpstr>Allowable Ponded Width</vt:lpstr>
      <vt:lpstr>Curb Inlet on Grade</vt:lpstr>
      <vt:lpstr>Curb Inlet on Grade</vt:lpstr>
      <vt:lpstr>Curb Inlet on Grade</vt:lpstr>
      <vt:lpstr>Profile grade vs. inlet length</vt:lpstr>
      <vt:lpstr>Profile grade vs. inlet length</vt:lpstr>
      <vt:lpstr>Sag Inlets </vt:lpstr>
      <vt:lpstr>Ponded width vs. vertical curvature</vt:lpstr>
      <vt:lpstr>Ponded width vs. vertical curvature</vt:lpstr>
      <vt:lpstr>Ponded width vs. vertical curvature</vt:lpstr>
      <vt:lpstr>Inlets and inlet performance (Videos)</vt:lpstr>
      <vt:lpstr>Inlets and inlet performance (Videos)</vt:lpstr>
      <vt:lpstr>Inlets and inlet performance (Videos)</vt:lpstr>
      <vt:lpstr>PowerPoint Presentation</vt:lpstr>
      <vt:lpstr>Design discharge</vt:lpstr>
      <vt:lpstr>Design discharge (1 of 2)</vt:lpstr>
      <vt:lpstr>Design discharge (2 of 2)</vt:lpstr>
      <vt:lpstr>Capacity computations</vt:lpstr>
      <vt:lpstr>Curb opening inlet design variables </vt:lpstr>
      <vt:lpstr>Determining Inlet Length</vt:lpstr>
      <vt:lpstr>Normal depth</vt:lpstr>
      <vt:lpstr>Ponded width</vt:lpstr>
      <vt:lpstr>Ratio of depressed section flow to  total flow</vt:lpstr>
      <vt:lpstr>Conveyance</vt:lpstr>
      <vt:lpstr>Area of the depressed gutter section</vt:lpstr>
      <vt:lpstr>Wetted perimeter of the depressed gutter section</vt:lpstr>
      <vt:lpstr>Area of cross section beyond the depression</vt:lpstr>
      <vt:lpstr>Wetted perimeter of cross section beyond the depression</vt:lpstr>
      <vt:lpstr>Equivalent cross slope</vt:lpstr>
      <vt:lpstr>Length of curb inlet required</vt:lpstr>
      <vt:lpstr>Use spreadsheet tool</vt:lpstr>
      <vt:lpstr>Capacity in Sag Placement</vt:lpstr>
      <vt:lpstr>Orifice Flow</vt:lpstr>
      <vt:lpstr>Weir Flow</vt:lpstr>
      <vt:lpstr>Drop Inlets on Grade and Sag</vt:lpstr>
      <vt:lpstr>Inlets and inlet performance </vt:lpstr>
      <vt:lpstr>Inlets and inlet performance </vt:lpstr>
      <vt:lpstr>Inlets and inlet performance </vt:lpstr>
      <vt:lpstr>Inlets and inlet performance </vt:lpstr>
      <vt:lpstr>Inlets and inlet performance </vt:lpstr>
      <vt:lpstr>Inlets and inlet performance </vt:lpstr>
      <vt:lpstr>Spreadsheet tools</vt:lpstr>
      <vt:lpstr>NEXT TIME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Resources Management</dc:title>
  <dc:creator>Cleveland, Theodore</dc:creator>
  <cp:lastModifiedBy>theodore cleveland</cp:lastModifiedBy>
  <cp:revision>117</cp:revision>
  <cp:lastPrinted>2018-10-16T14:31:29Z</cp:lastPrinted>
  <dcterms:created xsi:type="dcterms:W3CDTF">2017-08-31T15:12:46Z</dcterms:created>
  <dcterms:modified xsi:type="dcterms:W3CDTF">2018-10-23T15:47:56Z</dcterms:modified>
</cp:coreProperties>
</file>