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387" r:id="rId2"/>
    <p:sldId id="720" r:id="rId3"/>
    <p:sldId id="751" r:id="rId4"/>
    <p:sldId id="752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815" r:id="rId16"/>
    <p:sldId id="764" r:id="rId17"/>
    <p:sldId id="816" r:id="rId18"/>
    <p:sldId id="817" r:id="rId19"/>
    <p:sldId id="818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819" r:id="rId28"/>
    <p:sldId id="820" r:id="rId29"/>
    <p:sldId id="821" r:id="rId30"/>
    <p:sldId id="822" r:id="rId31"/>
    <p:sldId id="823" r:id="rId32"/>
    <p:sldId id="82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93127" autoAdjust="0"/>
  </p:normalViewPr>
  <p:slideViewPr>
    <p:cSldViewPr snapToGrid="0" snapToObjects="1">
      <p:cViewPr varScale="1">
        <p:scale>
          <a:sx n="136" d="100"/>
          <a:sy n="136" d="100"/>
        </p:scale>
        <p:origin x="21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leveland:Dropbox:Training-courses:HEC-HMS-Training:DES606-Training-Win:Module-3:Lecture-3:Dimensionless2DimensionalHyetograph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Sheet3!$G$2</c:f>
              <c:strCache>
                <c:ptCount val="1"/>
                <c:pt idx="0">
                  <c:v>Elapsed Time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Sheet3!$G$3:$G$43</c:f>
              <c:numCache>
                <c:formatCode>0.000</c:formatCode>
                <c:ptCount val="41"/>
                <c:pt idx="0">
                  <c:v>0</c:v>
                </c:pt>
                <c:pt idx="1">
                  <c:v>7.5000000000000094E-2</c:v>
                </c:pt>
                <c:pt idx="2">
                  <c:v>0.15</c:v>
                </c:pt>
                <c:pt idx="3">
                  <c:v>0.22500000000000001</c:v>
                </c:pt>
                <c:pt idx="4">
                  <c:v>0.3</c:v>
                </c:pt>
                <c:pt idx="5">
                  <c:v>0.375000000000001</c:v>
                </c:pt>
                <c:pt idx="6">
                  <c:v>0.45</c:v>
                </c:pt>
                <c:pt idx="7">
                  <c:v>0.52500000000000002</c:v>
                </c:pt>
                <c:pt idx="8">
                  <c:v>0.60000000000000098</c:v>
                </c:pt>
                <c:pt idx="9">
                  <c:v>0.67500000000000204</c:v>
                </c:pt>
                <c:pt idx="10">
                  <c:v>0.750000000000001</c:v>
                </c:pt>
                <c:pt idx="11">
                  <c:v>0.82500000000000095</c:v>
                </c:pt>
                <c:pt idx="12">
                  <c:v>0.9</c:v>
                </c:pt>
                <c:pt idx="13">
                  <c:v>0.97500000000000098</c:v>
                </c:pt>
                <c:pt idx="14">
                  <c:v>1.05</c:v>
                </c:pt>
                <c:pt idx="15">
                  <c:v>1.125</c:v>
                </c:pt>
                <c:pt idx="16">
                  <c:v>1.2</c:v>
                </c:pt>
                <c:pt idx="17">
                  <c:v>1.274999999999997</c:v>
                </c:pt>
                <c:pt idx="18">
                  <c:v>1.35</c:v>
                </c:pt>
                <c:pt idx="19">
                  <c:v>1.4249999999999969</c:v>
                </c:pt>
                <c:pt idx="20">
                  <c:v>1.5</c:v>
                </c:pt>
                <c:pt idx="21">
                  <c:v>1.575</c:v>
                </c:pt>
                <c:pt idx="22">
                  <c:v>1.65</c:v>
                </c:pt>
                <c:pt idx="23">
                  <c:v>1.724999999999999</c:v>
                </c:pt>
                <c:pt idx="24">
                  <c:v>1.8</c:v>
                </c:pt>
                <c:pt idx="25">
                  <c:v>1.875</c:v>
                </c:pt>
                <c:pt idx="26">
                  <c:v>1.9500000000000011</c:v>
                </c:pt>
                <c:pt idx="27">
                  <c:v>2.0249999999999999</c:v>
                </c:pt>
                <c:pt idx="28">
                  <c:v>2.1</c:v>
                </c:pt>
                <c:pt idx="29">
                  <c:v>2.1749999999999998</c:v>
                </c:pt>
                <c:pt idx="30">
                  <c:v>2.25</c:v>
                </c:pt>
                <c:pt idx="31">
                  <c:v>2.3250000000000002</c:v>
                </c:pt>
                <c:pt idx="32">
                  <c:v>2.4</c:v>
                </c:pt>
                <c:pt idx="33">
                  <c:v>2.4749999999999992</c:v>
                </c:pt>
                <c:pt idx="34">
                  <c:v>2.5499999999999998</c:v>
                </c:pt>
                <c:pt idx="35">
                  <c:v>2.625</c:v>
                </c:pt>
                <c:pt idx="36">
                  <c:v>2.7</c:v>
                </c:pt>
                <c:pt idx="37">
                  <c:v>2.7749999999999999</c:v>
                </c:pt>
                <c:pt idx="38">
                  <c:v>2.8499999999999992</c:v>
                </c:pt>
                <c:pt idx="39">
                  <c:v>2.9249999999999998</c:v>
                </c:pt>
                <c:pt idx="40">
                  <c:v>3</c:v>
                </c:pt>
              </c:numCache>
            </c:numRef>
          </c:xVal>
          <c:yVal>
            <c:numRef>
              <c:f>Sheet3!$I$3:$I$43</c:f>
              <c:numCache>
                <c:formatCode>0.000</c:formatCode>
                <c:ptCount val="41"/>
                <c:pt idx="0">
                  <c:v>0</c:v>
                </c:pt>
                <c:pt idx="1">
                  <c:v>0.16561999999999999</c:v>
                </c:pt>
                <c:pt idx="2">
                  <c:v>0.353080000000001</c:v>
                </c:pt>
                <c:pt idx="3">
                  <c:v>0.53274000000000099</c:v>
                </c:pt>
                <c:pt idx="4">
                  <c:v>0.69758000000000098</c:v>
                </c:pt>
                <c:pt idx="5">
                  <c:v>0.842920000000001</c:v>
                </c:pt>
                <c:pt idx="6">
                  <c:v>0.96745999999999999</c:v>
                </c:pt>
                <c:pt idx="7">
                  <c:v>1.0660000000000001</c:v>
                </c:pt>
                <c:pt idx="8">
                  <c:v>1.14686</c:v>
                </c:pt>
                <c:pt idx="9">
                  <c:v>1.2102999999999979</c:v>
                </c:pt>
                <c:pt idx="10">
                  <c:v>1.2620400000000001</c:v>
                </c:pt>
                <c:pt idx="11">
                  <c:v>1.305979999999997</c:v>
                </c:pt>
                <c:pt idx="12">
                  <c:v>1.34368</c:v>
                </c:pt>
                <c:pt idx="13">
                  <c:v>1.3754</c:v>
                </c:pt>
                <c:pt idx="14">
                  <c:v>1.4110199999999971</c:v>
                </c:pt>
                <c:pt idx="15">
                  <c:v>1.442739999999997</c:v>
                </c:pt>
                <c:pt idx="16">
                  <c:v>1.476799999999997</c:v>
                </c:pt>
                <c:pt idx="17">
                  <c:v>1.50878</c:v>
                </c:pt>
                <c:pt idx="18">
                  <c:v>1.54206</c:v>
                </c:pt>
                <c:pt idx="19">
                  <c:v>1.57274</c:v>
                </c:pt>
                <c:pt idx="20">
                  <c:v>1.6112200000000001</c:v>
                </c:pt>
                <c:pt idx="21">
                  <c:v>1.65126</c:v>
                </c:pt>
                <c:pt idx="22">
                  <c:v>1.7001400000000011</c:v>
                </c:pt>
                <c:pt idx="23">
                  <c:v>1.7565599999999999</c:v>
                </c:pt>
                <c:pt idx="24">
                  <c:v>1.8161</c:v>
                </c:pt>
                <c:pt idx="25">
                  <c:v>1.87486</c:v>
                </c:pt>
                <c:pt idx="26">
                  <c:v>1.93232</c:v>
                </c:pt>
                <c:pt idx="27">
                  <c:v>1.985879999999999</c:v>
                </c:pt>
                <c:pt idx="28">
                  <c:v>2.0334599999999972</c:v>
                </c:pt>
                <c:pt idx="29">
                  <c:v>2.08</c:v>
                </c:pt>
                <c:pt idx="30">
                  <c:v>2.1218599999999972</c:v>
                </c:pt>
                <c:pt idx="31">
                  <c:v>2.1645000000000012</c:v>
                </c:pt>
                <c:pt idx="32">
                  <c:v>2.2058399999999998</c:v>
                </c:pt>
                <c:pt idx="33">
                  <c:v>2.2500399999999998</c:v>
                </c:pt>
                <c:pt idx="34">
                  <c:v>2.2957999999999998</c:v>
                </c:pt>
                <c:pt idx="35">
                  <c:v>2.3454599999999921</c:v>
                </c:pt>
                <c:pt idx="36">
                  <c:v>2.3966799999999449</c:v>
                </c:pt>
                <c:pt idx="37">
                  <c:v>2.4497200000000001</c:v>
                </c:pt>
                <c:pt idx="38">
                  <c:v>2.5014599999999971</c:v>
                </c:pt>
                <c:pt idx="39">
                  <c:v>2.5534599999999972</c:v>
                </c:pt>
                <c:pt idx="40">
                  <c:v>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61-0A4C-9F80-CA2684277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566744"/>
        <c:axId val="-2107571896"/>
      </c:scatterChart>
      <c:valAx>
        <c:axId val="-2107566744"/>
        <c:scaling>
          <c:orientation val="minMax"/>
          <c:max val="3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 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-2107571896"/>
        <c:crosses val="autoZero"/>
        <c:crossBetween val="midCat"/>
        <c:minorUnit val="0.25"/>
      </c:valAx>
      <c:valAx>
        <c:axId val="-210757189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(inches)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-210756674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90C97E-15BD-F444-9413-0228C9E0631A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2289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EEA0E-10D5-EE48-ACF1-3BD81DAF617D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327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EEA0E-10D5-EE48-ACF1-3BD81DAF617D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5533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60BD4E-3249-694F-8D6A-DE4E42F680AD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2798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60BD4E-3249-694F-8D6A-DE4E42F680AD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423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3520ED7-5854-5D4A-AAF7-A71F9D3D221A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108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FF1C26-CB7D-4B4F-9EEC-8CD1C0B73DE4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0272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71B1DF0-03C5-6F47-91F7-EDFCEE5C0A18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858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DBD1A4-7DD9-D24E-BDFA-F0F319207AB9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5347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91DDE5-973E-7245-943C-1B8CFA3E4E9D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011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E1F0E5-17C6-FE4C-9F69-3521DF345977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671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81167-A9D7-8F4D-9BF7-23A271826EF0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12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06392F-5CC4-114F-96C3-32CF2B520A0F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495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606392F-5CC4-114F-96C3-32CF2B520A0F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289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222402" indent="-36773751" defTabSz="914437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48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973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459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94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153AAA-7F73-B749-B969-86CA9F255E63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396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Lesson 20: </a:t>
            </a:r>
            <a:r>
              <a:rPr lang="en-US" dirty="0"/>
              <a:t>design storms on small sub-catchments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Rainfall distributions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49" y="1418612"/>
            <a:ext cx="6912252" cy="50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Rainfall distributions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03" y="1438080"/>
            <a:ext cx="7578955" cy="50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5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SCS Rainfall Type Curves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8653" y="1574277"/>
            <a:ext cx="10202944" cy="35598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Using the Type Curves</a:t>
            </a:r>
          </a:p>
          <a:p>
            <a:pPr>
              <a:buFont typeface="Verdana" charset="0"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Use NOAA Atlas 14 </a:t>
            </a:r>
            <a:r>
              <a:rPr lang="en-US" sz="2000" strike="sngStrike" dirty="0">
                <a:latin typeface="Verdana" charset="0"/>
                <a:ea typeface="ＭＳ Ｐゴシック" charset="0"/>
                <a:cs typeface="ＭＳ Ｐゴシック" charset="0"/>
              </a:rPr>
              <a:t>DDF Atlas, TP-40, etc</a:t>
            </a: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. to set total depth, P for the 24 hour storm (or 6 hour storm)</a:t>
            </a:r>
          </a:p>
          <a:p>
            <a:pPr>
              <a:buFont typeface="Verdana" charset="0"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Pick appropriate SCS type curve (location).</a:t>
            </a:r>
          </a:p>
          <a:p>
            <a:pPr>
              <a:buFont typeface="Verdana" charset="0"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Multiply (rescale) the type curve with P to get the design mass curve.</a:t>
            </a:r>
          </a:p>
          <a:p>
            <a:pPr>
              <a:buFont typeface="Verdana" charset="0"/>
              <a:buAutoNum type="arabicPeriod"/>
            </a:pP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Get the incremental precipitation from the rescaled mass curve to develop the design hyetograph.</a:t>
            </a:r>
          </a:p>
        </p:txBody>
      </p:sp>
    </p:spTree>
    <p:extLst>
      <p:ext uri="{BB962C8B-B14F-4D97-AF65-F5344CB8AC3E}">
        <p14:creationId xmlns:p14="http://schemas.microsoft.com/office/powerpoint/2010/main" val="168646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528151"/>
          </a:xfrm>
        </p:spPr>
        <p:txBody>
          <a:bodyPr/>
          <a:lstStyle/>
          <a:p>
            <a:pPr algn="ctr"/>
            <a:r>
              <a:rPr lang="en-US" sz="4400" dirty="0">
                <a:latin typeface="Verdana" charset="0"/>
                <a:ea typeface="ＭＳ Ｐゴシック" charset="0"/>
                <a:cs typeface="ＭＳ Ｐゴシック" charset="0"/>
              </a:rPr>
              <a:t>Example: SCS Design Storm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0581" y="1734531"/>
            <a:ext cx="8977460" cy="41408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Generate a design hyetograph for a 25-year, 24-hour duration SCS Type-III storm in Harris County using a one-hour time increments</a:t>
            </a:r>
          </a:p>
          <a:p>
            <a:pPr lvl="1">
              <a:buFont typeface="Verdana" charset="0"/>
              <a:buAutoNum type="arabicPeriod"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Look up 24-hour,25-year depth for Harris County in the NOAA Atlas 14, Vol. 11. </a:t>
            </a:r>
            <a:r>
              <a:rPr lang="en-US" sz="1800" strike="sngStrike" dirty="0">
                <a:latin typeface="Verdana" charset="0"/>
                <a:ea typeface="ＭＳ Ｐゴシック" charset="0"/>
                <a:cs typeface="ＭＳ Ｐゴシック" charset="0"/>
              </a:rPr>
              <a:t>DDF Atlas</a:t>
            </a: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buFont typeface="Verdana" charset="0"/>
              <a:buAutoNum type="arabicPeriod"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Cumulative fraction - interpolate SCS table</a:t>
            </a:r>
          </a:p>
          <a:p>
            <a:pPr lvl="1">
              <a:buFont typeface="Verdana" charset="0"/>
              <a:buAutoNum type="arabicPeriod"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Cumulative rainfall = product of cumulative fraction * total 24-hour rainfall (10.01 in)</a:t>
            </a:r>
          </a:p>
          <a:p>
            <a:pPr lvl="1">
              <a:buFont typeface="Verdana" charset="0"/>
              <a:buAutoNum type="arabicPeriod"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Incremental rainfall = difference between current and preceding cumulative rainfall</a:t>
            </a:r>
          </a:p>
          <a:p>
            <a:pPr lvl="1">
              <a:buFont typeface="Verdana" charset="0"/>
              <a:buAutoNum type="arabicPeriod"/>
            </a:pPr>
            <a:r>
              <a:rPr lang="en-US" sz="1800" dirty="0">
                <a:latin typeface="Verdana" charset="0"/>
                <a:ea typeface="ＭＳ Ｐゴシック" charset="0"/>
                <a:cs typeface="ＭＳ Ｐゴシック" charset="0"/>
              </a:rPr>
              <a:t>Plot results of incremental</a:t>
            </a:r>
          </a:p>
        </p:txBody>
      </p:sp>
    </p:spTree>
    <p:extLst>
      <p:ext uri="{BB962C8B-B14F-4D97-AF65-F5344CB8AC3E}">
        <p14:creationId xmlns:p14="http://schemas.microsoft.com/office/powerpoint/2010/main" val="135750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This slide is deprecated</a:t>
            </a: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385" y="2450466"/>
            <a:ext cx="6142567" cy="429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5821" y="1537523"/>
            <a:ext cx="9776883" cy="833437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Look up 24-hour,25-year depth for Harris County in the DDF Atlas.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7555733" y="4821528"/>
            <a:ext cx="840316" cy="617537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4" name="Straight Arrow Connector 9"/>
          <p:cNvCxnSpPr>
            <a:cxnSpLocks noChangeShapeType="1"/>
            <a:endCxn id="43013" idx="2"/>
          </p:cNvCxnSpPr>
          <p:nvPr/>
        </p:nvCxnSpPr>
        <p:spPr bwMode="auto">
          <a:xfrm>
            <a:off x="2836334" y="4678364"/>
            <a:ext cx="4719399" cy="45193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404285" y="4440238"/>
            <a:ext cx="183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 ~ 10 inches</a:t>
            </a:r>
          </a:p>
        </p:txBody>
      </p:sp>
    </p:spTree>
    <p:extLst>
      <p:ext uri="{BB962C8B-B14F-4D97-AF65-F5344CB8AC3E}">
        <p14:creationId xmlns:p14="http://schemas.microsoft.com/office/powerpoint/2010/main" val="253192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SCS DESIGN STORM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4807" y="1379537"/>
            <a:ext cx="8136459" cy="365095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t>Look up 24-hour,25-year depth for Harris County in the DDF Atlas.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29745E-A6C5-614A-988E-5ED2030F2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2" y="1853457"/>
            <a:ext cx="5135123" cy="4792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7ACB3-276C-CA4D-9D83-A36306B7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98" y="1853457"/>
            <a:ext cx="5016129" cy="4814864"/>
          </a:xfrm>
          <a:prstGeom prst="rect">
            <a:avLst/>
          </a:prstGeom>
        </p:spPr>
      </p:pic>
      <p:sp>
        <p:nvSpPr>
          <p:cNvPr id="10" name="Oval 7">
            <a:extLst>
              <a:ext uri="{FF2B5EF4-FFF2-40B4-BE49-F238E27FC236}">
                <a16:creationId xmlns:a16="http://schemas.microsoft.com/office/drawing/2014/main" id="{521F8011-FF7F-4B4D-A605-73A7FEDF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269" y="4383463"/>
            <a:ext cx="420973" cy="301457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4" name="Straight Arrow Connector 9"/>
          <p:cNvCxnSpPr>
            <a:cxnSpLocks noChangeShapeType="1"/>
          </p:cNvCxnSpPr>
          <p:nvPr/>
        </p:nvCxnSpPr>
        <p:spPr bwMode="auto">
          <a:xfrm>
            <a:off x="6193410" y="3864990"/>
            <a:ext cx="2484469" cy="51847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4638662" y="3441246"/>
            <a:ext cx="158774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P ~ 11.7 inches</a:t>
            </a:r>
          </a:p>
        </p:txBody>
      </p:sp>
    </p:spTree>
    <p:extLst>
      <p:ext uri="{BB962C8B-B14F-4D97-AF65-F5344CB8AC3E}">
        <p14:creationId xmlns:p14="http://schemas.microsoft.com/office/powerpoint/2010/main" val="225955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ＭＳ Ｐゴシック" charset="0"/>
                <a:cs typeface="ＭＳ Ｐゴシック" charset="0"/>
              </a:rPr>
              <a:t>This slide is deprecated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01085" y="1576388"/>
          <a:ext cx="3543300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Document" r:id="rId4" imgW="22501587" imgH="20876190" progId="Word.Document.8">
                  <p:embed/>
                </p:oleObj>
              </mc:Choice>
              <mc:Fallback>
                <p:oleObj name="Document" r:id="rId4" imgW="22501587" imgH="2087619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9237"/>
                      <a:stretch>
                        <a:fillRect/>
                      </a:stretch>
                    </p:blipFill>
                    <p:spPr bwMode="auto">
                      <a:xfrm>
                        <a:off x="201085" y="1576388"/>
                        <a:ext cx="3543300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2" y="2486026"/>
            <a:ext cx="8081433" cy="41433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cxnSp>
        <p:nvCxnSpPr>
          <p:cNvPr id="45062" name="Straight Arrow Connector 6"/>
          <p:cNvCxnSpPr>
            <a:cxnSpLocks noChangeShapeType="1"/>
          </p:cNvCxnSpPr>
          <p:nvPr/>
        </p:nvCxnSpPr>
        <p:spPr bwMode="auto">
          <a:xfrm rot="5400000">
            <a:off x="1414992" y="1431925"/>
            <a:ext cx="93345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2199217" y="1052513"/>
            <a:ext cx="2121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SCS Tabulation</a:t>
            </a:r>
          </a:p>
        </p:txBody>
      </p:sp>
      <p:cxnSp>
        <p:nvCxnSpPr>
          <p:cNvPr id="45064" name="Straight Arrow Connector 9"/>
          <p:cNvCxnSpPr>
            <a:cxnSpLocks noChangeShapeType="1"/>
          </p:cNvCxnSpPr>
          <p:nvPr/>
        </p:nvCxnSpPr>
        <p:spPr bwMode="auto">
          <a:xfrm rot="10800000" flipV="1">
            <a:off x="2647951" y="2236788"/>
            <a:ext cx="2084916" cy="195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726517" y="1919289"/>
          <a:ext cx="182668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7" imgW="838200" imgH="393700" progId="Equation.3">
                  <p:embed/>
                </p:oleObj>
              </mc:Choice>
              <mc:Fallback>
                <p:oleObj name="Equation" r:id="rId7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17" y="1919289"/>
                        <a:ext cx="182668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65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034492" y="1321859"/>
            <a:ext cx="628650" cy="76623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19"/>
          <p:cNvCxnSpPr>
            <a:cxnSpLocks noChangeShapeType="1"/>
          </p:cNvCxnSpPr>
          <p:nvPr/>
        </p:nvCxnSpPr>
        <p:spPr bwMode="auto">
          <a:xfrm rot="5400000">
            <a:off x="6498168" y="1559983"/>
            <a:ext cx="565150" cy="50588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20"/>
          <p:cNvSpPr txBox="1">
            <a:spLocks noChangeArrowheads="1"/>
          </p:cNvSpPr>
          <p:nvPr/>
        </p:nvSpPr>
        <p:spPr bwMode="auto">
          <a:xfrm>
            <a:off x="7048501" y="1312863"/>
            <a:ext cx="1509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DDF Atlas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10680700" y="6488114"/>
            <a:ext cx="1063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-128"/>
                <a:cs typeface="+mn-cs"/>
              </a:rPr>
              <a:t>Module 8</a:t>
            </a:r>
          </a:p>
        </p:txBody>
      </p:sp>
    </p:spTree>
    <p:extLst>
      <p:ext uri="{BB962C8B-B14F-4D97-AF65-F5344CB8AC3E}">
        <p14:creationId xmlns:p14="http://schemas.microsoft.com/office/powerpoint/2010/main" val="66885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17638-EA8C-BC4F-BF0E-939215BF6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4" y="1241331"/>
            <a:ext cx="3386668" cy="5431449"/>
          </a:xfrm>
          <a:prstGeom prst="rect">
            <a:avLst/>
          </a:prstGeom>
        </p:spPr>
      </p:pic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Verdana" charset="0"/>
                <a:ea typeface="ＭＳ Ｐゴシック" charset="0"/>
                <a:cs typeface="ＭＳ Ｐゴシック" charset="0"/>
              </a:rPr>
              <a:t>Example: SCS Design Storm</a:t>
            </a:r>
          </a:p>
        </p:txBody>
      </p:sp>
      <p:cxnSp>
        <p:nvCxnSpPr>
          <p:cNvPr id="45062" name="Straight Arrow Connector 6"/>
          <p:cNvCxnSpPr>
            <a:cxnSpLocks noChangeShapeType="1"/>
          </p:cNvCxnSpPr>
          <p:nvPr/>
        </p:nvCxnSpPr>
        <p:spPr bwMode="auto">
          <a:xfrm rot="5400000">
            <a:off x="1414992" y="1431925"/>
            <a:ext cx="93345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3678807" y="913801"/>
            <a:ext cx="2121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SCS Tabulation</a:t>
            </a:r>
          </a:p>
        </p:txBody>
      </p:sp>
      <p:cxnSp>
        <p:nvCxnSpPr>
          <p:cNvPr id="45064" name="Straight Arrow Connector 9"/>
          <p:cNvCxnSpPr>
            <a:cxnSpLocks noChangeShapeType="1"/>
            <a:stCxn id="45059" idx="1"/>
          </p:cNvCxnSpPr>
          <p:nvPr/>
        </p:nvCxnSpPr>
        <p:spPr bwMode="auto">
          <a:xfrm flipH="1">
            <a:off x="3323968" y="1712119"/>
            <a:ext cx="1521740" cy="61357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705227"/>
              </p:ext>
            </p:extLst>
          </p:nvPr>
        </p:nvGraphicFramePr>
        <p:xfrm>
          <a:off x="4845708" y="1390651"/>
          <a:ext cx="182668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5" imgW="838200" imgH="393700" progId="Equation.3">
                  <p:embed/>
                </p:oleObj>
              </mc:Choice>
              <mc:Fallback>
                <p:oleObj name="Equation" r:id="rId5" imgW="838200" imgH="393700" progId="Equation.3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708" y="1390651"/>
                        <a:ext cx="182668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065" name="Straight Arrow Connector 13"/>
          <p:cNvCxnSpPr>
            <a:cxnSpLocks noChangeShapeType="1"/>
          </p:cNvCxnSpPr>
          <p:nvPr/>
        </p:nvCxnSpPr>
        <p:spPr bwMode="auto">
          <a:xfrm>
            <a:off x="5695446" y="1306537"/>
            <a:ext cx="104454" cy="237158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066" name="Straight Arrow Connector 19"/>
          <p:cNvCxnSpPr>
            <a:cxnSpLocks noChangeShapeType="1"/>
            <a:stCxn id="45067" idx="1"/>
          </p:cNvCxnSpPr>
          <p:nvPr/>
        </p:nvCxnSpPr>
        <p:spPr bwMode="auto">
          <a:xfrm flipH="1" flipV="1">
            <a:off x="6264877" y="1977233"/>
            <a:ext cx="768808" cy="1152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067" name="TextBox 20"/>
          <p:cNvSpPr txBox="1">
            <a:spLocks noChangeArrowheads="1"/>
          </p:cNvSpPr>
          <p:nvPr/>
        </p:nvSpPr>
        <p:spPr bwMode="auto">
          <a:xfrm>
            <a:off x="7033685" y="1757920"/>
            <a:ext cx="4576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NOAA Atlas 14, Vol. 11 </a:t>
            </a:r>
            <a:r>
              <a:rPr lang="en-US" strike="sngStrike" dirty="0">
                <a:solidFill>
                  <a:schemeClr val="bg1"/>
                </a:solidFill>
              </a:rPr>
              <a:t>DDF Atlas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63227-A868-C64B-9A1D-4963C06BA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023" y="2178727"/>
            <a:ext cx="4974745" cy="4351582"/>
          </a:xfrm>
          <a:prstGeom prst="rect">
            <a:avLst/>
          </a:prstGeom>
        </p:spPr>
      </p:pic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40B614F8-00A4-A54D-9374-23455A7134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39572" y="4055755"/>
            <a:ext cx="1137451" cy="0"/>
          </a:xfrm>
          <a:prstGeom prst="straightConnector1">
            <a:avLst/>
          </a:prstGeom>
          <a:noFill/>
          <a:ln w="444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9827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C6B0-648D-8743-94F9-CFA9ABBE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hyetograph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D29C-9098-FC4F-AB5A-F214295E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68423"/>
            <a:ext cx="4728047" cy="3541714"/>
          </a:xfrm>
        </p:spPr>
        <p:txBody>
          <a:bodyPr/>
          <a:lstStyle/>
          <a:p>
            <a:r>
              <a:rPr lang="en-US" dirty="0"/>
              <a:t>Determine advancement coefficient</a:t>
            </a:r>
          </a:p>
          <a:p>
            <a:r>
              <a:rPr lang="en-US" dirty="0"/>
              <a:t>Time to peak</a:t>
            </a:r>
          </a:p>
          <a:p>
            <a:r>
              <a:rPr lang="en-US" dirty="0"/>
              <a:t>Total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FC375-BA9C-9C40-B1A9-D8DCB7FF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07" y="3062975"/>
            <a:ext cx="4571264" cy="349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1A778-EB91-394F-8111-E9488A37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54" y="1753159"/>
            <a:ext cx="3848937" cy="480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5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C6B0-648D-8743-94F9-CFA9ABBE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Triangular hyetograph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D29C-9098-FC4F-AB5A-F214295E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68423"/>
            <a:ext cx="2281409" cy="3541714"/>
          </a:xfrm>
        </p:spPr>
        <p:txBody>
          <a:bodyPr/>
          <a:lstStyle/>
          <a:p>
            <a:r>
              <a:rPr lang="en-US" dirty="0"/>
              <a:t>Texas-specific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97B5D-DC1B-2749-B667-379D5087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86" y="1645910"/>
            <a:ext cx="6655106" cy="50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4" name="Picture 3" descr="AA0274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61" y="4676091"/>
            <a:ext cx="2451091" cy="2243669"/>
          </a:xfrm>
          <a:prstGeom prst="rect">
            <a:avLst/>
          </a:prstGeom>
        </p:spPr>
      </p:pic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98" y="4176700"/>
            <a:ext cx="3067983" cy="2620924"/>
          </a:xfrm>
          <a:prstGeom prst="rect">
            <a:avLst/>
          </a:prstGeom>
        </p:spPr>
      </p:pic>
      <p:pic>
        <p:nvPicPr>
          <p:cNvPr id="6" name="Picture 5" descr="AA02819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79" y="3881606"/>
            <a:ext cx="1437291" cy="1768972"/>
          </a:xfrm>
          <a:prstGeom prst="rect">
            <a:avLst/>
          </a:prstGeom>
        </p:spPr>
      </p:pic>
      <p:pic>
        <p:nvPicPr>
          <p:cNvPr id="7" name="Picture 6" descr="AA0274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5251190"/>
            <a:ext cx="1368595" cy="138482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" name="Picture 7" descr="WL00276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51" y="2345864"/>
            <a:ext cx="897855" cy="1098013"/>
          </a:xfrm>
          <a:prstGeom prst="rect">
            <a:avLst/>
          </a:prstGeom>
        </p:spPr>
      </p:pic>
      <p:pic>
        <p:nvPicPr>
          <p:cNvPr id="10" name="Picture 9" descr="rbrs_00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19" y="3126712"/>
            <a:ext cx="4584851" cy="3731289"/>
          </a:xfrm>
          <a:prstGeom prst="rect">
            <a:avLst/>
          </a:prstGeom>
        </p:spPr>
      </p:pic>
      <p:pic>
        <p:nvPicPr>
          <p:cNvPr id="11" name="Picture 10" descr="LS01832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53" y="3529293"/>
            <a:ext cx="782545" cy="500936"/>
          </a:xfrm>
          <a:prstGeom prst="rect">
            <a:avLst/>
          </a:prstGeom>
        </p:spPr>
      </p:pic>
      <p:pic>
        <p:nvPicPr>
          <p:cNvPr id="13" name="Picture 12" descr="AA04968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84" y="4865044"/>
            <a:ext cx="2435856" cy="19325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807" y="2097088"/>
            <a:ext cx="7620512" cy="36097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900" dirty="0"/>
              <a:t>Hydrology</a:t>
            </a:r>
          </a:p>
          <a:p>
            <a:pPr lvl="1"/>
            <a:r>
              <a:rPr lang="en-US" sz="1900" dirty="0"/>
              <a:t>Design Storms (Review)</a:t>
            </a:r>
          </a:p>
          <a:p>
            <a:pPr lvl="1"/>
            <a:r>
              <a:rPr lang="en-US" sz="1900" dirty="0"/>
              <a:t>Application to </a:t>
            </a:r>
            <a:r>
              <a:rPr lang="en-US" sz="1900" dirty="0" err="1"/>
              <a:t>Tanglewilde</a:t>
            </a:r>
            <a:r>
              <a:rPr lang="en-US" sz="1900" dirty="0"/>
              <a:t> Example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6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5" y="1493801"/>
            <a:ext cx="4154055" cy="493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34929" y="51127"/>
            <a:ext cx="10721920" cy="1442674"/>
          </a:xfrm>
        </p:spPr>
        <p:txBody>
          <a:bodyPr/>
          <a:lstStyle/>
          <a:p>
            <a:r>
              <a:rPr lang="en-US" sz="4000" dirty="0">
                <a:latin typeface="Verdana" charset="0"/>
                <a:ea typeface="ＭＳ Ｐゴシック" charset="0"/>
                <a:cs typeface="ＭＳ Ｐゴシック" charset="0"/>
              </a:rPr>
              <a:t>Texas Empirical Hyetographs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284873" y="1538313"/>
            <a:ext cx="6457672" cy="45053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Alternative to SCS Type Curves is</a:t>
            </a:r>
            <a:b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Verdana" charset="0"/>
                <a:ea typeface="ＭＳ Ｐゴシック" charset="0"/>
                <a:cs typeface="ＭＳ Ｐゴシック" charset="0"/>
              </a:rPr>
              <a:t> the Texas Empirical Hyetographs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Verdana" charset="0"/>
                <a:ea typeface="ＭＳ Ｐゴシック" charset="0"/>
              </a:rPr>
              <a:t>Based on Texas data.</a:t>
            </a:r>
          </a:p>
          <a:p>
            <a:pPr lvl="1"/>
            <a:r>
              <a:rPr lang="en-US" sz="2000" dirty="0">
                <a:latin typeface="Verdana" charset="0"/>
                <a:ea typeface="ＭＳ Ｐゴシック" charset="0"/>
              </a:rPr>
              <a:t>Reflects </a:t>
            </a:r>
            <a:r>
              <a:rPr lang="ja-JP" altLang="en-US" sz="2000" dirty="0">
                <a:latin typeface="Verdana" charset="0"/>
                <a:ea typeface="ＭＳ Ｐゴシック" charset="0"/>
              </a:rPr>
              <a:t>“</a:t>
            </a:r>
            <a:r>
              <a:rPr lang="en-US" altLang="ja-JP" sz="2000" dirty="0">
                <a:latin typeface="Verdana" charset="0"/>
                <a:ea typeface="ＭＳ Ｐゴシック" charset="0"/>
              </a:rPr>
              <a:t>front loading</a:t>
            </a:r>
            <a:r>
              <a:rPr lang="ja-JP" altLang="en-US" sz="2000" dirty="0">
                <a:latin typeface="Verdana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Verdana" charset="0"/>
                <a:ea typeface="ＭＳ Ｐゴシック" charset="0"/>
              </a:rPr>
              <a:t> observed in many real storms.</a:t>
            </a:r>
            <a:endParaRPr lang="en-US" sz="2000" dirty="0">
              <a:latin typeface="Verdana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Verdana" charset="0"/>
                <a:ea typeface="ＭＳ Ｐゴシック" charset="0"/>
              </a:rPr>
              <a:t>Rescales time and depth.</a:t>
            </a:r>
          </a:p>
        </p:txBody>
      </p:sp>
    </p:spTree>
    <p:extLst>
      <p:ext uri="{BB962C8B-B14F-4D97-AF65-F5344CB8AC3E}">
        <p14:creationId xmlns:p14="http://schemas.microsoft.com/office/powerpoint/2010/main" val="1341091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/>
          <a:lstStyle/>
          <a:p>
            <a:pPr algn="ctr"/>
            <a:r>
              <a:rPr lang="en-US" sz="3600" dirty="0">
                <a:latin typeface="Verdana" charset="0"/>
                <a:ea typeface="ＭＳ Ｐゴシック" charset="0"/>
                <a:cs typeface="ＭＳ Ｐゴシック" charset="0"/>
              </a:rPr>
              <a:t>Texas Empirical Hyetographs</a:t>
            </a:r>
          </a:p>
        </p:txBody>
      </p:sp>
      <p:pic>
        <p:nvPicPr>
          <p:cNvPr id="49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7" y="1081088"/>
            <a:ext cx="928158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13"/>
          <p:cNvSpPr>
            <a:spLocks noChangeShapeType="1"/>
          </p:cNvSpPr>
          <p:nvPr/>
        </p:nvSpPr>
        <p:spPr bwMode="auto">
          <a:xfrm flipV="1">
            <a:off x="2707218" y="6219825"/>
            <a:ext cx="8191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14"/>
          <p:cNvSpPr>
            <a:spLocks noChangeShapeType="1"/>
          </p:cNvSpPr>
          <p:nvPr/>
        </p:nvSpPr>
        <p:spPr bwMode="auto">
          <a:xfrm flipV="1">
            <a:off x="2169585" y="1292226"/>
            <a:ext cx="2116" cy="456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Text Box 15"/>
          <p:cNvSpPr txBox="1">
            <a:spLocks noChangeArrowheads="1"/>
          </p:cNvSpPr>
          <p:nvPr/>
        </p:nvSpPr>
        <p:spPr bwMode="auto">
          <a:xfrm>
            <a:off x="5782734" y="6270625"/>
            <a:ext cx="185173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Rescale Time</a:t>
            </a:r>
          </a:p>
        </p:txBody>
      </p:sp>
      <p:sp>
        <p:nvSpPr>
          <p:cNvPr id="49159" name="Text Box 16"/>
          <p:cNvSpPr txBox="1">
            <a:spLocks noChangeArrowheads="1"/>
          </p:cNvSpPr>
          <p:nvPr/>
        </p:nvSpPr>
        <p:spPr bwMode="auto">
          <a:xfrm rot="-5400000">
            <a:off x="812729" y="3415656"/>
            <a:ext cx="197076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Rescale Depth</a:t>
            </a:r>
          </a:p>
        </p:txBody>
      </p:sp>
      <p:sp>
        <p:nvSpPr>
          <p:cNvPr id="49160" name="Freeform 17"/>
          <p:cNvSpPr>
            <a:spLocks/>
          </p:cNvSpPr>
          <p:nvPr/>
        </p:nvSpPr>
        <p:spPr bwMode="auto">
          <a:xfrm>
            <a:off x="2692400" y="1312863"/>
            <a:ext cx="8104717" cy="4508500"/>
          </a:xfrm>
          <a:custGeom>
            <a:avLst/>
            <a:gdLst>
              <a:gd name="T0" fmla="*/ 0 w 3024"/>
              <a:gd name="T1" fmla="*/ 2147483647 h 2208"/>
              <a:gd name="T2" fmla="*/ 2147483647 w 3024"/>
              <a:gd name="T3" fmla="*/ 2147483647 h 2208"/>
              <a:gd name="T4" fmla="*/ 2147483647 w 3024"/>
              <a:gd name="T5" fmla="*/ 2147483647 h 2208"/>
              <a:gd name="T6" fmla="*/ 2147483647 w 3024"/>
              <a:gd name="T7" fmla="*/ 2147483647 h 2208"/>
              <a:gd name="T8" fmla="*/ 2147483647 w 3024"/>
              <a:gd name="T9" fmla="*/ 2147483647 h 2208"/>
              <a:gd name="T10" fmla="*/ 2147483647 w 3024"/>
              <a:gd name="T11" fmla="*/ 2147483647 h 2208"/>
              <a:gd name="T12" fmla="*/ 2147483647 w 3024"/>
              <a:gd name="T13" fmla="*/ 2147483647 h 2208"/>
              <a:gd name="T14" fmla="*/ 2147483647 w 3024"/>
              <a:gd name="T15" fmla="*/ 2147483647 h 2208"/>
              <a:gd name="T16" fmla="*/ 2147483647 w 3024"/>
              <a:gd name="T17" fmla="*/ 2147483647 h 2208"/>
              <a:gd name="T18" fmla="*/ 2147483647 w 3024"/>
              <a:gd name="T19" fmla="*/ 0 h 22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24"/>
              <a:gd name="T31" fmla="*/ 0 h 2208"/>
              <a:gd name="T32" fmla="*/ 3024 w 3024"/>
              <a:gd name="T33" fmla="*/ 2208 h 22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4" h="2208">
                <a:moveTo>
                  <a:pt x="0" y="2208"/>
                </a:moveTo>
                <a:lnTo>
                  <a:pt x="240" y="1728"/>
                </a:lnTo>
                <a:lnTo>
                  <a:pt x="432" y="1392"/>
                </a:lnTo>
                <a:lnTo>
                  <a:pt x="672" y="1200"/>
                </a:lnTo>
                <a:lnTo>
                  <a:pt x="1008" y="1008"/>
                </a:lnTo>
                <a:lnTo>
                  <a:pt x="1584" y="816"/>
                </a:lnTo>
                <a:lnTo>
                  <a:pt x="2016" y="528"/>
                </a:lnTo>
                <a:lnTo>
                  <a:pt x="2496" y="288"/>
                </a:lnTo>
                <a:lnTo>
                  <a:pt x="2880" y="96"/>
                </a:lnTo>
                <a:lnTo>
                  <a:pt x="3024" y="0"/>
                </a:lnTo>
              </a:path>
            </a:pathLst>
          </a:custGeom>
          <a:noFill/>
          <a:ln w="88900">
            <a:solidFill>
              <a:srgbClr val="FF00FF">
                <a:alpha val="3215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2722034" y="1357313"/>
            <a:ext cx="8030633" cy="44545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0800000">
            <a:off x="7145867" y="3363913"/>
            <a:ext cx="8128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163" name="TextBox 14"/>
          <p:cNvSpPr txBox="1">
            <a:spLocks noChangeArrowheads="1"/>
          </p:cNvSpPr>
          <p:nvPr/>
        </p:nvSpPr>
        <p:spPr bwMode="auto">
          <a:xfrm>
            <a:off x="6942667" y="3821113"/>
            <a:ext cx="237101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Average Intensity</a:t>
            </a:r>
          </a:p>
        </p:txBody>
      </p:sp>
    </p:spTree>
    <p:extLst>
      <p:ext uri="{BB962C8B-B14F-4D97-AF65-F5344CB8AC3E}">
        <p14:creationId xmlns:p14="http://schemas.microsoft.com/office/powerpoint/2010/main" val="755493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47019"/>
            <a:ext cx="12192000" cy="1191232"/>
          </a:xfrm>
        </p:spPr>
        <p:txBody>
          <a:bodyPr/>
          <a:lstStyle/>
          <a:p>
            <a:r>
              <a:rPr lang="en-US" sz="4000" dirty="0">
                <a:latin typeface="Verdana" charset="0"/>
                <a:ea typeface="ＭＳ Ｐゴシック" charset="0"/>
                <a:cs typeface="ＭＳ Ｐゴシック" charset="0"/>
              </a:rPr>
              <a:t>Texas Empirical Hyetographs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169334" y="1600201"/>
            <a:ext cx="11853333" cy="452596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Use the 50</a:t>
            </a:r>
            <a:r>
              <a:rPr lang="en-US" sz="2800" baseline="30000" dirty="0">
                <a:latin typeface="Verdana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 percentile curve (median storm).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400" dirty="0">
                <a:latin typeface="Verdana" charset="0"/>
                <a:ea typeface="ＭＳ Ｐゴシック" charset="0"/>
              </a:rPr>
              <a:t>Multiply the time axis by the storm duration.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400" dirty="0">
                <a:latin typeface="Verdana" charset="0"/>
                <a:ea typeface="ＭＳ Ｐゴシック" charset="0"/>
              </a:rPr>
              <a:t>Multiply the depth axis by the storm depth.</a:t>
            </a:r>
          </a:p>
          <a:p>
            <a:pPr marL="786384" lvl="1" indent="-457200">
              <a:buFont typeface="+mj-lt"/>
              <a:buAutoNum type="arabicPeriod"/>
            </a:pPr>
            <a:r>
              <a:rPr lang="en-US" sz="2400" dirty="0">
                <a:latin typeface="Verdana" charset="0"/>
                <a:ea typeface="ＭＳ Ｐゴシック" charset="0"/>
              </a:rPr>
              <a:t>Result is a design storm for given duration and AEP.</a:t>
            </a:r>
          </a:p>
        </p:txBody>
      </p:sp>
    </p:spTree>
    <p:extLst>
      <p:ext uri="{BB962C8B-B14F-4D97-AF65-F5344CB8AC3E}">
        <p14:creationId xmlns:p14="http://schemas.microsoft.com/office/powerpoint/2010/main" val="131428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538"/>
            <a:ext cx="12192000" cy="1442674"/>
          </a:xfrm>
        </p:spPr>
        <p:txBody>
          <a:bodyPr/>
          <a:lstStyle/>
          <a:p>
            <a:r>
              <a:rPr lang="en-US" sz="3200" dirty="0">
                <a:latin typeface="Verdana" charset="0"/>
                <a:ea typeface="ＭＳ Ｐゴシック" charset="0"/>
                <a:cs typeface="ＭＳ Ｐゴシック" charset="0"/>
              </a:rPr>
              <a:t>Example: Texas Empirical Hyetographs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1" y="1563689"/>
            <a:ext cx="12191999" cy="4505325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Construct a design storm for the 3-hour, 2-year rainfall in Harris County using the Texas Empirical  Hyetograph</a:t>
            </a:r>
          </a:p>
          <a:p>
            <a:pPr marL="857250" lvl="1" indent="-457200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ＭＳ Ｐゴシック" charset="0"/>
              </a:rPr>
              <a:t>Obtain the depth from the DDF Atlas</a:t>
            </a:r>
          </a:p>
          <a:p>
            <a:pPr marL="857250" lvl="1" indent="-457200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ＭＳ Ｐゴシック" charset="0"/>
              </a:rPr>
              <a:t>Rescale the depth and time using the Texas Empirical Hyetograph</a:t>
            </a:r>
          </a:p>
        </p:txBody>
      </p:sp>
      <p:sp>
        <p:nvSpPr>
          <p:cNvPr id="214020" name="Rectangle 3"/>
          <p:cNvSpPr>
            <a:spLocks noChangeArrowheads="1"/>
          </p:cNvSpPr>
          <p:nvPr/>
        </p:nvSpPr>
        <p:spPr bwMode="auto">
          <a:xfrm>
            <a:off x="10680700" y="6488114"/>
            <a:ext cx="1063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-128"/>
                <a:cs typeface="+mn-cs"/>
              </a:rPr>
              <a:t>Module 8</a:t>
            </a:r>
          </a:p>
        </p:txBody>
      </p:sp>
    </p:spTree>
    <p:extLst>
      <p:ext uri="{BB962C8B-B14F-4D97-AF65-F5344CB8AC3E}">
        <p14:creationId xmlns:p14="http://schemas.microsoft.com/office/powerpoint/2010/main" val="3208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Example: Texas Empirical Hyetographs</a:t>
            </a:r>
          </a:p>
        </p:txBody>
      </p:sp>
      <p:pic>
        <p:nvPicPr>
          <p:cNvPr id="53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7" y="1081088"/>
            <a:ext cx="928158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Line 13"/>
          <p:cNvSpPr>
            <a:spLocks noChangeShapeType="1"/>
          </p:cNvSpPr>
          <p:nvPr/>
        </p:nvSpPr>
        <p:spPr bwMode="auto">
          <a:xfrm flipV="1">
            <a:off x="2707218" y="6219825"/>
            <a:ext cx="81915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Line 14"/>
          <p:cNvSpPr>
            <a:spLocks noChangeShapeType="1"/>
          </p:cNvSpPr>
          <p:nvPr/>
        </p:nvSpPr>
        <p:spPr bwMode="auto">
          <a:xfrm flipV="1">
            <a:off x="2169585" y="1292226"/>
            <a:ext cx="2116" cy="456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Text Box 15"/>
          <p:cNvSpPr txBox="1">
            <a:spLocks noChangeArrowheads="1"/>
          </p:cNvSpPr>
          <p:nvPr/>
        </p:nvSpPr>
        <p:spPr bwMode="auto">
          <a:xfrm>
            <a:off x="1919818" y="6184901"/>
            <a:ext cx="10994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0 hours</a:t>
            </a:r>
          </a:p>
        </p:txBody>
      </p:sp>
      <p:sp>
        <p:nvSpPr>
          <p:cNvPr id="53255" name="Text Box 16"/>
          <p:cNvSpPr txBox="1">
            <a:spLocks noChangeArrowheads="1"/>
          </p:cNvSpPr>
          <p:nvPr/>
        </p:nvSpPr>
        <p:spPr bwMode="auto">
          <a:xfrm>
            <a:off x="723901" y="1081088"/>
            <a:ext cx="143260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2.6 inches</a:t>
            </a:r>
          </a:p>
        </p:txBody>
      </p:sp>
      <p:sp>
        <p:nvSpPr>
          <p:cNvPr id="53256" name="Freeform 17"/>
          <p:cNvSpPr>
            <a:spLocks/>
          </p:cNvSpPr>
          <p:nvPr/>
        </p:nvSpPr>
        <p:spPr bwMode="auto">
          <a:xfrm>
            <a:off x="2692400" y="1312863"/>
            <a:ext cx="8104717" cy="4508500"/>
          </a:xfrm>
          <a:custGeom>
            <a:avLst/>
            <a:gdLst>
              <a:gd name="T0" fmla="*/ 0 w 3024"/>
              <a:gd name="T1" fmla="*/ 2147483647 h 2208"/>
              <a:gd name="T2" fmla="*/ 2147483647 w 3024"/>
              <a:gd name="T3" fmla="*/ 2147483647 h 2208"/>
              <a:gd name="T4" fmla="*/ 2147483647 w 3024"/>
              <a:gd name="T5" fmla="*/ 2147483647 h 2208"/>
              <a:gd name="T6" fmla="*/ 2147483647 w 3024"/>
              <a:gd name="T7" fmla="*/ 2147483647 h 2208"/>
              <a:gd name="T8" fmla="*/ 2147483647 w 3024"/>
              <a:gd name="T9" fmla="*/ 2147483647 h 2208"/>
              <a:gd name="T10" fmla="*/ 2147483647 w 3024"/>
              <a:gd name="T11" fmla="*/ 2147483647 h 2208"/>
              <a:gd name="T12" fmla="*/ 2147483647 w 3024"/>
              <a:gd name="T13" fmla="*/ 2147483647 h 2208"/>
              <a:gd name="T14" fmla="*/ 2147483647 w 3024"/>
              <a:gd name="T15" fmla="*/ 2147483647 h 2208"/>
              <a:gd name="T16" fmla="*/ 2147483647 w 3024"/>
              <a:gd name="T17" fmla="*/ 2147483647 h 2208"/>
              <a:gd name="T18" fmla="*/ 2147483647 w 3024"/>
              <a:gd name="T19" fmla="*/ 0 h 22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24"/>
              <a:gd name="T31" fmla="*/ 0 h 2208"/>
              <a:gd name="T32" fmla="*/ 3024 w 3024"/>
              <a:gd name="T33" fmla="*/ 2208 h 22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24" h="2208">
                <a:moveTo>
                  <a:pt x="0" y="2208"/>
                </a:moveTo>
                <a:lnTo>
                  <a:pt x="240" y="1728"/>
                </a:lnTo>
                <a:lnTo>
                  <a:pt x="432" y="1392"/>
                </a:lnTo>
                <a:lnTo>
                  <a:pt x="672" y="1200"/>
                </a:lnTo>
                <a:lnTo>
                  <a:pt x="1008" y="1008"/>
                </a:lnTo>
                <a:lnTo>
                  <a:pt x="1584" y="816"/>
                </a:lnTo>
                <a:lnTo>
                  <a:pt x="2016" y="528"/>
                </a:lnTo>
                <a:lnTo>
                  <a:pt x="2496" y="288"/>
                </a:lnTo>
                <a:lnTo>
                  <a:pt x="2880" y="96"/>
                </a:lnTo>
                <a:lnTo>
                  <a:pt x="3024" y="0"/>
                </a:lnTo>
              </a:path>
            </a:pathLst>
          </a:custGeom>
          <a:noFill/>
          <a:ln w="88900">
            <a:solidFill>
              <a:srgbClr val="FF00FF">
                <a:alpha val="32156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7" name="Text Box 16"/>
          <p:cNvSpPr txBox="1">
            <a:spLocks noChangeArrowheads="1"/>
          </p:cNvSpPr>
          <p:nvPr/>
        </p:nvSpPr>
        <p:spPr bwMode="auto">
          <a:xfrm>
            <a:off x="711201" y="3362326"/>
            <a:ext cx="143260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1.3 inches</a:t>
            </a: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10081685" y="6178551"/>
            <a:ext cx="10994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3 hours</a:t>
            </a:r>
          </a:p>
        </p:txBody>
      </p:sp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4713818" y="6234114"/>
            <a:ext cx="10994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 hours</a:t>
            </a:r>
          </a:p>
        </p:txBody>
      </p:sp>
      <p:sp>
        <p:nvSpPr>
          <p:cNvPr id="53260" name="Text Box 15"/>
          <p:cNvSpPr txBox="1">
            <a:spLocks noChangeArrowheads="1"/>
          </p:cNvSpPr>
          <p:nvPr/>
        </p:nvSpPr>
        <p:spPr bwMode="auto">
          <a:xfrm>
            <a:off x="7361767" y="6234113"/>
            <a:ext cx="10994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2 hours</a:t>
            </a:r>
          </a:p>
        </p:txBody>
      </p:sp>
      <p:cxnSp>
        <p:nvCxnSpPr>
          <p:cNvPr id="53261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3952081" y="4906169"/>
            <a:ext cx="2865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62" name="Straight Connector 20"/>
          <p:cNvCxnSpPr>
            <a:cxnSpLocks noChangeShapeType="1"/>
          </p:cNvCxnSpPr>
          <p:nvPr/>
        </p:nvCxnSpPr>
        <p:spPr bwMode="auto">
          <a:xfrm rot="16200000" flipV="1">
            <a:off x="6124576" y="4369859"/>
            <a:ext cx="3917950" cy="423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63" name="Straight Connector 22"/>
          <p:cNvCxnSpPr>
            <a:cxnSpLocks noChangeShapeType="1"/>
          </p:cNvCxnSpPr>
          <p:nvPr/>
        </p:nvCxnSpPr>
        <p:spPr bwMode="auto">
          <a:xfrm rot="10800000" flipV="1">
            <a:off x="2677583" y="3492504"/>
            <a:ext cx="2707217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3264" name="Straight Connector 24"/>
          <p:cNvCxnSpPr>
            <a:cxnSpLocks noChangeShapeType="1"/>
          </p:cNvCxnSpPr>
          <p:nvPr/>
        </p:nvCxnSpPr>
        <p:spPr bwMode="auto">
          <a:xfrm rot="10800000" flipV="1">
            <a:off x="2633134" y="2443164"/>
            <a:ext cx="5414433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38855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2674"/>
          </a:xfrm>
        </p:spPr>
        <p:txBody>
          <a:bodyPr/>
          <a:lstStyle/>
          <a:p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Example: Texas Empirical Hyetographs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84718" y="1400176"/>
            <a:ext cx="6115049" cy="4505325"/>
          </a:xfrm>
          <a:prstGeom prst="rect">
            <a:avLst/>
          </a:prstGeom>
        </p:spPr>
        <p:txBody>
          <a:bodyPr/>
          <a:lstStyle/>
          <a:p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Probably easier to use the tabulation</a:t>
            </a:r>
          </a:p>
          <a:p>
            <a:r>
              <a:rPr lang="en-US" sz="2000">
                <a:latin typeface="Verdana" charset="0"/>
                <a:ea typeface="ＭＳ Ｐゴシック" charset="0"/>
                <a:cs typeface="ＭＳ Ｐゴシック" charset="0"/>
              </a:rPr>
              <a:t>SIR-2004-5075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56575" y="2833585"/>
          <a:ext cx="6194600" cy="349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3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34" y="1085851"/>
            <a:ext cx="502496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TxHYETO-2015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Texas Empirical Hyetograph tool that approximates the hyetographs using a function fit.</a:t>
            </a:r>
          </a:p>
          <a:p>
            <a:r>
              <a:rPr lang="en-US" dirty="0"/>
              <a:t>User supplies:</a:t>
            </a:r>
          </a:p>
          <a:p>
            <a:pPr lvl="1"/>
            <a:r>
              <a:rPr lang="en-US" dirty="0"/>
              <a:t>Depth</a:t>
            </a:r>
          </a:p>
          <a:p>
            <a:pPr lvl="1"/>
            <a:r>
              <a:rPr lang="en-US" dirty="0"/>
              <a:t>Duration</a:t>
            </a:r>
          </a:p>
          <a:p>
            <a:pPr lvl="1"/>
            <a:r>
              <a:rPr lang="en-US" dirty="0"/>
              <a:t>Desired Time Steps (increments)</a:t>
            </a:r>
          </a:p>
          <a:p>
            <a:r>
              <a:rPr lang="en-US" dirty="0"/>
              <a:t>Tool returns a time series of cumulative depth every increment (intended for copy-paste into HEC-HMS)</a:t>
            </a:r>
          </a:p>
        </p:txBody>
      </p:sp>
    </p:spTree>
    <p:extLst>
      <p:ext uri="{BB962C8B-B14F-4D97-AF65-F5344CB8AC3E}">
        <p14:creationId xmlns:p14="http://schemas.microsoft.com/office/powerpoint/2010/main" val="225964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66E3D-AE2D-CD4E-B6C5-41C007C9A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56" y="2853553"/>
            <a:ext cx="9766300" cy="3721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6A2627-81AE-4943-B67E-DF9A9DDD594D}"/>
              </a:ext>
            </a:extLst>
          </p:cNvPr>
          <p:cNvSpPr/>
          <p:nvPr/>
        </p:nvSpPr>
        <p:spPr>
          <a:xfrm>
            <a:off x="8612659" y="2965622"/>
            <a:ext cx="1952368" cy="4819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13867-345F-BC48-BD28-CA5F439F6A33}"/>
              </a:ext>
            </a:extLst>
          </p:cNvPr>
          <p:cNvSpPr/>
          <p:nvPr/>
        </p:nvSpPr>
        <p:spPr>
          <a:xfrm>
            <a:off x="7438768" y="4324866"/>
            <a:ext cx="2570205" cy="420130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20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  <a:p>
            <a:r>
              <a:rPr lang="en-US" dirty="0"/>
              <a:t>Does not specify storm type, so for completeness we will build using</a:t>
            </a:r>
          </a:p>
          <a:p>
            <a:pPr lvl="1"/>
            <a:r>
              <a:rPr lang="en-US" dirty="0"/>
              <a:t>SCS 6-hour</a:t>
            </a:r>
          </a:p>
          <a:p>
            <a:pPr lvl="1"/>
            <a:r>
              <a:rPr lang="en-US" dirty="0"/>
              <a:t>TXHYETO 6-hour</a:t>
            </a:r>
          </a:p>
        </p:txBody>
      </p:sp>
    </p:spTree>
    <p:extLst>
      <p:ext uri="{BB962C8B-B14F-4D97-AF65-F5344CB8AC3E}">
        <p14:creationId xmlns:p14="http://schemas.microsoft.com/office/powerpoint/2010/main" val="119145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90" y="1991776"/>
            <a:ext cx="5672222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  <a:p>
            <a:r>
              <a:rPr lang="en-US" dirty="0"/>
              <a:t>Does not specify storm type, so for completeness we will build using</a:t>
            </a:r>
          </a:p>
          <a:p>
            <a:pPr lvl="1"/>
            <a:r>
              <a:rPr lang="en-US" dirty="0"/>
              <a:t>SCS 6-hour</a:t>
            </a:r>
          </a:p>
          <a:p>
            <a:pPr lvl="1"/>
            <a:r>
              <a:rPr lang="en-US" dirty="0"/>
              <a:t>TXHYETO 6-hour</a:t>
            </a:r>
          </a:p>
          <a:p>
            <a:r>
              <a:rPr lang="en-US" dirty="0"/>
              <a:t>NOAA Atlas 14, Vol 11.  6-hour, 5-year depth is 4.97 inches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D59A5-3415-734B-88FD-2AB1C028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1569391"/>
            <a:ext cx="4895583" cy="50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hyetographs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Also called design storms</a:t>
            </a:r>
          </a:p>
        </p:txBody>
      </p:sp>
    </p:spTree>
    <p:extLst>
      <p:ext uri="{BB962C8B-B14F-4D97-AF65-F5344CB8AC3E}">
        <p14:creationId xmlns:p14="http://schemas.microsoft.com/office/powerpoint/2010/main" val="3797953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90" y="1991776"/>
            <a:ext cx="5672222" cy="3541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  <a:p>
            <a:r>
              <a:rPr lang="en-US" dirty="0"/>
              <a:t>Does not specify storm type, so for completeness we will build using</a:t>
            </a:r>
          </a:p>
          <a:p>
            <a:pPr lvl="1"/>
            <a:r>
              <a:rPr lang="en-US" dirty="0"/>
              <a:t>SCS 6-hour</a:t>
            </a:r>
          </a:p>
          <a:p>
            <a:pPr lvl="1"/>
            <a:r>
              <a:rPr lang="en-US" dirty="0"/>
              <a:t>TXHYETO 6-hour</a:t>
            </a:r>
          </a:p>
          <a:p>
            <a:r>
              <a:rPr lang="en-US" dirty="0"/>
              <a:t>NOAA Atlas 14, Vol 11.  6-hour, 5-year depth is 4.97 inches</a:t>
            </a:r>
          </a:p>
          <a:p>
            <a:pPr lvl="1"/>
            <a:r>
              <a:rPr lang="en-US" dirty="0"/>
              <a:t>Use interpolation to get onto uniform time intervals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9B1A1-19BE-3644-9E74-6F5CDEDE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701672"/>
            <a:ext cx="5452554" cy="47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22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90" y="1991776"/>
            <a:ext cx="5672222" cy="35417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  <a:p>
            <a:r>
              <a:rPr lang="en-US" dirty="0"/>
              <a:t>Does not specify storm type, so for completeness we will build using</a:t>
            </a:r>
          </a:p>
          <a:p>
            <a:pPr lvl="1"/>
            <a:r>
              <a:rPr lang="en-US" dirty="0"/>
              <a:t>SCS 6-hour</a:t>
            </a:r>
          </a:p>
          <a:p>
            <a:pPr lvl="1"/>
            <a:r>
              <a:rPr lang="en-US" dirty="0"/>
              <a:t>TXHYETO 6-hour</a:t>
            </a:r>
          </a:p>
          <a:p>
            <a:r>
              <a:rPr lang="en-US" dirty="0"/>
              <a:t>NOAA Atlas 14, Vol 11.  6-hour, 5-year depth is 4.97 inches</a:t>
            </a:r>
          </a:p>
          <a:p>
            <a:pPr lvl="1"/>
            <a:r>
              <a:rPr lang="en-US" dirty="0"/>
              <a:t>Use interpolation to get onto uniform time intervals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AE419-3D04-5A41-B752-766AB729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29" y="1581665"/>
            <a:ext cx="4487382" cy="49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27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73C4-F5DD-684F-9C14-16BC37A8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design storm for </a:t>
            </a:r>
            <a:r>
              <a:rPr lang="en-US" dirty="0" err="1"/>
              <a:t>tanglewilde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BF81-EDB9-584E-BF43-BC7221D59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90" y="1991776"/>
            <a:ext cx="5672222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Tanglewilde</a:t>
            </a:r>
            <a:r>
              <a:rPr lang="en-US" dirty="0"/>
              <a:t> problem as an example</a:t>
            </a:r>
          </a:p>
          <a:p>
            <a:r>
              <a:rPr lang="en-US" dirty="0"/>
              <a:t>Does not specify storm type, so for completeness we will build using</a:t>
            </a:r>
          </a:p>
          <a:p>
            <a:pPr lvl="1"/>
            <a:r>
              <a:rPr lang="en-US" dirty="0"/>
              <a:t>SCS 6-hour</a:t>
            </a:r>
          </a:p>
          <a:p>
            <a:pPr lvl="1"/>
            <a:r>
              <a:rPr lang="en-US" dirty="0"/>
              <a:t>TXHYETO 6-hour</a:t>
            </a:r>
          </a:p>
          <a:p>
            <a:r>
              <a:rPr lang="en-US" dirty="0"/>
              <a:t>NOAA Atlas 14, Vol 11.  6-hour, 5-year depth is 4.97 inches</a:t>
            </a:r>
          </a:p>
          <a:p>
            <a:pPr lvl="1"/>
            <a:r>
              <a:rPr lang="en-US" dirty="0"/>
              <a:t>Using TXHYETO-2015, no interpolation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9A84D-5DD2-3044-8FB1-49590D700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725" y="1269687"/>
            <a:ext cx="5534592" cy="53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606"/>
            <a:ext cx="10364451" cy="937232"/>
          </a:xfrm>
        </p:spPr>
        <p:txBody>
          <a:bodyPr/>
          <a:lstStyle/>
          <a:p>
            <a:pPr algn="ctr"/>
            <a:r>
              <a:rPr lang="en-US" dirty="0"/>
              <a:t>Hyetographs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3776" y="936626"/>
            <a:ext cx="10589443" cy="56387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The IDF approach only estimates average rate (over an averaging time)</a:t>
            </a:r>
          </a:p>
          <a:p>
            <a:r>
              <a:rPr lang="en-US" sz="2800" dirty="0"/>
              <a:t>When time behavior of a storm is important then we have to generate </a:t>
            </a:r>
            <a:r>
              <a:rPr lang="en-US" sz="2800" b="1" u="sng" dirty="0"/>
              <a:t>hyetographs</a:t>
            </a:r>
            <a:r>
              <a:rPr lang="en-US" sz="2800" dirty="0"/>
              <a:t> (time series of rainfall)</a:t>
            </a:r>
          </a:p>
          <a:p>
            <a:r>
              <a:rPr lang="en-US" sz="2800" dirty="0"/>
              <a:t>Design storms are statistical models of such temporal behavior and are used in hydrologic models when </a:t>
            </a:r>
            <a:r>
              <a:rPr lang="en-US" sz="2800" b="1" u="sng" dirty="0"/>
              <a:t>hydrographs</a:t>
            </a:r>
            <a:r>
              <a:rPr lang="en-US" sz="2800" dirty="0"/>
              <a:t> need to be generated</a:t>
            </a:r>
          </a:p>
        </p:txBody>
      </p:sp>
    </p:spTree>
    <p:extLst>
      <p:ext uri="{BB962C8B-B14F-4D97-AF65-F5344CB8AC3E}">
        <p14:creationId xmlns:p14="http://schemas.microsoft.com/office/powerpoint/2010/main" val="411307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Rainfall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6733" y="1579127"/>
            <a:ext cx="4250267" cy="45053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Each 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block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represents the amount of rainfall for the time interval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The diagram is called 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incremental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rainfall</a:t>
            </a:r>
          </a:p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The running sum of the blocks is the cumulative distribution</a:t>
            </a: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1147763"/>
            <a:ext cx="6601884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46967" y="4305300"/>
            <a:ext cx="393700" cy="939800"/>
          </a:xfrm>
          <a:prstGeom prst="rect">
            <a:avLst/>
          </a:prstGeom>
          <a:solidFill>
            <a:srgbClr val="FF0000">
              <a:alpha val="34117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26630" name="Straight Arrow Connector 7"/>
          <p:cNvCxnSpPr>
            <a:cxnSpLocks noChangeShapeType="1"/>
          </p:cNvCxnSpPr>
          <p:nvPr/>
        </p:nvCxnSpPr>
        <p:spPr bwMode="auto">
          <a:xfrm rot="10800000" flipV="1">
            <a:off x="3663951" y="2217739"/>
            <a:ext cx="3642783" cy="2270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9"/>
          <p:cNvCxnSpPr>
            <a:cxnSpLocks noChangeShapeType="1"/>
          </p:cNvCxnSpPr>
          <p:nvPr/>
        </p:nvCxnSpPr>
        <p:spPr bwMode="auto">
          <a:xfrm flipV="1">
            <a:off x="1276351" y="5237164"/>
            <a:ext cx="5507567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597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Rainfall distributions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316038"/>
            <a:ext cx="11493499" cy="52562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Distributions are created from historical storms and analyzed to generate statistical models of rainfall – these models are called design storms.</a:t>
            </a:r>
          </a:p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Design storm distributions are typically dimensionless hyetographs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latin typeface="Verdana" charset="0"/>
                <a:ea typeface="ＭＳ Ｐゴシック" charset="0"/>
              </a:rPr>
              <a:t>NRCS Type Storms (24 hour, 6 hour)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latin typeface="Verdana" charset="0"/>
                <a:ea typeface="ＭＳ Ｐゴシック" charset="0"/>
              </a:rPr>
              <a:t>Triangular Hyetograph Method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  <a:latin typeface="Verdana" charset="0"/>
                <a:ea typeface="ＭＳ Ｐゴシック" charset="0"/>
              </a:rPr>
              <a:t>Empirical Texas Hyetographs (TxHYETO-2015)</a:t>
            </a:r>
          </a:p>
          <a:p>
            <a:pPr lvl="1"/>
            <a:r>
              <a:rPr lang="en-US" dirty="0">
                <a:latin typeface="Verdana" charset="0"/>
                <a:ea typeface="ＭＳ Ｐゴシック" charset="0"/>
              </a:rPr>
              <a:t>Alternating Block Method</a:t>
            </a:r>
          </a:p>
          <a:p>
            <a:pPr lvl="1"/>
            <a:r>
              <a:rPr lang="en-US" sz="2000" dirty="0">
                <a:latin typeface="Verdana" charset="0"/>
                <a:ea typeface="ＭＳ Ｐゴシック" charset="0"/>
              </a:rPr>
              <a:t>Instantaneous Intensity Method </a:t>
            </a:r>
          </a:p>
        </p:txBody>
      </p:sp>
    </p:spTree>
    <p:extLst>
      <p:ext uri="{BB962C8B-B14F-4D97-AF65-F5344CB8AC3E}">
        <p14:creationId xmlns:p14="http://schemas.microsoft.com/office/powerpoint/2010/main" val="322464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SCS Rainfall Type Curves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05914" y="1201330"/>
            <a:ext cx="9948421" cy="52260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SCS(1973) analyzed DDF curves to develop dimensionless rainfall temporal patterns called type curves for four different regions in the US.</a:t>
            </a:r>
          </a:p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SCS type curves are in the form of percentage mass (cumulative) curves based on 24-hr rainfall of the desired frequency.</a:t>
            </a:r>
          </a:p>
          <a:p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Intended for use with the SCS Curve Number runoff generation model!</a:t>
            </a:r>
          </a:p>
        </p:txBody>
      </p:sp>
    </p:spTree>
    <p:extLst>
      <p:ext uri="{BB962C8B-B14F-4D97-AF65-F5344CB8AC3E}">
        <p14:creationId xmlns:p14="http://schemas.microsoft.com/office/powerpoint/2010/main" val="21495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SCS Rainfall Type Curves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3384" y="1316039"/>
            <a:ext cx="9776883" cy="4505325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Location selects the Type Curve</a:t>
            </a:r>
          </a:p>
        </p:txBody>
      </p:sp>
      <p:pic>
        <p:nvPicPr>
          <p:cNvPr id="32772" name="Picture 4" descr="SCSDistributions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1819276"/>
            <a:ext cx="8519583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40618" y="3756025"/>
            <a:ext cx="1940983" cy="1411288"/>
          </a:xfrm>
          <a:prstGeom prst="ellipse">
            <a:avLst/>
          </a:prstGeom>
          <a:solidFill>
            <a:srgbClr val="FF0000">
              <a:alpha val="2313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3998648" y="4328320"/>
            <a:ext cx="801688" cy="463549"/>
          </a:xfrm>
          <a:prstGeom prst="line">
            <a:avLst/>
          </a:prstGeom>
          <a:noFill/>
          <a:ln w="114300">
            <a:solidFill>
              <a:srgbClr val="008000">
                <a:alpha val="25098"/>
              </a:srgbClr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775" name="Straight Arrow Connector 9"/>
          <p:cNvCxnSpPr>
            <a:cxnSpLocks noChangeShapeType="1"/>
          </p:cNvCxnSpPr>
          <p:nvPr/>
        </p:nvCxnSpPr>
        <p:spPr bwMode="auto">
          <a:xfrm rot="10800000" flipV="1">
            <a:off x="9292167" y="4418014"/>
            <a:ext cx="1678517" cy="249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9364133" y="5080001"/>
            <a:ext cx="1651000" cy="174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809" name="Rectangle 8"/>
          <p:cNvSpPr>
            <a:spLocks noChangeArrowheads="1"/>
          </p:cNvSpPr>
          <p:nvPr/>
        </p:nvSpPr>
        <p:spPr bwMode="auto">
          <a:xfrm>
            <a:off x="10680700" y="6488114"/>
            <a:ext cx="1063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-128"/>
                <a:cs typeface="+mn-cs"/>
              </a:rPr>
              <a:t>Module 8</a:t>
            </a:r>
          </a:p>
        </p:txBody>
      </p:sp>
    </p:spTree>
    <p:extLst>
      <p:ext uri="{BB962C8B-B14F-4D97-AF65-F5344CB8AC3E}">
        <p14:creationId xmlns:p14="http://schemas.microsoft.com/office/powerpoint/2010/main" val="208011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36550"/>
            <a:ext cx="10805584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SCS Rainfall Type Curves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3384" y="1316039"/>
            <a:ext cx="9776883" cy="4505325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Verdana" charset="0"/>
                <a:ea typeface="ＭＳ Ｐゴシック" charset="0"/>
                <a:cs typeface="ＭＳ Ｐゴシック" charset="0"/>
              </a:rPr>
              <a:t>The 24-hour precipitation depth of desired frequency is specified (DDF Atlas), the SCS type curve is rescaled (multiplied by the known number) to get the time distribution. </a:t>
            </a:r>
          </a:p>
        </p:txBody>
      </p:sp>
      <p:pic>
        <p:nvPicPr>
          <p:cNvPr id="348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297585"/>
            <a:ext cx="6559551" cy="317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120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32755</TotalTime>
  <Words>967</Words>
  <Application>Microsoft Macintosh PowerPoint</Application>
  <PresentationFormat>Widescreen</PresentationFormat>
  <Paragraphs>155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Trebuchet MS</vt:lpstr>
      <vt:lpstr>Tw Cen MT</vt:lpstr>
      <vt:lpstr>Verdana</vt:lpstr>
      <vt:lpstr>Circuit</vt:lpstr>
      <vt:lpstr>Document</vt:lpstr>
      <vt:lpstr>Equation</vt:lpstr>
      <vt:lpstr>CE 3372 Water Systems Design</vt:lpstr>
      <vt:lpstr>Outline</vt:lpstr>
      <vt:lpstr>Design hyetographs</vt:lpstr>
      <vt:lpstr>Hyetographs</vt:lpstr>
      <vt:lpstr>Rainfall Distributions</vt:lpstr>
      <vt:lpstr>Rainfall distributions</vt:lpstr>
      <vt:lpstr>SCS Rainfall Type Curves</vt:lpstr>
      <vt:lpstr>SCS Rainfall Type Curves</vt:lpstr>
      <vt:lpstr>SCS Rainfall Type Curves</vt:lpstr>
      <vt:lpstr>Rainfall distributions</vt:lpstr>
      <vt:lpstr>Rainfall distributions</vt:lpstr>
      <vt:lpstr>SCS Rainfall Type Curves</vt:lpstr>
      <vt:lpstr>Example: SCS Design Storm</vt:lpstr>
      <vt:lpstr>This slide is deprecated</vt:lpstr>
      <vt:lpstr>SCS DESIGN STORM</vt:lpstr>
      <vt:lpstr>This slide is deprecated</vt:lpstr>
      <vt:lpstr>Example: SCS Design Storm</vt:lpstr>
      <vt:lpstr>Triangular hyetograph method</vt:lpstr>
      <vt:lpstr>Triangular hyetograph method</vt:lpstr>
      <vt:lpstr>Texas Empirical Hyetographs</vt:lpstr>
      <vt:lpstr>Texas Empirical Hyetographs</vt:lpstr>
      <vt:lpstr>Texas Empirical Hyetographs</vt:lpstr>
      <vt:lpstr>Example: Texas Empirical Hyetographs</vt:lpstr>
      <vt:lpstr>Example: Texas Empirical Hyetographs</vt:lpstr>
      <vt:lpstr>Example: Texas Empirical Hyetographs</vt:lpstr>
      <vt:lpstr>TxHYETO-2015</vt:lpstr>
      <vt:lpstr>Application of design storm for tanglewilde</vt:lpstr>
      <vt:lpstr>Application of design storm for tanglewilde</vt:lpstr>
      <vt:lpstr>Application of design storm for tanglewilde</vt:lpstr>
      <vt:lpstr>Application of design storm for tanglewilde</vt:lpstr>
      <vt:lpstr>Application of design storm for tanglewilde</vt:lpstr>
      <vt:lpstr>Application of design storm for tanglewilde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125</cp:revision>
  <cp:lastPrinted>2018-10-16T14:31:29Z</cp:lastPrinted>
  <dcterms:created xsi:type="dcterms:W3CDTF">2017-08-31T15:12:46Z</dcterms:created>
  <dcterms:modified xsi:type="dcterms:W3CDTF">2018-11-06T17:36:14Z</dcterms:modified>
</cp:coreProperties>
</file>