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Microsoft_Equation1.bin" ContentType="application/vnd.openxmlformats-officedocument.oleObject"/>
  <Override PartName="/ppt/notesSlides/notesSlide15.xml" ContentType="application/vnd.openxmlformats-officedocument.presentationml.notesSlide+xml"/>
  <Override PartName="/ppt/embeddings/Microsoft_Equation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embeddings/Microsoft_Equation3.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2.bin" ContentType="application/vnd.openxmlformats-officedocument.oleObject"/>
  <Override PartName="/ppt/embeddings/Microsoft_Equation4.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Microsoft_Equation5.bin" ContentType="application/vnd.openxmlformats-officedocument.oleObject"/>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sldIdLst>
    <p:sldId id="387" r:id="rId2"/>
    <p:sldId id="720" r:id="rId3"/>
    <p:sldId id="721" r:id="rId4"/>
    <p:sldId id="722" r:id="rId5"/>
    <p:sldId id="723" r:id="rId6"/>
    <p:sldId id="724" r:id="rId7"/>
    <p:sldId id="725" r:id="rId8"/>
    <p:sldId id="726" r:id="rId9"/>
    <p:sldId id="727" r:id="rId10"/>
    <p:sldId id="728" r:id="rId11"/>
    <p:sldId id="729" r:id="rId12"/>
    <p:sldId id="730" r:id="rId13"/>
    <p:sldId id="731" r:id="rId14"/>
    <p:sldId id="732" r:id="rId15"/>
    <p:sldId id="733" r:id="rId16"/>
    <p:sldId id="734" r:id="rId17"/>
    <p:sldId id="735" r:id="rId18"/>
    <p:sldId id="736" r:id="rId19"/>
    <p:sldId id="737" r:id="rId20"/>
    <p:sldId id="738" r:id="rId21"/>
    <p:sldId id="739" r:id="rId22"/>
    <p:sldId id="740" r:id="rId23"/>
    <p:sldId id="741" r:id="rId24"/>
    <p:sldId id="742" r:id="rId25"/>
    <p:sldId id="743" r:id="rId26"/>
    <p:sldId id="744" r:id="rId27"/>
    <p:sldId id="745" r:id="rId28"/>
    <p:sldId id="746" r:id="rId29"/>
    <p:sldId id="747" r:id="rId30"/>
    <p:sldId id="748" r:id="rId31"/>
    <p:sldId id="749" r:id="rId32"/>
    <p:sldId id="750" r:id="rId33"/>
    <p:sldId id="751" r:id="rId34"/>
    <p:sldId id="752" r:id="rId35"/>
    <p:sldId id="753" r:id="rId36"/>
    <p:sldId id="754" r:id="rId37"/>
    <p:sldId id="755" r:id="rId38"/>
    <p:sldId id="756" r:id="rId39"/>
    <p:sldId id="757" r:id="rId40"/>
    <p:sldId id="758" r:id="rId41"/>
    <p:sldId id="759" r:id="rId42"/>
    <p:sldId id="760" r:id="rId43"/>
    <p:sldId id="761" r:id="rId44"/>
    <p:sldId id="762" r:id="rId45"/>
    <p:sldId id="763" r:id="rId46"/>
    <p:sldId id="764" r:id="rId47"/>
    <p:sldId id="765" r:id="rId48"/>
    <p:sldId id="766" r:id="rId49"/>
    <p:sldId id="767" r:id="rId50"/>
    <p:sldId id="768" r:id="rId51"/>
    <p:sldId id="769" r:id="rId52"/>
    <p:sldId id="770" r:id="rId53"/>
    <p:sldId id="771" r:id="rId54"/>
    <p:sldId id="772" r:id="rId55"/>
    <p:sldId id="773" r:id="rId56"/>
    <p:sldId id="774" r:id="rId57"/>
    <p:sldId id="775" r:id="rId58"/>
    <p:sldId id="776" r:id="rId59"/>
    <p:sldId id="777" r:id="rId60"/>
    <p:sldId id="778" r:id="rId61"/>
    <p:sldId id="779" r:id="rId62"/>
    <p:sldId id="780" r:id="rId63"/>
    <p:sldId id="781" r:id="rId64"/>
    <p:sldId id="782" r:id="rId65"/>
    <p:sldId id="783" r:id="rId66"/>
    <p:sldId id="784" r:id="rId67"/>
    <p:sldId id="785" r:id="rId68"/>
    <p:sldId id="786" r:id="rId69"/>
    <p:sldId id="787" r:id="rId70"/>
    <p:sldId id="788" r:id="rId71"/>
    <p:sldId id="789" r:id="rId72"/>
    <p:sldId id="790" r:id="rId73"/>
    <p:sldId id="791" r:id="rId74"/>
    <p:sldId id="792" r:id="rId75"/>
    <p:sldId id="793" r:id="rId76"/>
    <p:sldId id="794" r:id="rId77"/>
    <p:sldId id="795" r:id="rId78"/>
    <p:sldId id="796" r:id="rId79"/>
    <p:sldId id="797" r:id="rId80"/>
    <p:sldId id="798" r:id="rId81"/>
    <p:sldId id="799" r:id="rId82"/>
    <p:sldId id="800" r:id="rId83"/>
    <p:sldId id="801" r:id="rId84"/>
    <p:sldId id="802" r:id="rId85"/>
    <p:sldId id="803" r:id="rId86"/>
    <p:sldId id="804" r:id="rId87"/>
    <p:sldId id="805" r:id="rId88"/>
    <p:sldId id="806" r:id="rId89"/>
    <p:sldId id="807" r:id="rId90"/>
    <p:sldId id="808" r:id="rId91"/>
    <p:sldId id="809" r:id="rId92"/>
    <p:sldId id="810" r:id="rId93"/>
    <p:sldId id="811" r:id="rId94"/>
    <p:sldId id="812" r:id="rId95"/>
    <p:sldId id="813" r:id="rId96"/>
    <p:sldId id="81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4"/>
    <p:restoredTop sz="93091" autoAdjust="0"/>
  </p:normalViewPr>
  <p:slideViewPr>
    <p:cSldViewPr snapToGrid="0" snapToObjects="1">
      <p:cViewPr>
        <p:scale>
          <a:sx n="100" d="100"/>
          <a:sy n="100" d="100"/>
        </p:scale>
        <p:origin x="-80"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leveland:Dropbox:Training-courses:HEC-HMS-Training:DES606-Training-Win:Module-3:Lecture-3:Dimensionless2DimensionalHyeto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Sheet3!$G$2</c:f>
              <c:strCache>
                <c:ptCount val="1"/>
                <c:pt idx="0">
                  <c:v>Elapsed Time</c:v>
                </c:pt>
              </c:strCache>
            </c:strRef>
          </c:tx>
          <c:spPr>
            <a:ln>
              <a:noFill/>
            </a:ln>
          </c:spPr>
          <c:marker>
            <c:symbol val="circle"/>
            <c:size val="7"/>
            <c:spPr>
              <a:noFill/>
              <a:ln>
                <a:solidFill>
                  <a:schemeClr val="tx1"/>
                </a:solidFill>
              </a:ln>
            </c:spPr>
          </c:marker>
          <c:xVal>
            <c:numRef>
              <c:f>Sheet3!$G$3:$G$43</c:f>
              <c:numCache>
                <c:formatCode>0.000</c:formatCode>
                <c:ptCount val="41"/>
                <c:pt idx="0">
                  <c:v>0.0</c:v>
                </c:pt>
                <c:pt idx="1">
                  <c:v>0.0750000000000001</c:v>
                </c:pt>
                <c:pt idx="2">
                  <c:v>0.15</c:v>
                </c:pt>
                <c:pt idx="3">
                  <c:v>0.225</c:v>
                </c:pt>
                <c:pt idx="4">
                  <c:v>0.3</c:v>
                </c:pt>
                <c:pt idx="5">
                  <c:v>0.375000000000001</c:v>
                </c:pt>
                <c:pt idx="6">
                  <c:v>0.45</c:v>
                </c:pt>
                <c:pt idx="7">
                  <c:v>0.525</c:v>
                </c:pt>
                <c:pt idx="8">
                  <c:v>0.600000000000001</c:v>
                </c:pt>
                <c:pt idx="9">
                  <c:v>0.675000000000002</c:v>
                </c:pt>
                <c:pt idx="10">
                  <c:v>0.750000000000001</c:v>
                </c:pt>
                <c:pt idx="11">
                  <c:v>0.825000000000001</c:v>
                </c:pt>
                <c:pt idx="12">
                  <c:v>0.9</c:v>
                </c:pt>
                <c:pt idx="13">
                  <c:v>0.975000000000001</c:v>
                </c:pt>
                <c:pt idx="14">
                  <c:v>1.05</c:v>
                </c:pt>
                <c:pt idx="15">
                  <c:v>1.125</c:v>
                </c:pt>
                <c:pt idx="16">
                  <c:v>1.2</c:v>
                </c:pt>
                <c:pt idx="17">
                  <c:v>1.274999999999997</c:v>
                </c:pt>
                <c:pt idx="18">
                  <c:v>1.35</c:v>
                </c:pt>
                <c:pt idx="19">
                  <c:v>1.424999999999997</c:v>
                </c:pt>
                <c:pt idx="20">
                  <c:v>1.5</c:v>
                </c:pt>
                <c:pt idx="21">
                  <c:v>1.575</c:v>
                </c:pt>
                <c:pt idx="22">
                  <c:v>1.65</c:v>
                </c:pt>
                <c:pt idx="23">
                  <c:v>1.724999999999999</c:v>
                </c:pt>
                <c:pt idx="24">
                  <c:v>1.8</c:v>
                </c:pt>
                <c:pt idx="25">
                  <c:v>1.875</c:v>
                </c:pt>
                <c:pt idx="26">
                  <c:v>1.950000000000001</c:v>
                </c:pt>
                <c:pt idx="27">
                  <c:v>2.025</c:v>
                </c:pt>
                <c:pt idx="28">
                  <c:v>2.1</c:v>
                </c:pt>
                <c:pt idx="29">
                  <c:v>2.175</c:v>
                </c:pt>
                <c:pt idx="30">
                  <c:v>2.25</c:v>
                </c:pt>
                <c:pt idx="31">
                  <c:v>2.325</c:v>
                </c:pt>
                <c:pt idx="32">
                  <c:v>2.4</c:v>
                </c:pt>
                <c:pt idx="33">
                  <c:v>2.474999999999999</c:v>
                </c:pt>
                <c:pt idx="34">
                  <c:v>2.55</c:v>
                </c:pt>
                <c:pt idx="35">
                  <c:v>2.625</c:v>
                </c:pt>
                <c:pt idx="36">
                  <c:v>2.7</c:v>
                </c:pt>
                <c:pt idx="37">
                  <c:v>2.775</c:v>
                </c:pt>
                <c:pt idx="38">
                  <c:v>2.849999999999999</c:v>
                </c:pt>
                <c:pt idx="39">
                  <c:v>2.925</c:v>
                </c:pt>
                <c:pt idx="40">
                  <c:v>3.0</c:v>
                </c:pt>
              </c:numCache>
            </c:numRef>
          </c:xVal>
          <c:yVal>
            <c:numRef>
              <c:f>Sheet3!$I$3:$I$43</c:f>
              <c:numCache>
                <c:formatCode>0.000</c:formatCode>
                <c:ptCount val="41"/>
                <c:pt idx="0">
                  <c:v>0.0</c:v>
                </c:pt>
                <c:pt idx="1">
                  <c:v>0.16562</c:v>
                </c:pt>
                <c:pt idx="2">
                  <c:v>0.353080000000001</c:v>
                </c:pt>
                <c:pt idx="3">
                  <c:v>0.532740000000001</c:v>
                </c:pt>
                <c:pt idx="4">
                  <c:v>0.697580000000001</c:v>
                </c:pt>
                <c:pt idx="5">
                  <c:v>0.842920000000001</c:v>
                </c:pt>
                <c:pt idx="6">
                  <c:v>0.96746</c:v>
                </c:pt>
                <c:pt idx="7">
                  <c:v>1.066</c:v>
                </c:pt>
                <c:pt idx="8">
                  <c:v>1.14686</c:v>
                </c:pt>
                <c:pt idx="9">
                  <c:v>1.210299999999998</c:v>
                </c:pt>
                <c:pt idx="10">
                  <c:v>1.26204</c:v>
                </c:pt>
                <c:pt idx="11">
                  <c:v>1.305979999999997</c:v>
                </c:pt>
                <c:pt idx="12">
                  <c:v>1.34368</c:v>
                </c:pt>
                <c:pt idx="13">
                  <c:v>1.3754</c:v>
                </c:pt>
                <c:pt idx="14">
                  <c:v>1.411019999999997</c:v>
                </c:pt>
                <c:pt idx="15">
                  <c:v>1.442739999999997</c:v>
                </c:pt>
                <c:pt idx="16">
                  <c:v>1.476799999999997</c:v>
                </c:pt>
                <c:pt idx="17">
                  <c:v>1.50878</c:v>
                </c:pt>
                <c:pt idx="18">
                  <c:v>1.54206</c:v>
                </c:pt>
                <c:pt idx="19">
                  <c:v>1.57274</c:v>
                </c:pt>
                <c:pt idx="20">
                  <c:v>1.61122</c:v>
                </c:pt>
                <c:pt idx="21">
                  <c:v>1.65126</c:v>
                </c:pt>
                <c:pt idx="22">
                  <c:v>1.700140000000001</c:v>
                </c:pt>
                <c:pt idx="23">
                  <c:v>1.75656</c:v>
                </c:pt>
                <c:pt idx="24">
                  <c:v>1.8161</c:v>
                </c:pt>
                <c:pt idx="25">
                  <c:v>1.87486</c:v>
                </c:pt>
                <c:pt idx="26">
                  <c:v>1.93232</c:v>
                </c:pt>
                <c:pt idx="27">
                  <c:v>1.985879999999999</c:v>
                </c:pt>
                <c:pt idx="28">
                  <c:v>2.033459999999997</c:v>
                </c:pt>
                <c:pt idx="29">
                  <c:v>2.08</c:v>
                </c:pt>
                <c:pt idx="30">
                  <c:v>2.121859999999997</c:v>
                </c:pt>
                <c:pt idx="31">
                  <c:v>2.164500000000001</c:v>
                </c:pt>
                <c:pt idx="32">
                  <c:v>2.20584</c:v>
                </c:pt>
                <c:pt idx="33">
                  <c:v>2.25004</c:v>
                </c:pt>
                <c:pt idx="34">
                  <c:v>2.2958</c:v>
                </c:pt>
                <c:pt idx="35">
                  <c:v>2.345459999999992</c:v>
                </c:pt>
                <c:pt idx="36">
                  <c:v>2.396679999999945</c:v>
                </c:pt>
                <c:pt idx="37">
                  <c:v>2.44972</c:v>
                </c:pt>
                <c:pt idx="38">
                  <c:v>2.501459999999997</c:v>
                </c:pt>
                <c:pt idx="39">
                  <c:v>2.553459999999997</c:v>
                </c:pt>
                <c:pt idx="40">
                  <c:v>2.6</c:v>
                </c:pt>
              </c:numCache>
            </c:numRef>
          </c:yVal>
          <c:smooth val="0"/>
        </c:ser>
        <c:dLbls>
          <c:showLegendKey val="0"/>
          <c:showVal val="0"/>
          <c:showCatName val="0"/>
          <c:showSerName val="0"/>
          <c:showPercent val="0"/>
          <c:showBubbleSize val="0"/>
        </c:dLbls>
        <c:axId val="-2107566744"/>
        <c:axId val="-2107571896"/>
      </c:scatterChart>
      <c:valAx>
        <c:axId val="-2107566744"/>
        <c:scaling>
          <c:orientation val="minMax"/>
          <c:max val="3.0"/>
        </c:scaling>
        <c:delete val="0"/>
        <c:axPos val="b"/>
        <c:majorGridlines/>
        <c:minorGridlines/>
        <c:title>
          <c:tx>
            <c:rich>
              <a:bodyPr/>
              <a:lstStyle/>
              <a:p>
                <a:pPr>
                  <a:defRPr/>
                </a:pPr>
                <a:r>
                  <a:rPr lang="en-US"/>
                  <a:t>Time (hours) </a:t>
                </a:r>
              </a:p>
            </c:rich>
          </c:tx>
          <c:layout/>
          <c:overlay val="0"/>
        </c:title>
        <c:numFmt formatCode="0.000" sourceLinked="1"/>
        <c:majorTickMark val="out"/>
        <c:minorTickMark val="none"/>
        <c:tickLblPos val="nextTo"/>
        <c:crossAx val="-2107571896"/>
        <c:crosses val="autoZero"/>
        <c:crossBetween val="midCat"/>
        <c:minorUnit val="0.25"/>
      </c:valAx>
      <c:valAx>
        <c:axId val="-2107571896"/>
        <c:scaling>
          <c:orientation val="minMax"/>
        </c:scaling>
        <c:delete val="0"/>
        <c:axPos val="l"/>
        <c:majorGridlines/>
        <c:minorGridlines/>
        <c:title>
          <c:tx>
            <c:rich>
              <a:bodyPr/>
              <a:lstStyle/>
              <a:p>
                <a:pPr>
                  <a:defRPr/>
                </a:pPr>
                <a:r>
                  <a:rPr lang="en-US"/>
                  <a:t>Depth (inches)</a:t>
                </a:r>
              </a:p>
            </c:rich>
          </c:tx>
          <c:layout/>
          <c:overlay val="0"/>
        </c:title>
        <c:numFmt formatCode="0.000" sourceLinked="1"/>
        <c:majorTickMark val="out"/>
        <c:minorTickMark val="none"/>
        <c:tickLblPos val="nextTo"/>
        <c:crossAx val="-2107566744"/>
        <c:crosses val="autoZero"/>
        <c:crossBetween val="midCat"/>
      </c:valAx>
    </c:plotArea>
    <c:plotVisOnly val="1"/>
    <c:dispBlanksAs val="gap"/>
    <c:showDLblsOverMax val="0"/>
  </c:chart>
  <c:spPr>
    <a:solidFill>
      <a:schemeClr val="bg1"/>
    </a:solidFill>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 Id="rId2"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51A747-9665-7048-85A9-219A20BF8E11}" type="datetimeFigureOut">
              <a:rPr lang="en-US" smtClean="0"/>
              <a:t>10/16/18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3A099-37C4-7642-9CFD-DFABEA82D8CF}" type="slidenum">
              <a:rPr lang="en-US" smtClean="0"/>
              <a:t>‹#›</a:t>
            </a:fld>
            <a:endParaRPr lang="en-US"/>
          </a:p>
        </p:txBody>
      </p:sp>
    </p:spTree>
    <p:extLst>
      <p:ext uri="{BB962C8B-B14F-4D97-AF65-F5344CB8AC3E}">
        <p14:creationId xmlns:p14="http://schemas.microsoft.com/office/powerpoint/2010/main" val="200339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en.wikipedia.org/wiki/Recess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03A099-37C4-7642-9CFD-DFABEA82D8CF}" type="slidenum">
              <a:rPr lang="en-US" smtClean="0"/>
              <a:t>1</a:t>
            </a:fld>
            <a:endParaRPr lang="en-US"/>
          </a:p>
        </p:txBody>
      </p:sp>
    </p:spTree>
    <p:extLst>
      <p:ext uri="{BB962C8B-B14F-4D97-AF65-F5344CB8AC3E}">
        <p14:creationId xmlns:p14="http://schemas.microsoft.com/office/powerpoint/2010/main" val="3935405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Lag time is from the start of the rainfall to</a:t>
            </a:r>
            <a:r>
              <a:rPr lang="en-US" baseline="0" dirty="0" smtClean="0"/>
              <a:t> the PEAK discharge</a:t>
            </a:r>
          </a:p>
          <a:p>
            <a:r>
              <a:rPr lang="en-US" baseline="0" dirty="0" smtClean="0"/>
              <a:t>Right ex: concrete urban areas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12</a:t>
            </a:fld>
            <a:endParaRPr lang="en-US"/>
          </a:p>
        </p:txBody>
      </p:sp>
    </p:spTree>
    <p:extLst>
      <p:ext uri="{BB962C8B-B14F-4D97-AF65-F5344CB8AC3E}">
        <p14:creationId xmlns:p14="http://schemas.microsoft.com/office/powerpoint/2010/main" val="133581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047FCE11-BB8C-2E46-B988-84EC47A926B4}" type="slidenum">
              <a:rPr lang="en-US" sz="1200"/>
              <a:pPr/>
              <a:t>17</a:t>
            </a:fld>
            <a:endParaRPr lang="en-US" sz="1200"/>
          </a:p>
        </p:txBody>
      </p:sp>
    </p:spTree>
    <p:extLst>
      <p:ext uri="{BB962C8B-B14F-4D97-AF65-F5344CB8AC3E}">
        <p14:creationId xmlns:p14="http://schemas.microsoft.com/office/powerpoint/2010/main" val="89385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B03B61E6-5081-FF42-AAFA-32726A7DF032}" type="slidenum">
              <a:rPr lang="en-US" sz="1200"/>
              <a:pPr/>
              <a:t>18</a:t>
            </a:fld>
            <a:endParaRPr lang="en-US" sz="1200"/>
          </a:p>
        </p:txBody>
      </p:sp>
    </p:spTree>
    <p:extLst>
      <p:ext uri="{BB962C8B-B14F-4D97-AF65-F5344CB8AC3E}">
        <p14:creationId xmlns:p14="http://schemas.microsoft.com/office/powerpoint/2010/main" val="1371445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6F4258F5-2839-194E-9A12-2514161D4F82}" type="slidenum">
              <a:rPr lang="en-US" sz="1200"/>
              <a:pPr/>
              <a:t>19</a:t>
            </a:fld>
            <a:endParaRPr lang="en-US" sz="1200"/>
          </a:p>
        </p:txBody>
      </p:sp>
    </p:spTree>
    <p:extLst>
      <p:ext uri="{BB962C8B-B14F-4D97-AF65-F5344CB8AC3E}">
        <p14:creationId xmlns:p14="http://schemas.microsoft.com/office/powerpoint/2010/main" val="94488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4C5D65CF-9FA8-3641-97BF-33A7B47CBE0F}" type="slidenum">
              <a:rPr lang="en-US" sz="1200"/>
              <a:pPr/>
              <a:t>20</a:t>
            </a:fld>
            <a:endParaRPr lang="en-US" sz="1200"/>
          </a:p>
        </p:txBody>
      </p:sp>
    </p:spTree>
    <p:extLst>
      <p:ext uri="{BB962C8B-B14F-4D97-AF65-F5344CB8AC3E}">
        <p14:creationId xmlns:p14="http://schemas.microsoft.com/office/powerpoint/2010/main" val="9489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Intensity is related to depth and duration.   The intensity is the ratio of depth to a particular duration.  For example, if the duration or averaging time is 12 hours and the accumulated depth for 12 hours is 70 mm (about 3 inches), then the average rate is 70mm/12hours = 5.8 mm/hour.  This average rate, if applied over 12 hours will produce the depth of 70mm.</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DAB11E83-2E72-1145-80BC-E8235EBD464F}" type="slidenum">
              <a:rPr lang="en-US" sz="1200"/>
              <a:pPr/>
              <a:t>21</a:t>
            </a:fld>
            <a:endParaRPr lang="en-US" sz="1200"/>
          </a:p>
        </p:txBody>
      </p:sp>
    </p:spTree>
    <p:extLst>
      <p:ext uri="{BB962C8B-B14F-4D97-AF65-F5344CB8AC3E}">
        <p14:creationId xmlns:p14="http://schemas.microsoft.com/office/powerpoint/2010/main" val="1471398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family of curves that depicts the relationship between the intensity, duration, and frequency of precipitation at a point is a fundamental part of the rational equation method for storm water drainage design.</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42C500AA-FFD4-4041-9C35-A904A5869477}" type="slidenum">
              <a:rPr lang="en-US" sz="1200"/>
              <a:pPr/>
              <a:t>22</a:t>
            </a:fld>
            <a:endParaRPr lang="en-US" sz="1200"/>
          </a:p>
        </p:txBody>
      </p:sp>
    </p:spTree>
    <p:extLst>
      <p:ext uri="{BB962C8B-B14F-4D97-AF65-F5344CB8AC3E}">
        <p14:creationId xmlns:p14="http://schemas.microsoft.com/office/powerpoint/2010/main" val="196901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FA4EC4CE-EAAF-6D40-A600-844D327A224E}" type="slidenum">
              <a:rPr lang="en-US" sz="1200"/>
              <a:pPr/>
              <a:t>32</a:t>
            </a:fld>
            <a:endParaRPr lang="en-US" sz="1200"/>
          </a:p>
        </p:txBody>
      </p:sp>
    </p:spTree>
    <p:extLst>
      <p:ext uri="{BB962C8B-B14F-4D97-AF65-F5344CB8AC3E}">
        <p14:creationId xmlns:p14="http://schemas.microsoft.com/office/powerpoint/2010/main" val="62080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62788A5-DF04-DA43-AED5-C301315A8B77}" type="slidenum">
              <a:rPr lang="en-US" sz="1200"/>
              <a:pPr/>
              <a:t>35</a:t>
            </a:fld>
            <a:endParaRPr lang="en-US" sz="1200"/>
          </a:p>
        </p:txBody>
      </p:sp>
    </p:spTree>
    <p:extLst>
      <p:ext uri="{BB962C8B-B14F-4D97-AF65-F5344CB8AC3E}">
        <p14:creationId xmlns:p14="http://schemas.microsoft.com/office/powerpoint/2010/main" val="141017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71B1DF0-03C5-6F47-91F7-EDFCEE5C0A18}" type="slidenum">
              <a:rPr lang="en-US" sz="1200"/>
              <a:pPr/>
              <a:t>36</a:t>
            </a:fld>
            <a:endParaRPr lang="en-US" sz="1200"/>
          </a:p>
        </p:txBody>
      </p:sp>
    </p:spTree>
    <p:extLst>
      <p:ext uri="{BB962C8B-B14F-4D97-AF65-F5344CB8AC3E}">
        <p14:creationId xmlns:p14="http://schemas.microsoft.com/office/powerpoint/2010/main" val="124858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Studies the flow of water through and across surface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Hydrologic deals with rainfall while Hydraulic deals with flow of water in pipes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3</a:t>
            </a:fld>
            <a:endParaRPr lang="en-US"/>
          </a:p>
        </p:txBody>
      </p:sp>
    </p:spTree>
    <p:extLst>
      <p:ext uri="{BB962C8B-B14F-4D97-AF65-F5344CB8AC3E}">
        <p14:creationId xmlns:p14="http://schemas.microsoft.com/office/powerpoint/2010/main" val="331762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FDBD1A4-7DD9-D24E-BDFA-F0F319207AB9}" type="slidenum">
              <a:rPr lang="en-US" sz="1200"/>
              <a:pPr/>
              <a:t>37</a:t>
            </a:fld>
            <a:endParaRPr lang="en-US" sz="1200"/>
          </a:p>
        </p:txBody>
      </p:sp>
    </p:spTree>
    <p:extLst>
      <p:ext uri="{BB962C8B-B14F-4D97-AF65-F5344CB8AC3E}">
        <p14:creationId xmlns:p14="http://schemas.microsoft.com/office/powerpoint/2010/main" val="1965347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2391DDE5-973E-7245-943C-1B8CFA3E4E9D}" type="slidenum">
              <a:rPr lang="en-US" sz="1200"/>
              <a:pPr/>
              <a:t>38</a:t>
            </a:fld>
            <a:endParaRPr lang="en-US" sz="1200"/>
          </a:p>
        </p:txBody>
      </p:sp>
    </p:spTree>
    <p:extLst>
      <p:ext uri="{BB962C8B-B14F-4D97-AF65-F5344CB8AC3E}">
        <p14:creationId xmlns:p14="http://schemas.microsoft.com/office/powerpoint/2010/main" val="1150113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5EE1F0E5-17C6-FE4C-9F69-3521DF345977}" type="slidenum">
              <a:rPr lang="en-US" sz="1200"/>
              <a:pPr/>
              <a:t>39</a:t>
            </a:fld>
            <a:endParaRPr lang="en-US" sz="1200"/>
          </a:p>
        </p:txBody>
      </p:sp>
    </p:spTree>
    <p:extLst>
      <p:ext uri="{BB962C8B-B14F-4D97-AF65-F5344CB8AC3E}">
        <p14:creationId xmlns:p14="http://schemas.microsoft.com/office/powerpoint/2010/main" val="45671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CE81167-A9D7-8F4D-9BF7-23A271826EF0}" type="slidenum">
              <a:rPr lang="en-US" sz="1200"/>
              <a:pPr/>
              <a:t>40</a:t>
            </a:fld>
            <a:endParaRPr lang="en-US" sz="1200"/>
          </a:p>
        </p:txBody>
      </p:sp>
    </p:spTree>
    <p:extLst>
      <p:ext uri="{BB962C8B-B14F-4D97-AF65-F5344CB8AC3E}">
        <p14:creationId xmlns:p14="http://schemas.microsoft.com/office/powerpoint/2010/main" val="8112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606392F-5CC4-114F-96C3-32CF2B520A0F}" type="slidenum">
              <a:rPr lang="en-US" sz="1200"/>
              <a:pPr/>
              <a:t>41</a:t>
            </a:fld>
            <a:endParaRPr lang="en-US" sz="1200"/>
          </a:p>
        </p:txBody>
      </p:sp>
    </p:spTree>
    <p:extLst>
      <p:ext uri="{BB962C8B-B14F-4D97-AF65-F5344CB8AC3E}">
        <p14:creationId xmlns:p14="http://schemas.microsoft.com/office/powerpoint/2010/main" val="1949561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606392F-5CC4-114F-96C3-32CF2B520A0F}" type="slidenum">
              <a:rPr lang="en-US" sz="1200"/>
              <a:pPr/>
              <a:t>42</a:t>
            </a:fld>
            <a:endParaRPr lang="en-US" sz="1200"/>
          </a:p>
        </p:txBody>
      </p:sp>
    </p:spTree>
    <p:extLst>
      <p:ext uri="{BB962C8B-B14F-4D97-AF65-F5344CB8AC3E}">
        <p14:creationId xmlns:p14="http://schemas.microsoft.com/office/powerpoint/2010/main" val="2128918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9F153AAA-7F73-B749-B969-86CA9F255E63}" type="slidenum">
              <a:rPr lang="en-US" sz="1200"/>
              <a:pPr/>
              <a:t>43</a:t>
            </a:fld>
            <a:endParaRPr lang="en-US" sz="1200"/>
          </a:p>
        </p:txBody>
      </p:sp>
    </p:spTree>
    <p:extLst>
      <p:ext uri="{BB962C8B-B14F-4D97-AF65-F5344CB8AC3E}">
        <p14:creationId xmlns:p14="http://schemas.microsoft.com/office/powerpoint/2010/main" val="1503968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A290C97E-15BD-F444-9413-0228C9E0631A}" type="slidenum">
              <a:rPr lang="en-US" sz="1200"/>
              <a:pPr/>
              <a:t>44</a:t>
            </a:fld>
            <a:endParaRPr lang="en-US" sz="1200"/>
          </a:p>
        </p:txBody>
      </p:sp>
    </p:spTree>
    <p:extLst>
      <p:ext uri="{BB962C8B-B14F-4D97-AF65-F5344CB8AC3E}">
        <p14:creationId xmlns:p14="http://schemas.microsoft.com/office/powerpoint/2010/main" val="1312289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715EEA0E-10D5-EE48-ACF1-3BD81DAF617D}" type="slidenum">
              <a:rPr lang="en-US" sz="1200"/>
              <a:pPr/>
              <a:t>45</a:t>
            </a:fld>
            <a:endParaRPr lang="en-US" sz="1200"/>
          </a:p>
        </p:txBody>
      </p:sp>
    </p:spTree>
    <p:extLst>
      <p:ext uri="{BB962C8B-B14F-4D97-AF65-F5344CB8AC3E}">
        <p14:creationId xmlns:p14="http://schemas.microsoft.com/office/powerpoint/2010/main" val="99327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B460BD4E-3249-694F-8D6A-DE4E42F680AD}" type="slidenum">
              <a:rPr lang="en-US" sz="1200"/>
              <a:pPr/>
              <a:t>46</a:t>
            </a:fld>
            <a:endParaRPr lang="en-US" sz="1200"/>
          </a:p>
        </p:txBody>
      </p:sp>
    </p:spTree>
    <p:extLst>
      <p:ext uri="{BB962C8B-B14F-4D97-AF65-F5344CB8AC3E}">
        <p14:creationId xmlns:p14="http://schemas.microsoft.com/office/powerpoint/2010/main" val="162798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“Hydrosphere”</a:t>
            </a:r>
          </a:p>
          <a:p>
            <a:r>
              <a:rPr lang="en-US" dirty="0" smtClean="0"/>
              <a:t>Surface water +</a:t>
            </a:r>
            <a:r>
              <a:rPr lang="en-US" baseline="0" dirty="0" smtClean="0"/>
              <a:t> ground water</a:t>
            </a:r>
            <a:endParaRPr lang="en-US" dirty="0" smtClean="0"/>
          </a:p>
        </p:txBody>
      </p:sp>
      <p:sp>
        <p:nvSpPr>
          <p:cNvPr id="4" name="Slide Number Placeholder 3"/>
          <p:cNvSpPr>
            <a:spLocks noGrp="1"/>
          </p:cNvSpPr>
          <p:nvPr>
            <p:ph type="sldNum" sz="quarter" idx="10"/>
          </p:nvPr>
        </p:nvSpPr>
        <p:spPr/>
        <p:txBody>
          <a:bodyPr/>
          <a:lstStyle/>
          <a:p>
            <a:fld id="{02CCBFB1-1E43-614B-9572-208251511FA0}" type="slidenum">
              <a:rPr lang="en-US" smtClean="0"/>
              <a:t>4</a:t>
            </a:fld>
            <a:endParaRPr lang="en-US"/>
          </a:p>
        </p:txBody>
      </p:sp>
    </p:spTree>
    <p:extLst>
      <p:ext uri="{BB962C8B-B14F-4D97-AF65-F5344CB8AC3E}">
        <p14:creationId xmlns:p14="http://schemas.microsoft.com/office/powerpoint/2010/main" val="990279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13520ED7-5854-5D4A-AAF7-A71F9D3D221A}" type="slidenum">
              <a:rPr lang="en-US" sz="1200"/>
              <a:pPr/>
              <a:t>48</a:t>
            </a:fld>
            <a:endParaRPr lang="en-US" sz="1200"/>
          </a:p>
        </p:txBody>
      </p:sp>
    </p:spTree>
    <p:extLst>
      <p:ext uri="{BB962C8B-B14F-4D97-AF65-F5344CB8AC3E}">
        <p14:creationId xmlns:p14="http://schemas.microsoft.com/office/powerpoint/2010/main" val="421084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Times New Roman" charset="0"/>
                <a:ea typeface="ＭＳ Ｐゴシック" charset="0"/>
                <a:cs typeface="ＭＳ Ｐゴシック" charset="0"/>
              </a:defRPr>
            </a:lvl1pPr>
            <a:lvl2pPr marL="37222402" indent="-36773751" defTabSz="914437">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8650" eaLnBrk="0" fontAlgn="base" hangingPunct="0">
              <a:spcBef>
                <a:spcPct val="0"/>
              </a:spcBef>
              <a:spcAft>
                <a:spcPct val="0"/>
              </a:spcAft>
              <a:defRPr sz="2400">
                <a:solidFill>
                  <a:schemeClr val="tx1"/>
                </a:solidFill>
                <a:latin typeface="Times New Roman" charset="0"/>
                <a:ea typeface="ＭＳ Ｐゴシック" charset="0"/>
              </a:defRPr>
            </a:lvl6pPr>
            <a:lvl7pPr marL="897301" eaLnBrk="0" fontAlgn="base" hangingPunct="0">
              <a:spcBef>
                <a:spcPct val="0"/>
              </a:spcBef>
              <a:spcAft>
                <a:spcPct val="0"/>
              </a:spcAft>
              <a:defRPr sz="2400">
                <a:solidFill>
                  <a:schemeClr val="tx1"/>
                </a:solidFill>
                <a:latin typeface="Times New Roman" charset="0"/>
                <a:ea typeface="ＭＳ Ｐゴシック" charset="0"/>
              </a:defRPr>
            </a:lvl7pPr>
            <a:lvl8pPr marL="1345951" eaLnBrk="0" fontAlgn="base" hangingPunct="0">
              <a:spcBef>
                <a:spcPct val="0"/>
              </a:spcBef>
              <a:spcAft>
                <a:spcPct val="0"/>
              </a:spcAft>
              <a:defRPr sz="2400">
                <a:solidFill>
                  <a:schemeClr val="tx1"/>
                </a:solidFill>
                <a:latin typeface="Times New Roman" charset="0"/>
                <a:ea typeface="ＭＳ Ｐゴシック" charset="0"/>
              </a:defRPr>
            </a:lvl8pPr>
            <a:lvl9pPr marL="1794601" eaLnBrk="0" fontAlgn="base" hangingPunct="0">
              <a:spcBef>
                <a:spcPct val="0"/>
              </a:spcBef>
              <a:spcAft>
                <a:spcPct val="0"/>
              </a:spcAft>
              <a:defRPr sz="2400">
                <a:solidFill>
                  <a:schemeClr val="tx1"/>
                </a:solidFill>
                <a:latin typeface="Times New Roman" charset="0"/>
                <a:ea typeface="ＭＳ Ｐゴシック" charset="0"/>
              </a:defRPr>
            </a:lvl9pPr>
          </a:lstStyle>
          <a:p>
            <a:fld id="{D1FF1C26-CB7D-4B4F-9EEC-8CD1C0B73DE4}" type="slidenum">
              <a:rPr lang="en-US" sz="1200"/>
              <a:pPr/>
              <a:t>51</a:t>
            </a:fld>
            <a:endParaRPr lang="en-US" sz="1200"/>
          </a:p>
        </p:txBody>
      </p:sp>
    </p:spTree>
    <p:extLst>
      <p:ext uri="{BB962C8B-B14F-4D97-AF65-F5344CB8AC3E}">
        <p14:creationId xmlns:p14="http://schemas.microsoft.com/office/powerpoint/2010/main" val="120272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do we </a:t>
            </a:r>
            <a:r>
              <a:rPr lang="en-US" sz="1200" kern="1200" dirty="0" err="1" smtClean="0">
                <a:solidFill>
                  <a:schemeClr val="tx1"/>
                </a:solidFill>
                <a:effectLst/>
                <a:latin typeface="+mn-lt"/>
                <a:ea typeface="+mn-ea"/>
                <a:cs typeface="+mn-cs"/>
              </a:rPr>
              <a:t>calc</a:t>
            </a:r>
            <a:r>
              <a:rPr lang="en-US" sz="1200" kern="1200" dirty="0" smtClean="0">
                <a:solidFill>
                  <a:schemeClr val="tx1"/>
                </a:solidFill>
                <a:effectLst/>
                <a:latin typeface="+mn-lt"/>
                <a:ea typeface="+mn-ea"/>
                <a:cs typeface="+mn-cs"/>
              </a:rPr>
              <a:t> peak</a:t>
            </a:r>
            <a:r>
              <a:rPr lang="en-US" sz="1200" kern="1200" baseline="0" dirty="0" smtClean="0">
                <a:solidFill>
                  <a:schemeClr val="tx1"/>
                </a:solidFill>
                <a:effectLst/>
                <a:latin typeface="+mn-lt"/>
                <a:ea typeface="+mn-ea"/>
                <a:cs typeface="+mn-cs"/>
              </a:rPr>
              <a:t> flow and volumes?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comparison of the various methodologies shows a wide variation in computed peak discharges for similar watershed and channel conditions. On occasion, these variations lead to confusion and inconsistency among the engineering community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diff people have diff standards. Which to pick!? It’s like a checklist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Methodology depends primarily on the drainage area of the project. In some cases, the complexity of the design or level of accuracy may influence the method selected.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54</a:t>
            </a:fld>
            <a:endParaRPr lang="en-US"/>
          </a:p>
        </p:txBody>
      </p:sp>
    </p:spTree>
    <p:extLst>
      <p:ext uri="{BB962C8B-B14F-4D97-AF65-F5344CB8AC3E}">
        <p14:creationId xmlns:p14="http://schemas.microsoft.com/office/powerpoint/2010/main" val="675224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do we </a:t>
            </a:r>
            <a:r>
              <a:rPr lang="en-US" sz="1200" kern="1200" dirty="0" err="1" smtClean="0">
                <a:solidFill>
                  <a:schemeClr val="tx1"/>
                </a:solidFill>
                <a:effectLst/>
                <a:latin typeface="+mn-lt"/>
                <a:ea typeface="+mn-ea"/>
                <a:cs typeface="+mn-cs"/>
              </a:rPr>
              <a:t>calc</a:t>
            </a:r>
            <a:r>
              <a:rPr lang="en-US" sz="1200" kern="1200" dirty="0" smtClean="0">
                <a:solidFill>
                  <a:schemeClr val="tx1"/>
                </a:solidFill>
                <a:effectLst/>
                <a:latin typeface="+mn-lt"/>
                <a:ea typeface="+mn-ea"/>
                <a:cs typeface="+mn-cs"/>
              </a:rPr>
              <a:t> peak</a:t>
            </a:r>
            <a:r>
              <a:rPr lang="en-US" sz="1200" kern="1200" baseline="0" dirty="0" smtClean="0">
                <a:solidFill>
                  <a:schemeClr val="tx1"/>
                </a:solidFill>
                <a:effectLst/>
                <a:latin typeface="+mn-lt"/>
                <a:ea typeface="+mn-ea"/>
                <a:cs typeface="+mn-cs"/>
              </a:rPr>
              <a:t> flow and volumes?</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comparison of the various methodologies shows a wide variation in computed peak discharges for similar watershed and channel conditions. On occasion, these variations lead to confusion and inconsistency among the engineering community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diff people have diff standards. Which to pick!? It’s like a checklist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Methodology depends primarily on the drainage area of the project. In some cases, the complexity of the design or level of accuracy may influence the method selected. </a:t>
            </a: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55</a:t>
            </a:fld>
            <a:endParaRPr lang="en-US"/>
          </a:p>
        </p:txBody>
      </p:sp>
    </p:spTree>
    <p:extLst>
      <p:ext uri="{BB962C8B-B14F-4D97-AF65-F5344CB8AC3E}">
        <p14:creationId xmlns:p14="http://schemas.microsoft.com/office/powerpoint/2010/main" val="675224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iSWM</a:t>
            </a:r>
            <a:r>
              <a:rPr lang="en-US" dirty="0" smtClean="0"/>
              <a:t> Criteria Manual used in Dallas outlines which method you can use for which</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56</a:t>
            </a:fld>
            <a:endParaRPr lang="en-US"/>
          </a:p>
        </p:txBody>
      </p:sp>
    </p:spTree>
    <p:extLst>
      <p:ext uri="{BB962C8B-B14F-4D97-AF65-F5344CB8AC3E}">
        <p14:creationId xmlns:p14="http://schemas.microsoft.com/office/powerpoint/2010/main" val="69686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TxDOT’s</a:t>
            </a:r>
            <a:r>
              <a:rPr lang="en-US" dirty="0" smtClean="0"/>
              <a:t> limitations are </a:t>
            </a:r>
            <a:r>
              <a:rPr lang="en-US" sz="1200" kern="1200" dirty="0" smtClean="0">
                <a:solidFill>
                  <a:schemeClr val="tx1"/>
                </a:solidFill>
                <a:latin typeface="+mn-lt"/>
                <a:ea typeface="+mn-ea"/>
                <a:cs typeface="+mn-cs"/>
              </a:rPr>
              <a:t>limited to watersheds 200 acres or smaller for Rational. So it varies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57</a:t>
            </a:fld>
            <a:endParaRPr lang="en-US"/>
          </a:p>
        </p:txBody>
      </p:sp>
    </p:spTree>
    <p:extLst>
      <p:ext uri="{BB962C8B-B14F-4D97-AF65-F5344CB8AC3E}">
        <p14:creationId xmlns:p14="http://schemas.microsoft.com/office/powerpoint/2010/main" val="274925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Done for VERY small areas. Don’t need to create a hydrograph</a:t>
            </a:r>
          </a:p>
          <a:p>
            <a:r>
              <a:rPr lang="en-US" dirty="0" err="1" smtClean="0"/>
              <a:t>TxDOTs</a:t>
            </a:r>
            <a:r>
              <a:rPr lang="en-US" baseline="0" dirty="0" smtClean="0"/>
              <a:t> main formula</a:t>
            </a:r>
          </a:p>
          <a:p>
            <a:r>
              <a:rPr lang="en-US" sz="1200" kern="1200" dirty="0" smtClean="0">
                <a:solidFill>
                  <a:schemeClr val="tx1"/>
                </a:solidFill>
                <a:latin typeface="+mn-lt"/>
                <a:ea typeface="+mn-ea"/>
                <a:cs typeface="+mn-cs"/>
              </a:rPr>
              <a:t>method provides the designer with a peak discharge value, but does not provide a time series of flow nor flow volume.</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59</a:t>
            </a:fld>
            <a:endParaRPr lang="en-US"/>
          </a:p>
        </p:txBody>
      </p:sp>
    </p:spTree>
    <p:extLst>
      <p:ext uri="{BB962C8B-B14F-4D97-AF65-F5344CB8AC3E}">
        <p14:creationId xmlns:p14="http://schemas.microsoft.com/office/powerpoint/2010/main" val="2048141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Explain</a:t>
            </a:r>
            <a:r>
              <a:rPr lang="en-US" sz="1200" b="0" kern="1200" baseline="0" dirty="0" smtClean="0">
                <a:solidFill>
                  <a:schemeClr val="tx1"/>
                </a:solidFill>
                <a:latin typeface="+mn-lt"/>
                <a:ea typeface="+mn-ea"/>
                <a:cs typeface="+mn-cs"/>
              </a:rPr>
              <a:t> the depth on the board.</a:t>
            </a:r>
          </a:p>
          <a:p>
            <a:endParaRPr lang="en-US" sz="1200" b="0" kern="1200" baseline="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CCBFB1-1E43-614B-9572-208251511FA0}" type="slidenum">
              <a:rPr lang="en-US" smtClean="0"/>
              <a:t>61</a:t>
            </a:fld>
            <a:endParaRPr lang="en-US"/>
          </a:p>
        </p:txBody>
      </p:sp>
    </p:spTree>
    <p:extLst>
      <p:ext uri="{BB962C8B-B14F-4D97-AF65-F5344CB8AC3E}">
        <p14:creationId xmlns:p14="http://schemas.microsoft.com/office/powerpoint/2010/main" val="1961084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Explain</a:t>
            </a:r>
            <a:r>
              <a:rPr lang="en-US" sz="1200" b="0" kern="1200" baseline="0" dirty="0" smtClean="0">
                <a:solidFill>
                  <a:schemeClr val="tx1"/>
                </a:solidFill>
                <a:latin typeface="+mn-lt"/>
                <a:ea typeface="+mn-ea"/>
                <a:cs typeface="+mn-cs"/>
              </a:rPr>
              <a:t> the depth on the board.</a:t>
            </a:r>
          </a:p>
          <a:p>
            <a:endParaRPr lang="en-US" sz="1200" b="0" kern="1200" baseline="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CCBFB1-1E43-614B-9572-208251511FA0}" type="slidenum">
              <a:rPr lang="en-US" smtClean="0"/>
              <a:t>62</a:t>
            </a:fld>
            <a:endParaRPr lang="en-US"/>
          </a:p>
        </p:txBody>
      </p:sp>
    </p:spTree>
    <p:extLst>
      <p:ext uri="{BB962C8B-B14F-4D97-AF65-F5344CB8AC3E}">
        <p14:creationId xmlns:p14="http://schemas.microsoft.com/office/powerpoint/2010/main" val="196108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having to research different</a:t>
            </a:r>
            <a:r>
              <a:rPr lang="en-US" baseline="0" dirty="0" smtClean="0"/>
              <a:t> depths for different storms, it’s been done by USGS through DDF maps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63</a:t>
            </a:fld>
            <a:endParaRPr lang="en-US"/>
          </a:p>
        </p:txBody>
      </p:sp>
    </p:spTree>
    <p:extLst>
      <p:ext uri="{BB962C8B-B14F-4D97-AF65-F5344CB8AC3E}">
        <p14:creationId xmlns:p14="http://schemas.microsoft.com/office/powerpoint/2010/main" val="81438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H&amp;H</a:t>
            </a:r>
            <a:r>
              <a:rPr lang="en-US" baseline="0" dirty="0" smtClean="0"/>
              <a:t> engineering important??</a:t>
            </a:r>
          </a:p>
          <a:p>
            <a:r>
              <a:rPr lang="en-US" baseline="0" dirty="0" smtClean="0"/>
              <a:t>Why </a:t>
            </a:r>
            <a:r>
              <a:rPr lang="en-US" dirty="0" smtClean="0"/>
              <a:t>do we care about runoff??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Safety. Reduce floods!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a:t>
            </a:r>
            <a:r>
              <a:rPr lang="en-US" dirty="0" err="1" smtClean="0"/>
              <a:t>whats</a:t>
            </a:r>
            <a:r>
              <a:rPr lang="en-US" baseline="0" dirty="0" smtClean="0"/>
              <a:t> the main purpose of H&amp;H? Figuring out how to capture, store, and move the water into the ocean.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do all of that requires calculations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HCFCD</a:t>
            </a:r>
            <a:r>
              <a:rPr lang="en-US" sz="1200" b="1" kern="1200" baseline="0" dirty="0" smtClean="0">
                <a:solidFill>
                  <a:schemeClr val="tx1"/>
                </a:solidFill>
                <a:latin typeface="+mn-lt"/>
                <a:ea typeface="+mn-ea"/>
                <a:cs typeface="+mn-cs"/>
              </a:rPr>
              <a:t> Mission: </a:t>
            </a:r>
            <a:r>
              <a:rPr lang="en-US" sz="1200" b="1" kern="1200" dirty="0" smtClean="0">
                <a:solidFill>
                  <a:schemeClr val="tx1"/>
                </a:solidFill>
                <a:latin typeface="+mn-lt"/>
                <a:ea typeface="+mn-ea"/>
                <a:cs typeface="+mn-cs"/>
              </a:rPr>
              <a:t>Provide flood damage reduction projects that work, with appropriate regard for community and natural values.</a:t>
            </a:r>
            <a:endParaRPr lang="en-US" sz="1200" b="0" kern="120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5</a:t>
            </a:fld>
            <a:endParaRPr lang="en-US"/>
          </a:p>
        </p:txBody>
      </p:sp>
    </p:spTree>
    <p:extLst>
      <p:ext uri="{BB962C8B-B14F-4D97-AF65-F5344CB8AC3E}">
        <p14:creationId xmlns:p14="http://schemas.microsoft.com/office/powerpoint/2010/main" val="981095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IDF Curves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64</a:t>
            </a:fld>
            <a:endParaRPr lang="en-US"/>
          </a:p>
        </p:txBody>
      </p:sp>
    </p:spTree>
    <p:extLst>
      <p:ext uri="{BB962C8B-B14F-4D97-AF65-F5344CB8AC3E}">
        <p14:creationId xmlns:p14="http://schemas.microsoft.com/office/powerpoint/2010/main" val="2641461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different EBD values JUST for texas. On a spreadsheet called EBDLKUP</a:t>
            </a:r>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65</a:t>
            </a:fld>
            <a:endParaRPr lang="en-US"/>
          </a:p>
        </p:txBody>
      </p:sp>
    </p:spTree>
    <p:extLst>
      <p:ext uri="{BB962C8B-B14F-4D97-AF65-F5344CB8AC3E}">
        <p14:creationId xmlns:p14="http://schemas.microsoft.com/office/powerpoint/2010/main" val="317134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context of the rational method then,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represents the time at which all areas of the watershed that will contribute runoff are just contributing runoff to the outlet. That is, at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 watershed is fully contributing. We choose to use this time to select the rainfall intensity for application of the rational method.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chosen storm duration is larger than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then the rainfall intensity will be less than that at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Therefore, the peak discharge estimated using the rational method will be less than the optimal value. If the chosen storm duration is less than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then the watershed is not fully contributing runoff to the outlet for that storm length, and the optimal value will not be realized. Therefore, we choose the storm length to be equal to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for use in estimating peak discharges using the rational method.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methods for estimating </a:t>
            </a:r>
            <a:r>
              <a:rPr lang="en-US" sz="1200" kern="1200" dirty="0" err="1" smtClean="0">
                <a:solidFill>
                  <a:schemeClr val="tx1"/>
                </a:solidFill>
                <a:effectLst/>
                <a:latin typeface="+mn-lt"/>
                <a:ea typeface="+mn-ea"/>
                <a:cs typeface="+mn-cs"/>
              </a:rPr>
              <a:t>tc</a:t>
            </a:r>
            <a:r>
              <a:rPr lang="en-US" sz="1200" kern="1200" dirty="0" smtClean="0">
                <a:solidFill>
                  <a:schemeClr val="tx1"/>
                </a:solidFill>
                <a:effectLst/>
                <a:latin typeface="+mn-lt"/>
                <a:ea typeface="+mn-ea"/>
                <a:cs typeface="+mn-cs"/>
              </a:rPr>
              <a:t> are empirical, that is, each is based on the analysis of one or more datasets. The methods are not, in general, based on theoretical fluid mechanics.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Thompson</a:t>
            </a:r>
            <a:endParaRPr lang="en-US" dirty="0" smtClean="0"/>
          </a:p>
          <a:p>
            <a:endParaRPr lang="en-US" dirty="0" smtClean="0"/>
          </a:p>
          <a:p>
            <a:r>
              <a:rPr lang="en-US" dirty="0" smtClean="0"/>
              <a:t>Just like I </a:t>
            </a:r>
            <a:r>
              <a:rPr lang="en-US" dirty="0" err="1" smtClean="0"/>
              <a:t>theres</a:t>
            </a:r>
            <a:r>
              <a:rPr lang="en-US" dirty="0" smtClean="0"/>
              <a:t> multiple ways to </a:t>
            </a:r>
            <a:r>
              <a:rPr lang="en-US" dirty="0" err="1" smtClean="0"/>
              <a:t>calc</a:t>
            </a:r>
            <a:r>
              <a:rPr lang="en-US" dirty="0" smtClean="0"/>
              <a:t> </a:t>
            </a:r>
            <a:r>
              <a:rPr lang="en-US" dirty="0" err="1" smtClean="0"/>
              <a:t>Tc</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66</a:t>
            </a:fld>
            <a:endParaRPr lang="en-US"/>
          </a:p>
        </p:txBody>
      </p:sp>
    </p:spTree>
    <p:extLst>
      <p:ext uri="{BB962C8B-B14F-4D97-AF65-F5344CB8AC3E}">
        <p14:creationId xmlns:p14="http://schemas.microsoft.com/office/powerpoint/2010/main" val="472031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Resources Conservation Services </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70</a:t>
            </a:fld>
            <a:endParaRPr lang="en-US"/>
          </a:p>
        </p:txBody>
      </p:sp>
    </p:spTree>
    <p:extLst>
      <p:ext uri="{BB962C8B-B14F-4D97-AF65-F5344CB8AC3E}">
        <p14:creationId xmlns:p14="http://schemas.microsoft.com/office/powerpoint/2010/main" val="3787260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watershed length (L) is </a:t>
            </a:r>
            <a:endParaRPr lang="en-US" dirty="0" smtClean="0"/>
          </a:p>
          <a:p>
            <a:r>
              <a:rPr lang="en-US" sz="1200" kern="1200" dirty="0" smtClean="0">
                <a:solidFill>
                  <a:schemeClr val="tx1"/>
                </a:solidFill>
                <a:effectLst/>
                <a:latin typeface="+mn-lt"/>
                <a:ea typeface="+mn-ea"/>
                <a:cs typeface="+mn-cs"/>
              </a:rPr>
              <a:t>  the length of the longest watercourse for the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  defined from the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outflow point to the upstream </a:t>
            </a:r>
            <a:r>
              <a:rPr lang="en-US" sz="1200" kern="1200" dirty="0" err="1" smtClean="0">
                <a:solidFill>
                  <a:schemeClr val="tx1"/>
                </a:solidFill>
                <a:effectLst/>
                <a:latin typeface="+mn-lt"/>
                <a:ea typeface="+mn-ea"/>
                <a:cs typeface="+mn-cs"/>
              </a:rPr>
              <a:t>subbasin</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watershed boundary. </a:t>
            </a:r>
            <a:endParaRPr lang="en-US" dirty="0" smtClean="0">
              <a:effectLst/>
            </a:endParaRPr>
          </a:p>
          <a:p>
            <a:r>
              <a:rPr lang="en-US" sz="1200" kern="1200" dirty="0" smtClean="0">
                <a:solidFill>
                  <a:schemeClr val="tx1"/>
                </a:solidFill>
                <a:effectLst/>
                <a:latin typeface="+mn-lt"/>
                <a:ea typeface="+mn-ea"/>
                <a:cs typeface="+mn-cs"/>
              </a:rPr>
              <a:t>  measured along the longest definable channel and overland runoff </a:t>
            </a:r>
            <a:endParaRPr lang="en-US" dirty="0" smtClean="0">
              <a:effectLst/>
            </a:endParaRPr>
          </a:p>
          <a:p>
            <a:r>
              <a:rPr lang="en-US" sz="1200" kern="1200" dirty="0" smtClean="0">
                <a:solidFill>
                  <a:schemeClr val="tx1"/>
                </a:solidFill>
                <a:effectLst/>
                <a:latin typeface="+mn-lt"/>
                <a:ea typeface="+mn-ea"/>
                <a:cs typeface="+mn-cs"/>
              </a:rPr>
              <a:t>path, often following roadside ditches and major streets. </a:t>
            </a:r>
            <a:endParaRPr lang="en-US" dirty="0" smtClean="0">
              <a:effectLst/>
            </a:endParaRPr>
          </a:p>
          <a:p>
            <a:endParaRPr lang="en-US" dirty="0" smtClean="0"/>
          </a:p>
          <a:p>
            <a:r>
              <a:rPr lang="en-US" dirty="0" smtClean="0"/>
              <a:t>So</a:t>
            </a:r>
            <a:r>
              <a:rPr lang="en-US" baseline="0" dirty="0" smtClean="0"/>
              <a:t> if it was a small development it</a:t>
            </a:r>
            <a:r>
              <a:rPr lang="fr-FR" baseline="0" dirty="0" smtClean="0"/>
              <a:t>’</a:t>
            </a:r>
            <a:r>
              <a:rPr lang="en-US" baseline="0" dirty="0" smtClean="0"/>
              <a:t>s the longest flow path around houses etc.</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76</a:t>
            </a:fld>
            <a:endParaRPr lang="en-US"/>
          </a:p>
        </p:txBody>
      </p:sp>
    </p:spTree>
    <p:extLst>
      <p:ext uri="{BB962C8B-B14F-4D97-AF65-F5344CB8AC3E}">
        <p14:creationId xmlns:p14="http://schemas.microsoft.com/office/powerpoint/2010/main" val="324445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 method to calculating Peak Flow. HCFCD uses Site</a:t>
            </a:r>
            <a:r>
              <a:rPr lang="en-US" baseline="0" dirty="0" smtClean="0"/>
              <a:t> Runoff Curves.</a:t>
            </a:r>
          </a:p>
          <a:p>
            <a:r>
              <a:rPr lang="en-US" baseline="0" dirty="0" smtClean="0"/>
              <a:t>Used for less than 640 acres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79</a:t>
            </a:fld>
            <a:endParaRPr lang="en-US"/>
          </a:p>
        </p:txBody>
      </p:sp>
    </p:spTree>
    <p:extLst>
      <p:ext uri="{BB962C8B-B14F-4D97-AF65-F5344CB8AC3E}">
        <p14:creationId xmlns:p14="http://schemas.microsoft.com/office/powerpoint/2010/main" val="33981239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all TEXAS concepts. If you leave the state to do</a:t>
            </a:r>
            <a:r>
              <a:rPr lang="en-US" baseline="0" dirty="0" smtClean="0"/>
              <a:t> engineering you can’t apply these equations.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80</a:t>
            </a:fld>
            <a:endParaRPr lang="en-US"/>
          </a:p>
        </p:txBody>
      </p:sp>
    </p:spTree>
    <p:extLst>
      <p:ext uri="{BB962C8B-B14F-4D97-AF65-F5344CB8AC3E}">
        <p14:creationId xmlns:p14="http://schemas.microsoft.com/office/powerpoint/2010/main" val="35033990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Regression equations are recommended as the primary hydrologic method for off-system (non-</a:t>
            </a:r>
            <a:r>
              <a:rPr lang="en-US" sz="1200" kern="1200" dirty="0" err="1" smtClean="0">
                <a:solidFill>
                  <a:schemeClr val="tx1"/>
                </a:solidFill>
                <a:latin typeface="+mn-lt"/>
                <a:ea typeface="+mn-ea"/>
                <a:cs typeface="+mn-cs"/>
              </a:rPr>
              <a:t>TxDOT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projectsfor</a:t>
            </a:r>
            <a:r>
              <a:rPr lang="en-US" sz="1200" kern="1200" dirty="0" smtClean="0">
                <a:solidFill>
                  <a:schemeClr val="tx1"/>
                </a:solidFill>
                <a:latin typeface="+mn-lt"/>
                <a:ea typeface="+mn-ea"/>
                <a:cs typeface="+mn-cs"/>
              </a:rPr>
              <a:t> on-system projects, they are recommended as a check on other methods. Omega EM regression equations are reliable beyond 10 sq. mi. drainage area.</a:t>
            </a:r>
          </a:p>
          <a:p>
            <a:r>
              <a:rPr lang="en-US" sz="1200" kern="1200" dirty="0" smtClean="0">
                <a:solidFill>
                  <a:schemeClr val="tx1"/>
                </a:solidFill>
                <a:latin typeface="+mn-lt"/>
                <a:ea typeface="+mn-ea"/>
                <a:cs typeface="+mn-cs"/>
              </a:rPr>
              <a:t>Regression equations are used to transfer flood characteristics from gauged to </a:t>
            </a:r>
            <a:r>
              <a:rPr lang="en-US" sz="1200" kern="1200" dirty="0" err="1" smtClean="0">
                <a:solidFill>
                  <a:schemeClr val="tx1"/>
                </a:solidFill>
                <a:latin typeface="+mn-lt"/>
                <a:ea typeface="+mn-ea"/>
                <a:cs typeface="+mn-cs"/>
              </a:rPr>
              <a:t>ungauged</a:t>
            </a:r>
            <a:r>
              <a:rPr lang="en-US" sz="1200" kern="1200" dirty="0" smtClean="0">
                <a:solidFill>
                  <a:schemeClr val="tx1"/>
                </a:solidFill>
                <a:latin typeface="+mn-lt"/>
                <a:ea typeface="+mn-ea"/>
                <a:cs typeface="+mn-cs"/>
              </a:rPr>
              <a:t> sites through the use of watershed and climatic characteristics as explanatory or predictor variables. USGS has developed such regression equations for natural basins throughout the State of Texas.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81</a:t>
            </a:fld>
            <a:endParaRPr lang="en-US"/>
          </a:p>
        </p:txBody>
      </p:sp>
    </p:spTree>
    <p:extLst>
      <p:ext uri="{BB962C8B-B14F-4D97-AF65-F5344CB8AC3E}">
        <p14:creationId xmlns:p14="http://schemas.microsoft.com/office/powerpoint/2010/main" val="3596139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RSE, residual standard error in log10-units of cubic feet per second; </a:t>
            </a:r>
          </a:p>
          <a:p>
            <a:r>
              <a:rPr lang="en-US" sz="1200" kern="1200" dirty="0" smtClean="0">
                <a:solidFill>
                  <a:schemeClr val="tx1"/>
                </a:solidFill>
                <a:effectLst/>
                <a:latin typeface="+mn-lt"/>
                <a:ea typeface="+mn-ea"/>
                <a:cs typeface="+mn-cs"/>
              </a:rPr>
              <a:t>PRESS, Prediction Error Sum of Squares; </a:t>
            </a:r>
            <a:endParaRPr lang="en-US"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83</a:t>
            </a:fld>
            <a:endParaRPr lang="en-US"/>
          </a:p>
        </p:txBody>
      </p:sp>
    </p:spTree>
    <p:extLst>
      <p:ext uri="{BB962C8B-B14F-4D97-AF65-F5344CB8AC3E}">
        <p14:creationId xmlns:p14="http://schemas.microsoft.com/office/powerpoint/2010/main" val="2139479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Equations have been developed for natural basins in 1-degree latitude and longitude quadrangles in Texas.</a:t>
            </a:r>
          </a:p>
          <a:p>
            <a:r>
              <a:rPr lang="en-US" sz="1200" kern="1200" dirty="0" smtClean="0">
                <a:solidFill>
                  <a:schemeClr val="tx1"/>
                </a:solidFill>
                <a:latin typeface="+mn-lt"/>
                <a:ea typeface="+mn-ea"/>
                <a:cs typeface="+mn-cs"/>
              </a:rPr>
              <a:t>The approach used to develop the regional equations is referred to as the “Regression Equations for Estimation of Annual Peak-</a:t>
            </a:r>
            <a:r>
              <a:rPr lang="en-US" sz="1200" kern="1200" dirty="0" err="1" smtClean="0">
                <a:solidFill>
                  <a:schemeClr val="tx1"/>
                </a:solidFill>
                <a:latin typeface="+mn-lt"/>
                <a:ea typeface="+mn-ea"/>
                <a:cs typeface="+mn-cs"/>
              </a:rPr>
              <a:t>Streamflow</a:t>
            </a:r>
            <a:r>
              <a:rPr lang="en-US" sz="1200" kern="1200" dirty="0" smtClean="0">
                <a:solidFill>
                  <a:schemeClr val="tx1"/>
                </a:solidFill>
                <a:latin typeface="+mn-lt"/>
                <a:ea typeface="+mn-ea"/>
                <a:cs typeface="+mn-cs"/>
              </a:rPr>
              <a:t> Frequency for Undeveloped Watersheds in Texas Using an L-moment-Based, PRESS-Minimized, Residual-Adjusted Approach.”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development and use of regression equations a natural basin is defined as having less than 10 percent impervious cover, less than 10 percent of its drainage area controlled by reservoirs, and no other human-related factors affecting </a:t>
            </a:r>
            <a:r>
              <a:rPr lang="en-US" sz="1200" kern="1200" dirty="0" err="1" smtClean="0">
                <a:solidFill>
                  <a:schemeClr val="tx1"/>
                </a:solidFill>
                <a:latin typeface="+mn-lt"/>
                <a:ea typeface="+mn-ea"/>
                <a:cs typeface="+mn-cs"/>
              </a:rPr>
              <a:t>streamflow</a:t>
            </a:r>
            <a:r>
              <a:rPr lang="en-US" sz="1200" kern="1200" dirty="0" smtClean="0">
                <a:solidFill>
                  <a:schemeClr val="tx1"/>
                </a:solidFill>
                <a:latin typeface="+mn-lt"/>
                <a:ea typeface="+mn-ea"/>
                <a:cs typeface="+mn-cs"/>
              </a:rPr>
              <a:t> (USGS 2001). The equations are therefore not applicable to urban watersheds.</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85</a:t>
            </a:fld>
            <a:endParaRPr lang="en-US"/>
          </a:p>
        </p:txBody>
      </p:sp>
    </p:spTree>
    <p:extLst>
      <p:ext uri="{BB962C8B-B14F-4D97-AF65-F5344CB8AC3E}">
        <p14:creationId xmlns:p14="http://schemas.microsoft.com/office/powerpoint/2010/main" val="412140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why basins are created. </a:t>
            </a:r>
          </a:p>
          <a:p>
            <a:r>
              <a:rPr lang="en-US" dirty="0" smtClean="0"/>
              <a:t>Hint: those pretty “lakes” in neighborhoods and golf courses are actually</a:t>
            </a:r>
            <a:r>
              <a:rPr lang="en-US" baseline="0" dirty="0" smtClean="0"/>
              <a:t> detention basins.</a:t>
            </a:r>
          </a:p>
          <a:p>
            <a:r>
              <a:rPr lang="en-US" baseline="0" dirty="0" smtClean="0"/>
              <a:t>Can you imagine what would happen if that basin was not designed properly and all those houses flooded?</a:t>
            </a:r>
          </a:p>
          <a:p>
            <a:endParaRPr lang="en-US" baseline="0" dirty="0" smtClean="0"/>
          </a:p>
          <a:p>
            <a:r>
              <a:rPr lang="en-US" baseline="0" dirty="0" smtClean="0"/>
              <a:t>So the focus is HOW do we accurately calculate rainfall runoff, HOW to capture and transport it, and HOW do we design storage spaces to hold all of the rainfall?</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6</a:t>
            </a:fld>
            <a:endParaRPr lang="en-US"/>
          </a:p>
        </p:txBody>
      </p:sp>
    </p:spTree>
    <p:extLst>
      <p:ext uri="{BB962C8B-B14F-4D97-AF65-F5344CB8AC3E}">
        <p14:creationId xmlns:p14="http://schemas.microsoft.com/office/powerpoint/2010/main" val="277070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discharge</a:t>
            </a:r>
            <a:r>
              <a:rPr lang="en-US" sz="1200" b="0" kern="1200" dirty="0" smtClean="0">
                <a:solidFill>
                  <a:schemeClr val="tx1"/>
                </a:solidFill>
                <a:latin typeface="+mn-lt"/>
                <a:ea typeface="+mn-ea"/>
                <a:cs typeface="+mn-cs"/>
              </a:rPr>
              <a:t> is volume, at the peak discharge</a:t>
            </a:r>
            <a:r>
              <a:rPr lang="en-US" sz="1200" b="0" kern="1200" baseline="0" dirty="0" smtClean="0">
                <a:solidFill>
                  <a:schemeClr val="tx1"/>
                </a:solidFill>
                <a:latin typeface="+mn-lt"/>
                <a:ea typeface="+mn-ea"/>
                <a:cs typeface="+mn-cs"/>
              </a:rPr>
              <a:t> (the most volume of flow, it’s going to give you the max water levels and max volume you need to worry about for the storm) = width </a:t>
            </a:r>
            <a:r>
              <a:rPr lang="en-US" sz="1200" b="0" kern="1200" baseline="0" dirty="0" err="1" smtClean="0">
                <a:solidFill>
                  <a:schemeClr val="tx1"/>
                </a:solidFill>
                <a:latin typeface="+mn-lt"/>
                <a:ea typeface="+mn-ea"/>
                <a:cs typeface="+mn-cs"/>
              </a:rPr>
              <a:t>xdepthx</a:t>
            </a:r>
            <a:r>
              <a:rPr lang="en-US" sz="1200" b="0" kern="1200" baseline="0" dirty="0" smtClean="0">
                <a:solidFill>
                  <a:schemeClr val="tx1"/>
                </a:solidFill>
                <a:latin typeface="+mn-lt"/>
                <a:ea typeface="+mn-ea"/>
                <a:cs typeface="+mn-cs"/>
              </a:rPr>
              <a:t> velocity</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Because the peak flow also corresponds to the maximum water level reached during the event, it is of interest in flood studies.</a:t>
            </a:r>
          </a:p>
          <a:p>
            <a:r>
              <a:rPr lang="en-US" sz="1200" kern="1200" dirty="0" smtClean="0">
                <a:solidFill>
                  <a:schemeClr val="tx1"/>
                </a:solidFill>
                <a:latin typeface="+mn-lt"/>
                <a:ea typeface="+mn-ea"/>
                <a:cs typeface="+mn-cs"/>
              </a:rPr>
              <a:t>The stream rises to a peak flow after each precipitation event, then falls in a slow </a:t>
            </a:r>
            <a:r>
              <a:rPr lang="en-US" sz="1200" kern="1200" dirty="0" smtClean="0">
                <a:solidFill>
                  <a:schemeClr val="tx1"/>
                </a:solidFill>
                <a:latin typeface="+mn-lt"/>
                <a:ea typeface="+mn-ea"/>
                <a:cs typeface="+mn-cs"/>
                <a:hlinkClick r:id="rId3"/>
              </a:rPr>
              <a:t>recession.</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7</a:t>
            </a:fld>
            <a:endParaRPr lang="en-US"/>
          </a:p>
        </p:txBody>
      </p:sp>
    </p:spTree>
    <p:extLst>
      <p:ext uri="{BB962C8B-B14F-4D97-AF65-F5344CB8AC3E}">
        <p14:creationId xmlns:p14="http://schemas.microsoft.com/office/powerpoint/2010/main" val="13350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estimating runoff, you need to choose a storm you’re designing for</a:t>
            </a:r>
          </a:p>
          <a:p>
            <a:r>
              <a:rPr lang="en-US" dirty="0" smtClean="0"/>
              <a:t>*</a:t>
            </a:r>
            <a:r>
              <a:rPr lang="en-US" dirty="0" err="1" smtClean="0"/>
              <a:t>Exceedance</a:t>
            </a:r>
            <a:r>
              <a:rPr lang="en-US" baseline="0" dirty="0" smtClean="0"/>
              <a:t> Probability – storm has that chance of being equaled or exceeded</a:t>
            </a:r>
          </a:p>
          <a:p>
            <a:endParaRPr lang="en-US" baseline="0" dirty="0" smtClean="0"/>
          </a:p>
          <a:p>
            <a:r>
              <a:rPr lang="en-US" baseline="0" dirty="0" smtClean="0"/>
              <a:t>Potential harm </a:t>
            </a:r>
            <a:r>
              <a:rPr lang="en-US" baseline="0" dirty="0" err="1" smtClean="0"/>
              <a:t>vs</a:t>
            </a:r>
            <a:r>
              <a:rPr lang="en-US" baseline="0" dirty="0" smtClean="0"/>
              <a:t>&gt; acceptable </a:t>
            </a:r>
            <a:r>
              <a:rPr lang="en-US" baseline="0" dirty="0" err="1" smtClean="0"/>
              <a:t>rish</a:t>
            </a:r>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8</a:t>
            </a:fld>
            <a:endParaRPr lang="en-US"/>
          </a:p>
        </p:txBody>
      </p:sp>
    </p:spTree>
    <p:extLst>
      <p:ext uri="{BB962C8B-B14F-4D97-AF65-F5344CB8AC3E}">
        <p14:creationId xmlns:p14="http://schemas.microsoft.com/office/powerpoint/2010/main" val="45539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discharge</a:t>
            </a:r>
            <a:r>
              <a:rPr lang="en-US" baseline="0" dirty="0" smtClean="0"/>
              <a:t> changes over time ( min, hours, </a:t>
            </a:r>
            <a:r>
              <a:rPr lang="en-US" baseline="0" dirty="0" err="1" smtClean="0"/>
              <a:t>years,decade</a:t>
            </a:r>
            <a:r>
              <a:rPr lang="en-US" baseline="0" dirty="0" smtClean="0"/>
              <a:t> etc.)</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Can be used to derive runoff from any excess rainfall on the watershed.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charset="0"/>
            </a:endParaRPr>
          </a:p>
          <a:p>
            <a:pPr eaLnBrk="1" hangingPunct="1"/>
            <a:r>
              <a:rPr lang="en-US" sz="2800" dirty="0" smtClean="0">
                <a:latin typeface="Arial" charset="0"/>
              </a:rPr>
              <a:t>Assumptions</a:t>
            </a:r>
          </a:p>
          <a:p>
            <a:pPr lvl="1" eaLnBrk="1" hangingPunct="1"/>
            <a:r>
              <a:rPr lang="en-US" dirty="0" smtClean="0">
                <a:latin typeface="Arial" charset="0"/>
              </a:rPr>
              <a:t>Excess rainfall has constant intensity during duration</a:t>
            </a:r>
          </a:p>
          <a:p>
            <a:pPr lvl="1" eaLnBrk="1" hangingPunct="1"/>
            <a:r>
              <a:rPr lang="en-US" dirty="0" smtClean="0">
                <a:latin typeface="Arial" charset="0"/>
              </a:rPr>
              <a:t>Excess rainfall is uniformly distributed on watershed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CCBFB1-1E43-614B-9572-208251511FA0}" type="slidenum">
              <a:rPr lang="en-US" smtClean="0"/>
              <a:t>10</a:t>
            </a:fld>
            <a:endParaRPr lang="en-US"/>
          </a:p>
        </p:txBody>
      </p:sp>
    </p:spTree>
    <p:extLst>
      <p:ext uri="{BB962C8B-B14F-4D97-AF65-F5344CB8AC3E}">
        <p14:creationId xmlns:p14="http://schemas.microsoft.com/office/powerpoint/2010/main" val="102466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3643944-632F-954B-8187-E94EEB24522B}" type="slidenum">
              <a:rPr lang="en-US"/>
              <a:pPr eaLnBrk="1" hangingPunct="1"/>
              <a:t>11</a:t>
            </a:fld>
            <a:endParaRPr lang="en-US"/>
          </a:p>
        </p:txBody>
      </p:sp>
    </p:spTree>
    <p:extLst>
      <p:ext uri="{BB962C8B-B14F-4D97-AF65-F5344CB8AC3E}">
        <p14:creationId xmlns:p14="http://schemas.microsoft.com/office/powerpoint/2010/main" val="754806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10/16/18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Drag picture to placeholder or click icon to add</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Drag picture to placeholder or click icon to add</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10/16/18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Equation1.bin"/><Relationship Id="rId5"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3.png"/><Relationship Id="rId5" Type="http://schemas.openxmlformats.org/officeDocument/2006/relationships/oleObject" Target="../embeddings/Microsoft_Equation2.bin"/><Relationship Id="rId6"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dsc.nws.noaa.gov/hdsc/pfd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35.emf"/><Relationship Id="rId6" Type="http://schemas.openxmlformats.org/officeDocument/2006/relationships/oleObject" Target="../embeddings/Microsoft_Equation3.bin"/><Relationship Id="rId7"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bin"/><Relationship Id="rId5" Type="http://schemas.openxmlformats.org/officeDocument/2006/relationships/image" Target="../media/image43.png"/><Relationship Id="rId6" Type="http://schemas.openxmlformats.org/officeDocument/2006/relationships/image" Target="../media/image45.wmf"/><Relationship Id="rId7" Type="http://schemas.openxmlformats.org/officeDocument/2006/relationships/oleObject" Target="../embeddings/Microsoft_Equation4.bin"/><Relationship Id="rId8"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2.wdp"/><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4" Type="http://schemas.microsoft.com/office/2007/relationships/hdphoto" Target="../media/hdphoto3.wdp"/><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4" Type="http://schemas.microsoft.com/office/2007/relationships/hdphoto" Target="../media/hdphoto4.wdp"/><Relationship Id="rId5"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4" Type="http://schemas.microsoft.com/office/2007/relationships/hdphoto" Target="../media/hdphoto5.wdp"/><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7.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F2K3xiH05A" TargetMode="External"/><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oleObject" Target="../embeddings/Microsoft_Equation5.bin"/><Relationship Id="rId4" Type="http://schemas.openxmlformats.org/officeDocument/2006/relationships/image" Target="../media/image6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4.png"/></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CE 3372 Water Systems Design</a:t>
            </a:r>
            <a:endParaRPr lang="en-US" dirty="0"/>
          </a:p>
        </p:txBody>
      </p:sp>
      <p:sp>
        <p:nvSpPr>
          <p:cNvPr id="3" name="Subtitle 2"/>
          <p:cNvSpPr>
            <a:spLocks noGrp="1"/>
          </p:cNvSpPr>
          <p:nvPr>
            <p:ph type="subTitle" idx="1"/>
          </p:nvPr>
        </p:nvSpPr>
        <p:spPr/>
        <p:txBody>
          <a:bodyPr/>
          <a:lstStyle/>
          <a:p>
            <a:r>
              <a:rPr lang="en-US" dirty="0"/>
              <a:t>Lesson 15: IDF-For Preliminary design on small sub-catchments</a:t>
            </a:r>
            <a:endParaRPr lang="en-US" dirty="0"/>
          </a:p>
        </p:txBody>
      </p:sp>
    </p:spTree>
    <p:extLst>
      <p:ext uri="{BB962C8B-B14F-4D97-AF65-F5344CB8AC3E}">
        <p14:creationId xmlns:p14="http://schemas.microsoft.com/office/powerpoint/2010/main" val="14052523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Hydrograph</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r>
              <a:rPr lang="en-US" dirty="0" smtClean="0"/>
              <a:t>Graph – Flow vs. Time</a:t>
            </a:r>
            <a:endParaRPr lang="en-US" dirty="0"/>
          </a:p>
        </p:txBody>
      </p:sp>
      <p:pic>
        <p:nvPicPr>
          <p:cNvPr id="4" name="Picture 4" descr="stormrain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64" y="2349502"/>
            <a:ext cx="11039136" cy="40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7619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4294967295"/>
          </p:nvPr>
        </p:nvSpPr>
        <p:spPr>
          <a:xfrm>
            <a:off x="406400" y="1447800"/>
            <a:ext cx="2336800" cy="1676400"/>
          </a:xfrm>
          <a:prstGeom prst="rect">
            <a:avLst/>
          </a:prstGeom>
        </p:spPr>
        <p:txBody>
          <a:bodyPr/>
          <a:lstStyle/>
          <a:p>
            <a:pPr eaLnBrk="1" hangingPunct="1">
              <a:buFontTx/>
              <a:buNone/>
            </a:pPr>
            <a:r>
              <a:rPr lang="en-US" sz="2400" dirty="0"/>
              <a:t>Before</a:t>
            </a:r>
          </a:p>
          <a:p>
            <a:pPr eaLnBrk="1" hangingPunct="1">
              <a:buFontTx/>
              <a:buNone/>
            </a:pPr>
            <a:r>
              <a:rPr lang="en-US" sz="2400" dirty="0"/>
              <a:t>Rain</a:t>
            </a:r>
          </a:p>
        </p:txBody>
      </p:sp>
      <p:pic>
        <p:nvPicPr>
          <p:cNvPr id="75779" name="Picture 4" descr="Hydrograp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645" y="3500776"/>
            <a:ext cx="9296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descr="Hydrograp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968" y="168133"/>
            <a:ext cx="9271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Line 6"/>
          <p:cNvSpPr>
            <a:spLocks noChangeShapeType="1"/>
          </p:cNvSpPr>
          <p:nvPr/>
        </p:nvSpPr>
        <p:spPr bwMode="auto">
          <a:xfrm>
            <a:off x="1320800" y="1905000"/>
            <a:ext cx="1320800" cy="838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2" name="Line 7"/>
          <p:cNvSpPr>
            <a:spLocks noChangeShapeType="1"/>
          </p:cNvSpPr>
          <p:nvPr/>
        </p:nvSpPr>
        <p:spPr bwMode="auto">
          <a:xfrm>
            <a:off x="1930400" y="3810000"/>
            <a:ext cx="1930400" cy="1295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3" name="Rectangle 8"/>
          <p:cNvSpPr>
            <a:spLocks noChangeArrowheads="1"/>
          </p:cNvSpPr>
          <p:nvPr/>
        </p:nvSpPr>
        <p:spPr bwMode="auto">
          <a:xfrm>
            <a:off x="406400" y="3505200"/>
            <a:ext cx="233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400" dirty="0"/>
              <a:t>After</a:t>
            </a:r>
          </a:p>
          <a:p>
            <a:pPr marL="342900" indent="-342900">
              <a:spcBef>
                <a:spcPct val="20000"/>
              </a:spcBef>
            </a:pPr>
            <a:r>
              <a:rPr lang="en-US" sz="2400" dirty="0"/>
              <a:t>Rain &amp;</a:t>
            </a:r>
          </a:p>
          <a:p>
            <a:pPr marL="342900" indent="-342900">
              <a:spcBef>
                <a:spcPct val="20000"/>
              </a:spcBef>
            </a:pPr>
            <a:r>
              <a:rPr lang="en-US" sz="2400" dirty="0"/>
              <a:t>water</a:t>
            </a:r>
          </a:p>
          <a:p>
            <a:pPr marL="342900" indent="-342900">
              <a:spcBef>
                <a:spcPct val="20000"/>
              </a:spcBef>
            </a:pPr>
            <a:r>
              <a:rPr lang="en-US" sz="2400" dirty="0"/>
              <a:t>moves</a:t>
            </a:r>
          </a:p>
          <a:p>
            <a:pPr marL="342900" indent="-342900">
              <a:spcBef>
                <a:spcPct val="20000"/>
              </a:spcBef>
            </a:pPr>
            <a:r>
              <a:rPr lang="en-US" sz="2400" dirty="0"/>
              <a:t>to streams</a:t>
            </a:r>
          </a:p>
        </p:txBody>
      </p:sp>
    </p:spTree>
    <p:custDataLst>
      <p:tags r:id="rId1"/>
    </p:custDataLst>
    <p:extLst>
      <p:ext uri="{BB962C8B-B14F-4D97-AF65-F5344CB8AC3E}">
        <p14:creationId xmlns:p14="http://schemas.microsoft.com/office/powerpoint/2010/main" val="22981952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Hydrographs</a:t>
            </a:r>
            <a:endParaRPr lang="en-US" dirty="0"/>
          </a:p>
        </p:txBody>
      </p:sp>
      <p:sp>
        <p:nvSpPr>
          <p:cNvPr id="3" name="Content Placeholder 2"/>
          <p:cNvSpPr>
            <a:spLocks noGrp="1"/>
          </p:cNvSpPr>
          <p:nvPr>
            <p:ph idx="4294967295"/>
          </p:nvPr>
        </p:nvSpPr>
        <p:spPr>
          <a:xfrm>
            <a:off x="609600" y="5398035"/>
            <a:ext cx="11083581" cy="728129"/>
          </a:xfrm>
          <a:prstGeom prst="rect">
            <a:avLst/>
          </a:prstGeom>
        </p:spPr>
        <p:txBody>
          <a:bodyPr>
            <a:normAutofit/>
          </a:bodyPr>
          <a:lstStyle/>
          <a:p>
            <a:pPr marL="36576" indent="0">
              <a:buNone/>
            </a:pPr>
            <a:r>
              <a:rPr lang="en-US" dirty="0" smtClean="0"/>
              <a:t>Permeable 			        Low infiltration</a:t>
            </a:r>
            <a:endParaRPr lang="en-US" dirty="0"/>
          </a:p>
        </p:txBody>
      </p:sp>
      <p:pic>
        <p:nvPicPr>
          <p:cNvPr id="4" name="Picture 3" descr="DesertHyd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31" y="2332571"/>
            <a:ext cx="11055351"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7788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_fig4_10new.jpg                                               00382270Macintosh HD                   C3E2E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7" y="-230188"/>
            <a:ext cx="13413317" cy="7773988"/>
          </a:xfrm>
          <a:prstGeom prst="rect">
            <a:avLst/>
          </a:prstGeom>
          <a:solidFill>
            <a:schemeClr val="bg1"/>
          </a:solidFill>
          <a:ln w="9525">
            <a:solidFill>
              <a:schemeClr val="bg1"/>
            </a:solidFill>
            <a:miter lim="800000"/>
            <a:headEnd/>
            <a:tailEnd/>
          </a:ln>
        </p:spPr>
      </p:pic>
      <p:sp>
        <p:nvSpPr>
          <p:cNvPr id="54275" name="Rectangle 3"/>
          <p:cNvSpPr>
            <a:spLocks noChangeArrowheads="1"/>
          </p:cNvSpPr>
          <p:nvPr/>
        </p:nvSpPr>
        <p:spPr bwMode="auto">
          <a:xfrm>
            <a:off x="2946400" y="-152400"/>
            <a:ext cx="7010400" cy="609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54276" name="Rectangle 4"/>
          <p:cNvSpPr>
            <a:spLocks noChangeArrowheads="1"/>
          </p:cNvSpPr>
          <p:nvPr/>
        </p:nvSpPr>
        <p:spPr bwMode="auto">
          <a:xfrm>
            <a:off x="11582400" y="5715000"/>
            <a:ext cx="1625600" cy="2057400"/>
          </a:xfrm>
          <a:prstGeom prst="rect">
            <a:avLst/>
          </a:prstGeom>
          <a:solidFill>
            <a:schemeClr val="tx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1938782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052" y="1"/>
            <a:ext cx="89566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0737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Design intensities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36400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Precipitation</a:t>
            </a:r>
            <a:endParaRPr lang="en-US" dirty="0"/>
          </a:p>
        </p:txBody>
      </p:sp>
      <p:sp>
        <p:nvSpPr>
          <p:cNvPr id="3" name="Content Placeholder 2"/>
          <p:cNvSpPr>
            <a:spLocks noGrp="1"/>
          </p:cNvSpPr>
          <p:nvPr>
            <p:ph idx="4294967295"/>
          </p:nvPr>
        </p:nvSpPr>
        <p:spPr>
          <a:xfrm>
            <a:off x="1810329" y="1289165"/>
            <a:ext cx="9051636" cy="5194763"/>
          </a:xfrm>
          <a:prstGeom prst="rect">
            <a:avLst/>
          </a:prstGeom>
        </p:spPr>
        <p:txBody>
          <a:bodyPr>
            <a:normAutofit/>
          </a:bodyPr>
          <a:lstStyle/>
          <a:p>
            <a:pPr marL="36576" indent="0">
              <a:buNone/>
            </a:pPr>
            <a:endParaRPr lang="en-US" sz="2800" dirty="0" smtClean="0"/>
          </a:p>
          <a:p>
            <a:r>
              <a:rPr lang="en-US" sz="2800" dirty="0" smtClean="0"/>
              <a:t>Intensity-Duration-Frequency</a:t>
            </a:r>
          </a:p>
          <a:p>
            <a:pPr lvl="1"/>
            <a:r>
              <a:rPr lang="en-US" sz="2400" dirty="0" smtClean="0"/>
              <a:t>NOAA Atlas 14</a:t>
            </a:r>
          </a:p>
          <a:p>
            <a:pPr lvl="1"/>
            <a:r>
              <a:rPr lang="en-US" sz="2400" dirty="0" smtClean="0"/>
              <a:t>EBDLKUP-2015 (Being replaced by a TAMU-TTI product)</a:t>
            </a:r>
          </a:p>
          <a:p>
            <a:r>
              <a:rPr lang="en-US" sz="2800" dirty="0" smtClean="0"/>
              <a:t>Design Storms</a:t>
            </a:r>
          </a:p>
          <a:p>
            <a:pPr lvl="1"/>
            <a:r>
              <a:rPr lang="en-US" sz="2400" dirty="0" smtClean="0"/>
              <a:t>SCS </a:t>
            </a:r>
            <a:r>
              <a:rPr lang="en-US" sz="2400" dirty="0" err="1" smtClean="0"/>
              <a:t>Precip</a:t>
            </a:r>
            <a:r>
              <a:rPr lang="en-US" sz="2400" dirty="0" smtClean="0"/>
              <a:t>. Distributions</a:t>
            </a:r>
          </a:p>
          <a:p>
            <a:pPr lvl="1"/>
            <a:r>
              <a:rPr lang="en-US" sz="2400" dirty="0" smtClean="0"/>
              <a:t>TxHYETO-2015 (Being replaced by a TAMU-TTI product)</a:t>
            </a:r>
          </a:p>
        </p:txBody>
      </p:sp>
    </p:spTree>
    <p:extLst>
      <p:ext uri="{BB962C8B-B14F-4D97-AF65-F5344CB8AC3E}">
        <p14:creationId xmlns:p14="http://schemas.microsoft.com/office/powerpoint/2010/main" val="699625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13776" y="1"/>
            <a:ext cx="10364451" cy="1596177"/>
          </a:xfrm>
        </p:spPr>
        <p:txBody>
          <a:bodyPr/>
          <a:lstStyle/>
          <a:p>
            <a:r>
              <a:rPr lang="en-US" dirty="0" smtClean="0">
                <a:latin typeface="Verdana" charset="0"/>
                <a:ea typeface="ＭＳ Ｐゴシック" charset="0"/>
                <a:cs typeface="ＭＳ Ｐゴシック" charset="0"/>
              </a:rPr>
              <a:t>Precipitation Variables</a:t>
            </a:r>
            <a:endParaRPr lang="en-US" dirty="0">
              <a:latin typeface="Verdana" charset="0"/>
              <a:ea typeface="ＭＳ Ｐゴシック" charset="0"/>
              <a:cs typeface="ＭＳ Ｐゴシック" charset="0"/>
            </a:endParaRPr>
          </a:p>
        </p:txBody>
      </p:sp>
      <p:sp>
        <p:nvSpPr>
          <p:cNvPr id="26627" name="Rectangle 3"/>
          <p:cNvSpPr>
            <a:spLocks noGrp="1" noChangeArrowheads="1"/>
          </p:cNvSpPr>
          <p:nvPr>
            <p:ph type="body" idx="4294967295"/>
          </p:nvPr>
        </p:nvSpPr>
        <p:spPr>
          <a:xfrm>
            <a:off x="275167" y="1925638"/>
            <a:ext cx="11556999" cy="5440362"/>
          </a:xfrm>
          <a:prstGeom prst="rect">
            <a:avLst/>
          </a:prstGeom>
        </p:spPr>
        <p:txBody>
          <a:bodyPr>
            <a:noAutofit/>
          </a:bodyPr>
          <a:lstStyle/>
          <a:p>
            <a:pPr>
              <a:buFontTx/>
              <a:buNone/>
            </a:pPr>
            <a:r>
              <a:rPr lang="en-US" sz="2400" dirty="0">
                <a:latin typeface="Verdana" charset="0"/>
                <a:ea typeface="ＭＳ Ｐゴシック" charset="0"/>
                <a:cs typeface="ＭＳ Ｐゴシック" charset="0"/>
              </a:rPr>
              <a:t>There are four variables of engineering interest</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marL="914400" lvl="1" indent="-457200">
              <a:buFont typeface="+mj-lt"/>
              <a:buAutoNum type="arabicPeriod"/>
            </a:pPr>
            <a:r>
              <a:rPr lang="en-US" altLang="ja-JP" sz="2200" dirty="0" smtClean="0">
                <a:latin typeface="Verdana" charset="0"/>
                <a:ea typeface="ＭＳ Ｐゴシック" charset="0"/>
                <a:cs typeface="ＭＳ Ｐゴシック" charset="0"/>
              </a:rPr>
              <a:t>Intensity</a:t>
            </a:r>
            <a:r>
              <a:rPr lang="en-US" altLang="ja-JP" sz="2200" dirty="0">
                <a:latin typeface="Verdana" charset="0"/>
                <a:ea typeface="ＭＳ Ｐゴシック" charset="0"/>
                <a:cs typeface="ＭＳ Ｐゴシック" charset="0"/>
              </a:rPr>
              <a:t>: how hard it </a:t>
            </a:r>
            <a:r>
              <a:rPr lang="en-US" altLang="ja-JP" sz="2200" dirty="0" smtClean="0">
                <a:latin typeface="Verdana" charset="0"/>
                <a:ea typeface="ＭＳ Ｐゴシック" charset="0"/>
                <a:cs typeface="ＭＳ Ｐゴシック" charset="0"/>
              </a:rPr>
              <a:t>rains</a:t>
            </a:r>
            <a:endParaRPr lang="en-US" altLang="ja-JP" sz="2200" dirty="0">
              <a:latin typeface="Verdana" charset="0"/>
              <a:ea typeface="ＭＳ Ｐゴシック" charset="0"/>
              <a:cs typeface="ＭＳ Ｐゴシック" charset="0"/>
            </a:endParaRPr>
          </a:p>
          <a:p>
            <a:pPr marL="914400" lvl="1" indent="-457200">
              <a:buFont typeface="+mj-lt"/>
              <a:buAutoNum type="arabicPeriod"/>
            </a:pPr>
            <a:r>
              <a:rPr lang="en-US" altLang="ja-JP" sz="2200" dirty="0">
                <a:latin typeface="Verdana" charset="0"/>
                <a:ea typeface="ＭＳ Ｐゴシック" charset="0"/>
                <a:cs typeface="ＭＳ Ｐゴシック" charset="0"/>
              </a:rPr>
              <a:t>Duration: how long it rains at any given </a:t>
            </a:r>
            <a:r>
              <a:rPr lang="en-US" altLang="ja-JP" sz="2200" dirty="0" smtClean="0">
                <a:latin typeface="Verdana" charset="0"/>
                <a:ea typeface="ＭＳ Ｐゴシック" charset="0"/>
                <a:cs typeface="ＭＳ Ｐゴシック" charset="0"/>
              </a:rPr>
              <a:t>intensity</a:t>
            </a:r>
            <a:endParaRPr lang="en-US" altLang="ja-JP" sz="2200" dirty="0">
              <a:latin typeface="Verdana" charset="0"/>
              <a:ea typeface="ＭＳ Ｐゴシック" charset="0"/>
              <a:cs typeface="ＭＳ Ｐゴシック" charset="0"/>
            </a:endParaRPr>
          </a:p>
          <a:p>
            <a:pPr marL="914400" lvl="1" indent="-457200">
              <a:buFont typeface="+mj-lt"/>
              <a:buAutoNum type="arabicPeriod"/>
            </a:pPr>
            <a:r>
              <a:rPr lang="en-US" altLang="ja-JP" sz="2200" dirty="0">
                <a:latin typeface="Verdana" charset="0"/>
                <a:ea typeface="ＭＳ Ｐゴシック" charset="0"/>
                <a:cs typeface="ＭＳ Ｐゴシック" charset="0"/>
              </a:rPr>
              <a:t>Frequency: how often it rains at any given intensity and </a:t>
            </a:r>
            <a:r>
              <a:rPr lang="en-US" altLang="ja-JP" sz="2200" dirty="0" smtClean="0">
                <a:latin typeface="Verdana" charset="0"/>
                <a:ea typeface="ＭＳ Ｐゴシック" charset="0"/>
                <a:cs typeface="ＭＳ Ｐゴシック" charset="0"/>
              </a:rPr>
              <a:t>duration</a:t>
            </a:r>
          </a:p>
          <a:p>
            <a:pPr marL="914400" lvl="1" indent="-457200">
              <a:buFont typeface="+mj-lt"/>
              <a:buAutoNum type="arabicPeriod"/>
            </a:pPr>
            <a:r>
              <a:rPr lang="en-US" altLang="ja-JP" sz="2200" dirty="0" smtClean="0">
                <a:latin typeface="Verdana" charset="0"/>
                <a:ea typeface="ＭＳ Ｐゴシック" charset="0"/>
                <a:cs typeface="ＭＳ Ｐゴシック" charset="0"/>
              </a:rPr>
              <a:t>Spatial Distribution: </a:t>
            </a:r>
            <a:r>
              <a:rPr lang="en-US" altLang="ja-JP" sz="2200" dirty="0">
                <a:latin typeface="Verdana" charset="0"/>
                <a:ea typeface="ＭＳ Ｐゴシック" charset="0"/>
                <a:cs typeface="ＭＳ Ｐゴシック" charset="0"/>
              </a:rPr>
              <a:t>the </a:t>
            </a:r>
            <a:r>
              <a:rPr lang="en-US" altLang="ja-JP" sz="2200" dirty="0" smtClean="0">
                <a:latin typeface="Verdana" charset="0"/>
                <a:ea typeface="ＭＳ Ｐゴシック" charset="0"/>
                <a:cs typeface="ＭＳ Ｐゴシック" charset="0"/>
              </a:rPr>
              <a:t>equivalent uniform </a:t>
            </a:r>
            <a:r>
              <a:rPr lang="en-US" altLang="ja-JP" sz="2200" dirty="0">
                <a:latin typeface="Verdana" charset="0"/>
                <a:ea typeface="ＭＳ Ｐゴシック" charset="0"/>
                <a:cs typeface="ＭＳ Ｐゴシック" charset="0"/>
              </a:rPr>
              <a:t>rainfall </a:t>
            </a:r>
            <a:r>
              <a:rPr lang="en-US" altLang="ja-JP" sz="2200" dirty="0" smtClean="0">
                <a:latin typeface="Verdana" charset="0"/>
                <a:ea typeface="ＭＳ Ｐゴシック" charset="0"/>
                <a:cs typeface="ＭＳ Ｐゴシック" charset="0"/>
              </a:rPr>
              <a:t>depth over an </a:t>
            </a:r>
            <a:r>
              <a:rPr lang="en-US" altLang="ja-JP" sz="2200" dirty="0">
                <a:latin typeface="Verdana" charset="0"/>
                <a:ea typeface="ＭＳ Ｐゴシック" charset="0"/>
                <a:cs typeface="ＭＳ Ｐゴシック" charset="0"/>
              </a:rPr>
              <a:t>area</a:t>
            </a:r>
          </a:p>
          <a:p>
            <a:pPr>
              <a:buFontTx/>
              <a:buNone/>
            </a:pPr>
            <a:r>
              <a:rPr lang="en-US" sz="1600" dirty="0">
                <a:latin typeface="Verdana" charset="0"/>
                <a:ea typeface="ＭＳ Ｐゴシック" charset="0"/>
                <a:cs typeface="ＭＳ Ｐゴシック" charset="0"/>
              </a:rPr>
              <a:t>		</a:t>
            </a:r>
          </a:p>
          <a:p>
            <a:pPr>
              <a:buFontTx/>
              <a:buNone/>
            </a:pPr>
            <a:r>
              <a:rPr lang="en-US" sz="1600" dirty="0">
                <a:latin typeface="Verdana" charset="0"/>
                <a:ea typeface="ＭＳ Ｐゴシック" charset="0"/>
                <a:cs typeface="ＭＳ Ｐゴシック" charset="0"/>
              </a:rPr>
              <a:t>	</a:t>
            </a:r>
          </a:p>
        </p:txBody>
      </p:sp>
    </p:spTree>
    <p:extLst>
      <p:ext uri="{BB962C8B-B14F-4D97-AF65-F5344CB8AC3E}">
        <p14:creationId xmlns:p14="http://schemas.microsoft.com/office/powerpoint/2010/main" val="32016419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98763" y="0"/>
            <a:ext cx="11249892" cy="1442674"/>
          </a:xfrm>
        </p:spPr>
        <p:txBody>
          <a:bodyPr/>
          <a:lstStyle/>
          <a:p>
            <a:r>
              <a:rPr lang="en-US" dirty="0">
                <a:latin typeface="Verdana" charset="0"/>
                <a:ea typeface="ＭＳ Ｐゴシック" charset="0"/>
                <a:cs typeface="ＭＳ Ｐゴシック" charset="0"/>
              </a:rPr>
              <a:t>Depth-</a:t>
            </a:r>
            <a:r>
              <a:rPr lang="en-US" dirty="0" smtClean="0">
                <a:latin typeface="Verdana" charset="0"/>
                <a:ea typeface="ＭＳ Ｐゴシック" charset="0"/>
                <a:cs typeface="ＭＳ Ｐゴシック" charset="0"/>
              </a:rPr>
              <a:t>Duration-Frequency</a:t>
            </a:r>
            <a:endParaRPr lang="en-US" dirty="0">
              <a:latin typeface="Verdana" charset="0"/>
              <a:ea typeface="ＭＳ Ｐゴシック" charset="0"/>
              <a:cs typeface="ＭＳ Ｐゴシック" charset="0"/>
            </a:endParaRPr>
          </a:p>
        </p:txBody>
      </p:sp>
      <p:sp>
        <p:nvSpPr>
          <p:cNvPr id="32771" name="Rectangle 3"/>
          <p:cNvSpPr>
            <a:spLocks noGrp="1" noChangeArrowheads="1"/>
          </p:cNvSpPr>
          <p:nvPr>
            <p:ph type="body" idx="4294967295"/>
          </p:nvPr>
        </p:nvSpPr>
        <p:spPr>
          <a:xfrm>
            <a:off x="169333" y="1693776"/>
            <a:ext cx="12022667" cy="4505325"/>
          </a:xfrm>
          <a:prstGeom prst="rect">
            <a:avLst/>
          </a:prstGeom>
        </p:spPr>
        <p:txBody>
          <a:bodyPr>
            <a:noAutofit/>
          </a:bodyPr>
          <a:lstStyle/>
          <a:p>
            <a:r>
              <a:rPr lang="en-US" sz="2800" dirty="0" smtClean="0">
                <a:latin typeface="Verdana" charset="0"/>
                <a:ea typeface="ＭＳ Ｐゴシック" charset="0"/>
                <a:cs typeface="ＭＳ Ｐゴシック" charset="0"/>
              </a:rPr>
              <a:t>Depth </a:t>
            </a:r>
            <a:r>
              <a:rPr lang="en-US" sz="2800" dirty="0">
                <a:latin typeface="Verdana" charset="0"/>
                <a:ea typeface="ＭＳ Ｐゴシック" charset="0"/>
                <a:cs typeface="ＭＳ Ｐゴシック" charset="0"/>
              </a:rPr>
              <a:t>of rainfall is the accumulated depth (in a gage) over some time interval</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Duration is that time interval</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Frequency is the probability (like AEP) of observing the depth over the given duration.</a:t>
            </a:r>
            <a:r>
              <a:rPr lang="en-US" sz="1600" dirty="0">
                <a:latin typeface="Verdana" charset="0"/>
                <a:ea typeface="ＭＳ Ｐゴシック" charset="0"/>
                <a:cs typeface="ＭＳ Ｐゴシック" charset="0"/>
              </a:rPr>
              <a:t>		</a:t>
            </a:r>
          </a:p>
          <a:p>
            <a:pPr>
              <a:buFontTx/>
              <a:buNone/>
            </a:pPr>
            <a:r>
              <a:rPr lang="en-US" sz="1600" dirty="0">
                <a:latin typeface="Verdana" charset="0"/>
                <a:ea typeface="ＭＳ Ｐゴシック" charset="0"/>
                <a:cs typeface="ＭＳ Ｐゴシック" charset="0"/>
              </a:rPr>
              <a:t>	</a:t>
            </a:r>
          </a:p>
        </p:txBody>
      </p:sp>
    </p:spTree>
    <p:extLst>
      <p:ext uri="{BB962C8B-B14F-4D97-AF65-F5344CB8AC3E}">
        <p14:creationId xmlns:p14="http://schemas.microsoft.com/office/powerpoint/2010/main" val="5087773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1817" y="0"/>
            <a:ext cx="12192000" cy="1031875"/>
          </a:xfrm>
        </p:spPr>
        <p:txBody>
          <a:bodyPr/>
          <a:lstStyle/>
          <a:p>
            <a:r>
              <a:rPr lang="en-US" dirty="0">
                <a:latin typeface="Verdana" charset="0"/>
                <a:ea typeface="ＭＳ Ｐゴシック" charset="0"/>
                <a:cs typeface="ＭＳ Ｐゴシック" charset="0"/>
              </a:rPr>
              <a:t>Depth-Duration-Frequency</a:t>
            </a:r>
          </a:p>
        </p:txBody>
      </p:sp>
      <p:sp>
        <p:nvSpPr>
          <p:cNvPr id="34819" name="Rectangle 3"/>
          <p:cNvSpPr>
            <a:spLocks noGrp="1" noChangeArrowheads="1"/>
          </p:cNvSpPr>
          <p:nvPr>
            <p:ph type="body" idx="4294967295"/>
          </p:nvPr>
        </p:nvSpPr>
        <p:spPr>
          <a:xfrm>
            <a:off x="278674" y="1081088"/>
            <a:ext cx="10528300" cy="4505325"/>
          </a:xfrm>
          <a:prstGeom prst="rect">
            <a:avLst/>
          </a:prstGeom>
        </p:spPr>
        <p:txBody>
          <a:bodyPr/>
          <a:lstStyle/>
          <a:p>
            <a:r>
              <a:rPr lang="en-US" sz="2400" dirty="0">
                <a:latin typeface="Verdana" charset="0"/>
                <a:ea typeface="ＭＳ Ｐゴシック" charset="0"/>
                <a:cs typeface="ＭＳ Ｐゴシック" charset="0"/>
              </a:rPr>
              <a:t>DDF curve</a:t>
            </a:r>
            <a:endParaRPr lang="en-US" sz="1400" dirty="0">
              <a:latin typeface="Verdana" charset="0"/>
              <a:ea typeface="ＭＳ Ｐゴシック" charset="0"/>
              <a:cs typeface="ＭＳ Ｐゴシック" charset="0"/>
            </a:endParaRPr>
          </a:p>
          <a:p>
            <a:pPr>
              <a:buFontTx/>
              <a:buNone/>
            </a:pPr>
            <a:r>
              <a:rPr lang="en-US" sz="1400" dirty="0">
                <a:latin typeface="Verdana" charset="0"/>
                <a:ea typeface="ＭＳ Ｐゴシック" charset="0"/>
                <a:cs typeface="ＭＳ Ｐゴシック" charset="0"/>
              </a:rPr>
              <a:t>	</a:t>
            </a:r>
            <a:r>
              <a:rPr lang="en-US" sz="1400" dirty="0" err="1">
                <a:latin typeface="Verdana" charset="0"/>
                <a:ea typeface="ＭＳ Ｐゴシック" charset="0"/>
                <a:cs typeface="ＭＳ Ｐゴシック" charset="0"/>
              </a:rPr>
              <a:t>e.q</a:t>
            </a:r>
            <a:r>
              <a:rPr lang="en-US" sz="1400" dirty="0">
                <a:latin typeface="Verdana" charset="0"/>
                <a:ea typeface="ＭＳ Ｐゴシック" charset="0"/>
                <a:cs typeface="ＭＳ Ｐゴシック" charset="0"/>
              </a:rPr>
              <a:t>.  12 hour, 100-year (AEP=1%), depth is 70 millimeters</a:t>
            </a:r>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5666" y="2093913"/>
            <a:ext cx="6485467"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1" name="Straight Arrow Connector 5"/>
          <p:cNvCxnSpPr>
            <a:cxnSpLocks noChangeShapeType="1"/>
          </p:cNvCxnSpPr>
          <p:nvPr/>
        </p:nvCxnSpPr>
        <p:spPr bwMode="auto">
          <a:xfrm rot="10800000" flipV="1">
            <a:off x="9038167" y="3284538"/>
            <a:ext cx="912284" cy="306387"/>
          </a:xfrm>
          <a:prstGeom prst="straightConnector1">
            <a:avLst/>
          </a:prstGeom>
          <a:noFill/>
          <a:ln w="12700">
            <a:solidFill>
              <a:schemeClr val="bg1"/>
            </a:solidFill>
            <a:round/>
            <a:headEnd/>
            <a:tailEnd type="arrow" w="med" len="med"/>
          </a:ln>
          <a:extLst>
            <a:ext uri="{909E8E84-426E-40dd-AFC4-6F175D3DCCD1}">
              <a14:hiddenFill xmlns:a14="http://schemas.microsoft.com/office/drawing/2010/main">
                <a:noFill/>
              </a14:hiddenFill>
            </a:ext>
          </a:extLst>
        </p:spPr>
      </p:cxnSp>
      <p:sp>
        <p:nvSpPr>
          <p:cNvPr id="34822" name="TextBox 6"/>
          <p:cNvSpPr txBox="1">
            <a:spLocks noChangeArrowheads="1"/>
          </p:cNvSpPr>
          <p:nvPr/>
        </p:nvSpPr>
        <p:spPr bwMode="auto">
          <a:xfrm>
            <a:off x="9950451" y="3038475"/>
            <a:ext cx="14965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34823" name="Straight Arrow Connector 8"/>
          <p:cNvCxnSpPr>
            <a:cxnSpLocks noChangeShapeType="1"/>
            <a:stCxn id="34824" idx="1"/>
          </p:cNvCxnSpPr>
          <p:nvPr/>
        </p:nvCxnSpPr>
        <p:spPr bwMode="auto">
          <a:xfrm flipH="1" flipV="1">
            <a:off x="7351433" y="5481638"/>
            <a:ext cx="3187700" cy="319734"/>
          </a:xfrm>
          <a:prstGeom prst="straightConnector1">
            <a:avLst/>
          </a:prstGeom>
          <a:noFill/>
          <a:ln w="12700">
            <a:solidFill>
              <a:schemeClr val="bg1"/>
            </a:solidFill>
            <a:round/>
            <a:headEnd/>
            <a:tailEnd type="arrow" w="med" len="med"/>
          </a:ln>
          <a:extLst>
            <a:ext uri="{909E8E84-426E-40dd-AFC4-6F175D3DCCD1}">
              <a14:hiddenFill xmlns:a14="http://schemas.microsoft.com/office/drawing/2010/main">
                <a:noFill/>
              </a14:hiddenFill>
            </a:ext>
          </a:extLst>
        </p:spPr>
      </p:cxnSp>
      <p:sp>
        <p:nvSpPr>
          <p:cNvPr id="34824" name="TextBox 9"/>
          <p:cNvSpPr txBox="1">
            <a:spLocks noChangeArrowheads="1"/>
          </p:cNvSpPr>
          <p:nvPr/>
        </p:nvSpPr>
        <p:spPr bwMode="auto">
          <a:xfrm>
            <a:off x="10539133" y="5570539"/>
            <a:ext cx="1278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4825" name="Straight Arrow Connector 11"/>
          <p:cNvCxnSpPr>
            <a:cxnSpLocks noChangeShapeType="1"/>
          </p:cNvCxnSpPr>
          <p:nvPr/>
        </p:nvCxnSpPr>
        <p:spPr bwMode="auto">
          <a:xfrm>
            <a:off x="2487084" y="3871913"/>
            <a:ext cx="1413933" cy="7937"/>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4826" name="TextBox 12"/>
          <p:cNvSpPr txBox="1">
            <a:spLocks noChangeArrowheads="1"/>
          </p:cNvSpPr>
          <p:nvPr/>
        </p:nvSpPr>
        <p:spPr bwMode="auto">
          <a:xfrm>
            <a:off x="1202267" y="3556000"/>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4827" name="Straight Connector 14"/>
          <p:cNvCxnSpPr>
            <a:cxnSpLocks noChangeShapeType="1"/>
          </p:cNvCxnSpPr>
          <p:nvPr/>
        </p:nvCxnSpPr>
        <p:spPr bwMode="auto">
          <a:xfrm rot="16200000" flipV="1">
            <a:off x="5229226" y="4652433"/>
            <a:ext cx="1638300" cy="2328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4828" name="Straight Connector 17"/>
          <p:cNvCxnSpPr>
            <a:cxnSpLocks noChangeShapeType="1"/>
          </p:cNvCxnSpPr>
          <p:nvPr/>
        </p:nvCxnSpPr>
        <p:spPr bwMode="auto">
          <a:xfrm rot="10800000" flipV="1">
            <a:off x="3865034" y="3844925"/>
            <a:ext cx="2148417"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4829" name="Oval 12"/>
          <p:cNvSpPr>
            <a:spLocks noChangeArrowheads="1"/>
          </p:cNvSpPr>
          <p:nvPr/>
        </p:nvSpPr>
        <p:spPr bwMode="auto">
          <a:xfrm>
            <a:off x="2937934" y="3190875"/>
            <a:ext cx="520700" cy="858838"/>
          </a:xfrm>
          <a:prstGeom prst="ellipse">
            <a:avLst/>
          </a:prstGeom>
          <a:solidFill>
            <a:srgbClr val="FF0000">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4830" name="Oval 13"/>
          <p:cNvSpPr>
            <a:spLocks noChangeArrowheads="1"/>
          </p:cNvSpPr>
          <p:nvPr/>
        </p:nvSpPr>
        <p:spPr bwMode="auto">
          <a:xfrm>
            <a:off x="6007101" y="5840414"/>
            <a:ext cx="723900" cy="358775"/>
          </a:xfrm>
          <a:prstGeom prst="ellipse">
            <a:avLst/>
          </a:prstGeom>
          <a:solidFill>
            <a:srgbClr val="FF0000">
              <a:alpha val="10980"/>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28427133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pic>
        <p:nvPicPr>
          <p:cNvPr id="4" name="Picture 3" descr="AA0274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861" y="4676091"/>
            <a:ext cx="2451091" cy="2243669"/>
          </a:xfrm>
          <a:prstGeom prst="rect">
            <a:avLst/>
          </a:prstGeom>
        </p:spPr>
      </p:pic>
      <p:pic>
        <p:nvPicPr>
          <p:cNvPr id="5" name="Picture 4" descr="AA028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698" y="4176700"/>
            <a:ext cx="3067983" cy="2620924"/>
          </a:xfrm>
          <a:prstGeom prst="rect">
            <a:avLst/>
          </a:prstGeom>
        </p:spPr>
      </p:pic>
      <p:pic>
        <p:nvPicPr>
          <p:cNvPr id="6" name="Picture 5" descr="AA02819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979" y="3881606"/>
            <a:ext cx="1437291" cy="1768972"/>
          </a:xfrm>
          <a:prstGeom prst="rect">
            <a:avLst/>
          </a:prstGeom>
        </p:spPr>
      </p:pic>
      <p:pic>
        <p:nvPicPr>
          <p:cNvPr id="7" name="Picture 6" descr="AA0274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400" y="5251190"/>
            <a:ext cx="1368595" cy="1384823"/>
          </a:xfrm>
          <a:prstGeom prst="rect">
            <a:avLst/>
          </a:prstGeom>
          <a:scene3d>
            <a:camera prst="orthographicFront">
              <a:rot lat="0" lon="10800000" rev="0"/>
            </a:camera>
            <a:lightRig rig="threePt" dir="t"/>
          </a:scene3d>
        </p:spPr>
      </p:pic>
      <p:pic>
        <p:nvPicPr>
          <p:cNvPr id="8" name="Picture 7" descr="WL00276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151" y="2345864"/>
            <a:ext cx="897855" cy="1098013"/>
          </a:xfrm>
          <a:prstGeom prst="rect">
            <a:avLst/>
          </a:prstGeom>
        </p:spPr>
      </p:pic>
      <p:pic>
        <p:nvPicPr>
          <p:cNvPr id="10" name="Picture 9" descr="rbrs_001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319" y="3126712"/>
            <a:ext cx="4584851" cy="3731289"/>
          </a:xfrm>
          <a:prstGeom prst="rect">
            <a:avLst/>
          </a:prstGeom>
        </p:spPr>
      </p:pic>
      <p:pic>
        <p:nvPicPr>
          <p:cNvPr id="11" name="Picture 10" descr="LS01832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7353" y="3529293"/>
            <a:ext cx="782545" cy="500936"/>
          </a:xfrm>
          <a:prstGeom prst="rect">
            <a:avLst/>
          </a:prstGeom>
        </p:spPr>
      </p:pic>
      <p:pic>
        <p:nvPicPr>
          <p:cNvPr id="13" name="Picture 12" descr="AA04968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2584" y="4865044"/>
            <a:ext cx="2435856" cy="1932580"/>
          </a:xfrm>
          <a:prstGeom prst="rect">
            <a:avLst/>
          </a:prstGeom>
        </p:spPr>
      </p:pic>
      <p:sp>
        <p:nvSpPr>
          <p:cNvPr id="3" name="Content Placeholder 2"/>
          <p:cNvSpPr>
            <a:spLocks noGrp="1"/>
          </p:cNvSpPr>
          <p:nvPr>
            <p:ph idx="4294967295"/>
          </p:nvPr>
        </p:nvSpPr>
        <p:spPr>
          <a:xfrm>
            <a:off x="164807" y="2097088"/>
            <a:ext cx="7620512" cy="3609770"/>
          </a:xfrm>
          <a:prstGeom prst="rect">
            <a:avLst/>
          </a:prstGeom>
        </p:spPr>
        <p:txBody>
          <a:bodyPr>
            <a:normAutofit/>
          </a:bodyPr>
          <a:lstStyle/>
          <a:p>
            <a:r>
              <a:rPr lang="en-US" sz="1900" dirty="0" smtClean="0"/>
              <a:t>Hydrology</a:t>
            </a:r>
          </a:p>
          <a:p>
            <a:pPr lvl="1"/>
            <a:r>
              <a:rPr lang="en-US" sz="1900" dirty="0" smtClean="0"/>
              <a:t>Definitions and Motivation</a:t>
            </a:r>
          </a:p>
          <a:p>
            <a:pPr lvl="1"/>
            <a:r>
              <a:rPr lang="en-US" sz="1900" dirty="0" smtClean="0"/>
              <a:t>Hydrographs</a:t>
            </a:r>
          </a:p>
          <a:p>
            <a:pPr lvl="1"/>
            <a:r>
              <a:rPr lang="en-US" sz="1900" dirty="0" smtClean="0"/>
              <a:t>Design Storms</a:t>
            </a:r>
          </a:p>
          <a:p>
            <a:pPr lvl="1"/>
            <a:endParaRPr lang="en-US" dirty="0" smtClean="0"/>
          </a:p>
        </p:txBody>
      </p:sp>
    </p:spTree>
    <p:extLst>
      <p:ext uri="{BB962C8B-B14F-4D97-AF65-F5344CB8AC3E}">
        <p14:creationId xmlns:p14="http://schemas.microsoft.com/office/powerpoint/2010/main" val="18753169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0" y="0"/>
            <a:ext cx="12192000" cy="1442674"/>
          </a:xfrm>
        </p:spPr>
        <p:txBody>
          <a:bodyPr/>
          <a:lstStyle/>
          <a:p>
            <a:pPr algn="ctr"/>
            <a:r>
              <a:rPr lang="en-US" sz="4400" dirty="0" smtClean="0">
                <a:latin typeface="Verdana" charset="0"/>
                <a:ea typeface="ＭＳ Ｐゴシック" charset="0"/>
                <a:cs typeface="ＭＳ Ｐゴシック" charset="0"/>
              </a:rPr>
              <a:t>Intensity</a:t>
            </a:r>
            <a:endParaRPr lang="en-US" sz="4400" dirty="0">
              <a:latin typeface="Verdana" charset="0"/>
              <a:ea typeface="ＭＳ Ｐゴシック" charset="0"/>
              <a:cs typeface="ＭＳ Ｐゴシック" charset="0"/>
            </a:endParaRPr>
          </a:p>
        </p:txBody>
      </p:sp>
      <p:sp>
        <p:nvSpPr>
          <p:cNvPr id="36868" name="Rectangle 3"/>
          <p:cNvSpPr>
            <a:spLocks noGrp="1" noChangeArrowheads="1"/>
          </p:cNvSpPr>
          <p:nvPr>
            <p:ph type="body" idx="4294967295"/>
          </p:nvPr>
        </p:nvSpPr>
        <p:spPr>
          <a:xfrm>
            <a:off x="1" y="1457175"/>
            <a:ext cx="12191999" cy="4505325"/>
          </a:xfrm>
          <a:prstGeom prst="rect">
            <a:avLst/>
          </a:prstGeom>
        </p:spPr>
        <p:txBody>
          <a:bodyPr>
            <a:noAutofit/>
          </a:bodyPr>
          <a:lstStyle/>
          <a:p>
            <a:r>
              <a:rPr lang="en-US" sz="2800" dirty="0">
                <a:latin typeface="Verdana" charset="0"/>
                <a:ea typeface="ＭＳ Ｐゴシック" charset="0"/>
                <a:cs typeface="ＭＳ Ｐゴシック" charset="0"/>
              </a:rPr>
              <a:t>An alternate </a:t>
            </a:r>
            <a:r>
              <a:rPr lang="en-US" sz="2800" dirty="0" smtClean="0">
                <a:latin typeface="Verdana" charset="0"/>
                <a:ea typeface="ＭＳ Ｐゴシック" charset="0"/>
                <a:cs typeface="ＭＳ Ｐゴシック" charset="0"/>
              </a:rPr>
              <a:t>to </a:t>
            </a:r>
            <a:r>
              <a:rPr lang="en-US" sz="2800" dirty="0">
                <a:latin typeface="Verdana" charset="0"/>
                <a:ea typeface="ＭＳ Ｐゴシック" charset="0"/>
                <a:cs typeface="ＭＳ Ｐゴシック" charset="0"/>
              </a:rPr>
              <a:t>DDF is to present the magnitude as an intensity (a rate)</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r>
              <a:rPr lang="en-US" sz="2800" dirty="0">
                <a:latin typeface="Verdana" charset="0"/>
                <a:ea typeface="ＭＳ Ｐゴシック" charset="0"/>
                <a:cs typeface="ＭＳ Ｐゴシック" charset="0"/>
              </a:rPr>
              <a:t>Intensity is the ratio of an accumulated depth to some averaging time, usually the duration.</a:t>
            </a:r>
          </a:p>
          <a:p>
            <a:endParaRPr lang="en-US" sz="2800" dirty="0">
              <a:latin typeface="Verdana" charset="0"/>
              <a:ea typeface="ＭＳ Ｐゴシック" charset="0"/>
              <a:cs typeface="ＭＳ Ｐゴシック" charset="0"/>
            </a:endParaRPr>
          </a:p>
          <a:p>
            <a:endParaRPr lang="en-US" sz="2800" dirty="0">
              <a:latin typeface="Verdana" charset="0"/>
              <a:ea typeface="ＭＳ Ｐゴシック" charset="0"/>
              <a:cs typeface="ＭＳ Ｐゴシック" charset="0"/>
            </a:endParaRPr>
          </a:p>
          <a:p>
            <a:pPr algn="ctr">
              <a:buFontTx/>
              <a:buNone/>
            </a:pPr>
            <a:r>
              <a:rPr lang="en-US" sz="1600" dirty="0" smtClean="0">
                <a:solidFill>
                  <a:srgbClr val="FF0000"/>
                </a:solidFill>
                <a:latin typeface="Verdana" charset="0"/>
                <a:ea typeface="ＭＳ Ｐゴシック" charset="0"/>
                <a:cs typeface="ＭＳ Ｐゴシック" charset="0"/>
              </a:rPr>
              <a:t>Intensity </a:t>
            </a:r>
            <a:r>
              <a:rPr lang="en-US" sz="1600" dirty="0">
                <a:solidFill>
                  <a:srgbClr val="FF0000"/>
                </a:solidFill>
                <a:latin typeface="Verdana" charset="0"/>
                <a:ea typeface="ＭＳ Ｐゴシック" charset="0"/>
                <a:cs typeface="ＭＳ Ｐゴシック" charset="0"/>
              </a:rPr>
              <a:t>is NOT the instantaneous rainfall rate</a:t>
            </a:r>
            <a:endParaRPr lang="en-US" sz="2800" dirty="0">
              <a:solidFill>
                <a:srgbClr val="FF0000"/>
              </a:solidFill>
              <a:latin typeface="Verdana" charset="0"/>
              <a:ea typeface="ＭＳ Ｐゴシック" charset="0"/>
              <a:cs typeface="ＭＳ Ｐゴシック" charset="0"/>
            </a:endParaRPr>
          </a:p>
        </p:txBody>
      </p:sp>
      <p:graphicFrame>
        <p:nvGraphicFramePr>
          <p:cNvPr id="36866" name="Object 4"/>
          <p:cNvGraphicFramePr>
            <a:graphicFrameLocks noChangeAspect="1"/>
          </p:cNvGraphicFramePr>
          <p:nvPr>
            <p:extLst>
              <p:ext uri="{D42A27DB-BD31-4B8C-83A1-F6EECF244321}">
                <p14:modId xmlns:p14="http://schemas.microsoft.com/office/powerpoint/2010/main" val="1406159726"/>
              </p:ext>
            </p:extLst>
          </p:nvPr>
        </p:nvGraphicFramePr>
        <p:xfrm>
          <a:off x="4774689" y="3835399"/>
          <a:ext cx="2126921" cy="1151265"/>
        </p:xfrm>
        <a:graphic>
          <a:graphicData uri="http://schemas.openxmlformats.org/presentationml/2006/ole">
            <mc:AlternateContent xmlns:mc="http://schemas.openxmlformats.org/markup-compatibility/2006">
              <mc:Choice xmlns:v="urn:schemas-microsoft-com:vml" Requires="v">
                <p:oleObj spid="_x0000_s1028" name="Equation" r:id="rId4" imgW="546100" imgH="393700" progId="Equation.3">
                  <p:embed/>
                </p:oleObj>
              </mc:Choice>
              <mc:Fallback>
                <p:oleObj name="Equation" r:id="rId4" imgW="5461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4689" y="3835399"/>
                        <a:ext cx="2126921" cy="115126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844453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0" y="122965"/>
            <a:ext cx="12192000" cy="813660"/>
          </a:xfrm>
        </p:spPr>
        <p:txBody>
          <a:bodyPr/>
          <a:lstStyle/>
          <a:p>
            <a:pPr algn="ctr"/>
            <a:r>
              <a:rPr lang="en-US" sz="4000" dirty="0">
                <a:latin typeface="Verdana" charset="0"/>
                <a:ea typeface="ＭＳ Ｐゴシック" charset="0"/>
                <a:cs typeface="ＭＳ Ｐゴシック" charset="0"/>
              </a:rPr>
              <a:t>Intensity-Depth Relationship</a:t>
            </a:r>
          </a:p>
        </p:txBody>
      </p:sp>
      <p:sp>
        <p:nvSpPr>
          <p:cNvPr id="38916" name="Rectangle 3"/>
          <p:cNvSpPr>
            <a:spLocks noGrp="1" noChangeArrowheads="1"/>
          </p:cNvSpPr>
          <p:nvPr>
            <p:ph type="body" idx="4294967295"/>
          </p:nvPr>
        </p:nvSpPr>
        <p:spPr>
          <a:xfrm>
            <a:off x="687918" y="1008064"/>
            <a:ext cx="10528300" cy="4505325"/>
          </a:xfrm>
          <a:prstGeom prst="rect">
            <a:avLst/>
          </a:prstGeom>
        </p:spPr>
        <p:txBody>
          <a:bodyPr/>
          <a:lstStyle/>
          <a:p>
            <a:r>
              <a:rPr lang="en-US" sz="2400" dirty="0">
                <a:latin typeface="Verdana" charset="0"/>
                <a:ea typeface="ＭＳ Ｐゴシック" charset="0"/>
                <a:cs typeface="ＭＳ Ｐゴシック" charset="0"/>
              </a:rPr>
              <a:t>Intensity (average rate) from depth</a:t>
            </a:r>
            <a:endParaRPr lang="en-US" sz="1400" dirty="0">
              <a:latin typeface="Verdana" charset="0"/>
              <a:ea typeface="ＭＳ Ｐゴシック" charset="0"/>
              <a:cs typeface="ＭＳ Ｐゴシック" charset="0"/>
            </a:endParaRPr>
          </a:p>
          <a:p>
            <a:pPr>
              <a:buFontTx/>
              <a:buNone/>
            </a:pPr>
            <a:r>
              <a:rPr lang="en-US" sz="1400" dirty="0">
                <a:latin typeface="Verdana" charset="0"/>
                <a:ea typeface="ＭＳ Ｐゴシック" charset="0"/>
                <a:cs typeface="ＭＳ Ｐゴシック" charset="0"/>
              </a:rPr>
              <a:t>	</a:t>
            </a:r>
            <a:r>
              <a:rPr lang="en-US" sz="1400" dirty="0" err="1">
                <a:latin typeface="Verdana" charset="0"/>
                <a:ea typeface="ＭＳ Ｐゴシック" charset="0"/>
                <a:cs typeface="ＭＳ Ｐゴシック" charset="0"/>
              </a:rPr>
              <a:t>e.q</a:t>
            </a:r>
            <a:r>
              <a:rPr lang="en-US" sz="1400" dirty="0">
                <a:latin typeface="Verdana" charset="0"/>
                <a:ea typeface="ＭＳ Ｐゴシック" charset="0"/>
                <a:cs typeface="ＭＳ Ｐゴシック" charset="0"/>
              </a:rPr>
              <a:t>.  	12 hour, 100-year (AEP=1%), depth is 70 mm</a:t>
            </a:r>
          </a:p>
          <a:p>
            <a:pPr>
              <a:buFontTx/>
              <a:buNone/>
            </a:pPr>
            <a:r>
              <a:rPr lang="en-US" sz="1400" dirty="0">
                <a:latin typeface="Verdana" charset="0"/>
                <a:ea typeface="ＭＳ Ｐゴシック" charset="0"/>
                <a:cs typeface="ＭＳ Ｐゴシック" charset="0"/>
              </a:rPr>
              <a:t>			average intensity is 70mm/12hr = 5.8 mm/</a:t>
            </a:r>
            <a:r>
              <a:rPr lang="en-US" sz="1400" dirty="0" err="1">
                <a:latin typeface="Verdana" charset="0"/>
                <a:ea typeface="ＭＳ Ｐゴシック" charset="0"/>
                <a:cs typeface="ＭＳ Ｐゴシック" charset="0"/>
              </a:rPr>
              <a:t>hr</a:t>
            </a:r>
            <a:endParaRPr lang="en-US" sz="1400" dirty="0">
              <a:latin typeface="Verdana" charset="0"/>
              <a:ea typeface="ＭＳ Ｐゴシック" charset="0"/>
              <a:cs typeface="ＭＳ Ｐゴシック" charset="0"/>
            </a:endParaRPr>
          </a:p>
        </p:txBody>
      </p:sp>
      <p:pic>
        <p:nvPicPr>
          <p:cNvPr id="389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8817" y="2365375"/>
            <a:ext cx="5458883"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8" name="Straight Arrow Connector 5"/>
          <p:cNvCxnSpPr>
            <a:cxnSpLocks noChangeShapeType="1"/>
            <a:stCxn id="38919" idx="1"/>
          </p:cNvCxnSpPr>
          <p:nvPr/>
        </p:nvCxnSpPr>
        <p:spPr bwMode="auto">
          <a:xfrm flipH="1" flipV="1">
            <a:off x="6646334" y="5072709"/>
            <a:ext cx="1361018" cy="1001713"/>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8919" name="TextBox 9"/>
          <p:cNvSpPr txBox="1">
            <a:spLocks noChangeArrowheads="1"/>
          </p:cNvSpPr>
          <p:nvPr/>
        </p:nvSpPr>
        <p:spPr bwMode="auto">
          <a:xfrm>
            <a:off x="8007352" y="5843589"/>
            <a:ext cx="1278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8920" name="Straight Arrow Connector 11"/>
          <p:cNvCxnSpPr>
            <a:cxnSpLocks noChangeShapeType="1"/>
            <a:stCxn id="38921" idx="3"/>
          </p:cNvCxnSpPr>
          <p:nvPr/>
        </p:nvCxnSpPr>
        <p:spPr bwMode="auto">
          <a:xfrm>
            <a:off x="3085468" y="3863975"/>
            <a:ext cx="1554265" cy="23018"/>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8921" name="TextBox 12"/>
          <p:cNvSpPr txBox="1">
            <a:spLocks noChangeArrowheads="1"/>
          </p:cNvSpPr>
          <p:nvPr/>
        </p:nvSpPr>
        <p:spPr bwMode="auto">
          <a:xfrm>
            <a:off x="2144185" y="3633142"/>
            <a:ext cx="941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8922" name="Straight Connector 14"/>
          <p:cNvCxnSpPr>
            <a:cxnSpLocks noChangeShapeType="1"/>
          </p:cNvCxnSpPr>
          <p:nvPr/>
        </p:nvCxnSpPr>
        <p:spPr bwMode="auto">
          <a:xfrm rot="16200000" flipV="1">
            <a:off x="5815277" y="4391819"/>
            <a:ext cx="1636712" cy="254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8923" name="Straight Connector 17"/>
          <p:cNvCxnSpPr>
            <a:cxnSpLocks noChangeShapeType="1"/>
          </p:cNvCxnSpPr>
          <p:nvPr/>
        </p:nvCxnSpPr>
        <p:spPr bwMode="auto">
          <a:xfrm rot="10800000" flipV="1">
            <a:off x="4639734" y="3854450"/>
            <a:ext cx="2150533" cy="42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graphicFrame>
        <p:nvGraphicFramePr>
          <p:cNvPr id="38914" name="Object 4"/>
          <p:cNvGraphicFramePr>
            <a:graphicFrameLocks noChangeAspect="1"/>
          </p:cNvGraphicFramePr>
          <p:nvPr>
            <p:extLst>
              <p:ext uri="{D42A27DB-BD31-4B8C-83A1-F6EECF244321}">
                <p14:modId xmlns:p14="http://schemas.microsoft.com/office/powerpoint/2010/main" val="3776546305"/>
              </p:ext>
            </p:extLst>
          </p:nvPr>
        </p:nvGraphicFramePr>
        <p:xfrm>
          <a:off x="6815667" y="4123878"/>
          <a:ext cx="3611033" cy="617537"/>
        </p:xfrm>
        <a:graphic>
          <a:graphicData uri="http://schemas.openxmlformats.org/presentationml/2006/ole">
            <mc:AlternateContent xmlns:mc="http://schemas.openxmlformats.org/markup-compatibility/2006">
              <mc:Choice xmlns:v="urn:schemas-microsoft-com:vml" Requires="v">
                <p:oleObj spid="_x0000_s2052" name="Equation" r:id="rId5" imgW="1562100" imgH="355600" progId="Equation.3">
                  <p:embed/>
                </p:oleObj>
              </mc:Choice>
              <mc:Fallback>
                <p:oleObj name="Equation" r:id="rId5" imgW="1562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5667" y="4123878"/>
                        <a:ext cx="3611033" cy="617537"/>
                      </a:xfrm>
                      <a:prstGeom prst="rect">
                        <a:avLst/>
                      </a:prstGeom>
                      <a:solidFill>
                        <a:schemeClr val="tx1"/>
                      </a:solidFill>
                      <a:ln>
                        <a:noFill/>
                      </a:ln>
                      <a:effectLst/>
                      <a:extLst/>
                    </p:spPr>
                  </p:pic>
                </p:oleObj>
              </mc:Fallback>
            </mc:AlternateContent>
          </a:graphicData>
        </a:graphic>
      </p:graphicFrame>
    </p:spTree>
    <p:extLst>
      <p:ext uri="{BB962C8B-B14F-4D97-AF65-F5344CB8AC3E}">
        <p14:creationId xmlns:p14="http://schemas.microsoft.com/office/powerpoint/2010/main" val="390939211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0" y="28886"/>
            <a:ext cx="12192000" cy="1050615"/>
          </a:xfrm>
        </p:spPr>
        <p:txBody>
          <a:bodyPr>
            <a:normAutofit/>
          </a:bodyPr>
          <a:lstStyle/>
          <a:p>
            <a:pPr algn="ctr"/>
            <a:r>
              <a:rPr lang="en-US" sz="4000" dirty="0">
                <a:latin typeface="Verdana" charset="0"/>
                <a:ea typeface="ＭＳ Ｐゴシック" charset="0"/>
                <a:cs typeface="ＭＳ Ｐゴシック" charset="0"/>
              </a:rPr>
              <a:t>Intensity-Duration-Frequency</a:t>
            </a:r>
          </a:p>
        </p:txBody>
      </p:sp>
      <p:sp>
        <p:nvSpPr>
          <p:cNvPr id="40964" name="Rectangle 3"/>
          <p:cNvSpPr>
            <a:spLocks noGrp="1" noChangeArrowheads="1"/>
          </p:cNvSpPr>
          <p:nvPr>
            <p:ph type="body" idx="4294967295"/>
          </p:nvPr>
        </p:nvSpPr>
        <p:spPr>
          <a:xfrm>
            <a:off x="641350" y="1031876"/>
            <a:ext cx="10528300" cy="4505325"/>
          </a:xfrm>
          <a:prstGeom prst="rect">
            <a:avLst/>
          </a:prstGeom>
        </p:spPr>
        <p:txBody>
          <a:bodyPr/>
          <a:lstStyle/>
          <a:p>
            <a:r>
              <a:rPr lang="en-US" sz="2400" dirty="0">
                <a:latin typeface="Verdana" charset="0"/>
                <a:ea typeface="ＭＳ Ｐゴシック" charset="0"/>
                <a:cs typeface="ＭＳ Ｐゴシック" charset="0"/>
              </a:rPr>
              <a:t>IDF curves</a:t>
            </a:r>
          </a:p>
          <a:p>
            <a:pPr>
              <a:buFontTx/>
              <a:buNone/>
            </a:pPr>
            <a:r>
              <a:rPr lang="en-US" sz="1600" dirty="0">
                <a:latin typeface="Verdana" charset="0"/>
                <a:ea typeface="ＭＳ Ｐゴシック" charset="0"/>
                <a:cs typeface="ＭＳ Ｐゴシック" charset="0"/>
              </a:rPr>
              <a:t>	</a:t>
            </a:r>
            <a:r>
              <a:rPr lang="en-US" sz="1600" dirty="0" err="1">
                <a:latin typeface="Verdana" charset="0"/>
                <a:ea typeface="ＭＳ Ｐゴシック" charset="0"/>
                <a:cs typeface="ＭＳ Ｐゴシック" charset="0"/>
              </a:rPr>
              <a:t>e.q</a:t>
            </a:r>
            <a:r>
              <a:rPr lang="en-US" sz="1600" dirty="0">
                <a:latin typeface="Verdana" charset="0"/>
                <a:ea typeface="ＭＳ Ｐゴシック" charset="0"/>
                <a:cs typeface="ＭＳ Ｐゴシック" charset="0"/>
              </a:rPr>
              <a:t>.  20 min, 5-year (AEP=20%), intensity is 5.5 in/</a:t>
            </a:r>
            <a:r>
              <a:rPr lang="en-US" sz="1600" dirty="0" err="1">
                <a:latin typeface="Verdana" charset="0"/>
                <a:ea typeface="ＭＳ Ｐゴシック" charset="0"/>
                <a:cs typeface="ＭＳ Ｐゴシック" charset="0"/>
              </a:rPr>
              <a:t>hr</a:t>
            </a:r>
            <a:endParaRPr lang="en-US" sz="2400" dirty="0">
              <a:latin typeface="Verdana" charset="0"/>
              <a:ea typeface="ＭＳ Ｐゴシック" charset="0"/>
              <a:cs typeface="ＭＳ Ｐゴシック" charset="0"/>
            </a:endParaRPr>
          </a:p>
          <a:p>
            <a:pPr>
              <a:buFontTx/>
              <a:buNone/>
            </a:pPr>
            <a:r>
              <a:rPr lang="en-US" sz="2400" dirty="0">
                <a:latin typeface="Verdana" charset="0"/>
                <a:ea typeface="ＭＳ Ｐゴシック" charset="0"/>
                <a:cs typeface="ＭＳ Ｐゴシック" charset="0"/>
              </a:rPr>
              <a:t> </a:t>
            </a:r>
          </a:p>
        </p:txBody>
      </p:sp>
      <p:grpSp>
        <p:nvGrpSpPr>
          <p:cNvPr id="5" name="Group 4"/>
          <p:cNvGrpSpPr/>
          <p:nvPr/>
        </p:nvGrpSpPr>
        <p:grpSpPr>
          <a:xfrm>
            <a:off x="450851" y="2137570"/>
            <a:ext cx="9654117" cy="4186237"/>
            <a:chOff x="450851" y="2137570"/>
            <a:chExt cx="9654117" cy="4186237"/>
          </a:xfrm>
        </p:grpSpPr>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4701" y="2137570"/>
              <a:ext cx="8060267"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5" name="Straight Arrow Connector 5"/>
            <p:cNvCxnSpPr>
              <a:cxnSpLocks noChangeShapeType="1"/>
            </p:cNvCxnSpPr>
            <p:nvPr/>
          </p:nvCxnSpPr>
          <p:spPr bwMode="auto">
            <a:xfrm rot="10800000" flipV="1">
              <a:off x="3854451" y="3284538"/>
              <a:ext cx="2673349" cy="94615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66" name="TextBox 6"/>
            <p:cNvSpPr txBox="1">
              <a:spLocks noChangeArrowheads="1"/>
            </p:cNvSpPr>
            <p:nvPr/>
          </p:nvSpPr>
          <p:spPr bwMode="auto">
            <a:xfrm>
              <a:off x="6551084" y="2881313"/>
              <a:ext cx="14965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40967" name="Straight Connector 9"/>
            <p:cNvCxnSpPr>
              <a:cxnSpLocks noChangeShapeType="1"/>
            </p:cNvCxnSpPr>
            <p:nvPr/>
          </p:nvCxnSpPr>
          <p:spPr bwMode="auto">
            <a:xfrm rot="5400000" flipH="1" flipV="1">
              <a:off x="4779436" y="5205942"/>
              <a:ext cx="831850" cy="211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8" name="Straight Connector 11"/>
            <p:cNvCxnSpPr>
              <a:cxnSpLocks noChangeShapeType="1"/>
            </p:cNvCxnSpPr>
            <p:nvPr/>
          </p:nvCxnSpPr>
          <p:spPr bwMode="auto">
            <a:xfrm rot="10800000">
              <a:off x="2921003" y="4786313"/>
              <a:ext cx="2275417" cy="174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9" name="Straight Arrow Connector 12"/>
            <p:cNvCxnSpPr>
              <a:cxnSpLocks noChangeShapeType="1"/>
              <a:stCxn id="40970" idx="3"/>
            </p:cNvCxnSpPr>
            <p:nvPr/>
          </p:nvCxnSpPr>
          <p:spPr bwMode="auto">
            <a:xfrm>
              <a:off x="1712735" y="4777435"/>
              <a:ext cx="1297167" cy="26342"/>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40970" name="TextBox 13"/>
            <p:cNvSpPr txBox="1">
              <a:spLocks noChangeArrowheads="1"/>
            </p:cNvSpPr>
            <p:nvPr/>
          </p:nvSpPr>
          <p:spPr bwMode="auto">
            <a:xfrm>
              <a:off x="450851" y="4546602"/>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Intensity</a:t>
              </a:r>
            </a:p>
          </p:txBody>
        </p:sp>
        <p:sp>
          <p:nvSpPr>
            <p:cNvPr id="40971" name="Freeform 16"/>
            <p:cNvSpPr>
              <a:spLocks noChangeArrowheads="1"/>
            </p:cNvSpPr>
            <p:nvPr/>
          </p:nvSpPr>
          <p:spPr bwMode="auto">
            <a:xfrm>
              <a:off x="3771900" y="4365626"/>
              <a:ext cx="2755900" cy="622300"/>
            </a:xfrm>
            <a:custGeom>
              <a:avLst/>
              <a:gdLst>
                <a:gd name="T0" fmla="*/ 0 w 2067035"/>
                <a:gd name="T1" fmla="*/ 0 h 621862"/>
                <a:gd name="T2" fmla="*/ 262437 w 2067035"/>
                <a:gd name="T3" fmla="*/ 151326 h 621862"/>
                <a:gd name="T4" fmla="*/ 454897 w 2067035"/>
                <a:gd name="T5" fmla="*/ 249244 h 621862"/>
                <a:gd name="T6" fmla="*/ 769816 w 2067035"/>
                <a:gd name="T7" fmla="*/ 356065 h 621862"/>
                <a:gd name="T8" fmla="*/ 1058506 w 2067035"/>
                <a:gd name="T9" fmla="*/ 427278 h 621862"/>
                <a:gd name="T10" fmla="*/ 1513384 w 2067035"/>
                <a:gd name="T11" fmla="*/ 551899 h 621862"/>
                <a:gd name="T12" fmla="*/ 2064505 w 2067035"/>
                <a:gd name="T13" fmla="*/ 632015 h 621862"/>
                <a:gd name="T14" fmla="*/ 0 60000 65536"/>
                <a:gd name="T15" fmla="*/ 0 60000 65536"/>
                <a:gd name="T16" fmla="*/ 0 60000 65536"/>
                <a:gd name="T17" fmla="*/ 0 60000 65536"/>
                <a:gd name="T18" fmla="*/ 0 60000 65536"/>
                <a:gd name="T19" fmla="*/ 0 60000 65536"/>
                <a:gd name="T20" fmla="*/ 0 60000 65536"/>
                <a:gd name="T21" fmla="*/ 0 w 2067035"/>
                <a:gd name="T22" fmla="*/ 0 h 621862"/>
                <a:gd name="T23" fmla="*/ 2067035 w 2067035"/>
                <a:gd name="T24" fmla="*/ 621862 h 6218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7035" h="621862">
                  <a:moveTo>
                    <a:pt x="0" y="0"/>
                  </a:moveTo>
                  <a:lnTo>
                    <a:pt x="262759" y="148896"/>
                  </a:lnTo>
                  <a:lnTo>
                    <a:pt x="455449" y="245241"/>
                  </a:lnTo>
                  <a:lnTo>
                    <a:pt x="770759" y="350345"/>
                  </a:lnTo>
                  <a:lnTo>
                    <a:pt x="1059794" y="420414"/>
                  </a:lnTo>
                  <a:lnTo>
                    <a:pt x="1515242" y="543034"/>
                  </a:lnTo>
                  <a:lnTo>
                    <a:pt x="2067035" y="621862"/>
                  </a:lnTo>
                </a:path>
              </a:pathLst>
            </a:cu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Tree>
    <p:extLst>
      <p:ext uri="{BB962C8B-B14F-4D97-AF65-F5344CB8AC3E}">
        <p14:creationId xmlns:p14="http://schemas.microsoft.com/office/powerpoint/2010/main" val="30750362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0" y="1735973"/>
            <a:ext cx="4120377" cy="478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itle 1"/>
          <p:cNvSpPr>
            <a:spLocks noGrp="1"/>
          </p:cNvSpPr>
          <p:nvPr>
            <p:ph type="title"/>
          </p:nvPr>
        </p:nvSpPr>
        <p:spPr>
          <a:xfrm>
            <a:off x="0" y="1"/>
            <a:ext cx="12192000" cy="1596177"/>
          </a:xfrm>
        </p:spPr>
        <p:txBody>
          <a:bodyPr/>
          <a:lstStyle/>
          <a:p>
            <a:r>
              <a:rPr lang="en-US" sz="3600" dirty="0" smtClean="0">
                <a:latin typeface="Verdana" charset="0"/>
                <a:ea typeface="ＭＳ Ｐゴシック" charset="0"/>
                <a:cs typeface="ＭＳ Ｐゴシック" charset="0"/>
              </a:rPr>
              <a:t>Estimating Depth and Intensity</a:t>
            </a:r>
            <a:endParaRPr lang="en-US" sz="3600" dirty="0">
              <a:latin typeface="Verdana" charset="0"/>
              <a:ea typeface="ＭＳ Ｐゴシック" charset="0"/>
              <a:cs typeface="ＭＳ Ｐゴシック" charset="0"/>
            </a:endParaRPr>
          </a:p>
        </p:txBody>
      </p:sp>
      <p:sp>
        <p:nvSpPr>
          <p:cNvPr id="43011" name="Content Placeholder 2"/>
          <p:cNvSpPr>
            <a:spLocks noGrp="1"/>
          </p:cNvSpPr>
          <p:nvPr>
            <p:ph idx="4294967295"/>
          </p:nvPr>
        </p:nvSpPr>
        <p:spPr>
          <a:xfrm>
            <a:off x="216117" y="1291473"/>
            <a:ext cx="6512199" cy="5423653"/>
          </a:xfrm>
          <a:prstGeom prst="rect">
            <a:avLst/>
          </a:prstGeom>
        </p:spPr>
        <p:txBody>
          <a:bodyPr>
            <a:noAutofit/>
          </a:bodyPr>
          <a:lstStyle/>
          <a:p>
            <a:r>
              <a:rPr lang="en-US" dirty="0">
                <a:latin typeface="Verdana" charset="0"/>
                <a:ea typeface="ＭＳ Ｐゴシック" charset="0"/>
                <a:cs typeface="ＭＳ Ｐゴシック" charset="0"/>
              </a:rPr>
              <a:t>DDF </a:t>
            </a:r>
            <a:r>
              <a:rPr lang="en-US" dirty="0" smtClean="0">
                <a:latin typeface="Verdana" charset="0"/>
                <a:ea typeface="ＭＳ Ｐゴシック" charset="0"/>
                <a:cs typeface="ＭＳ Ｐゴシック" charset="0"/>
              </a:rPr>
              <a:t>can </a:t>
            </a:r>
            <a:r>
              <a:rPr lang="en-US" dirty="0">
                <a:latin typeface="Verdana" charset="0"/>
                <a:ea typeface="ＭＳ Ｐゴシック" charset="0"/>
                <a:cs typeface="ＭＳ Ｐゴシック" charset="0"/>
              </a:rPr>
              <a:t>be constructed from maps of depth for a given duration and AEP</a:t>
            </a:r>
            <a:r>
              <a:rPr lang="en-US" dirty="0" smtClean="0">
                <a:latin typeface="Verdana" charset="0"/>
                <a:ea typeface="ＭＳ Ｐゴシック" charset="0"/>
                <a:cs typeface="ＭＳ Ｐゴシック" charset="0"/>
              </a:rPr>
              <a:t>.</a:t>
            </a:r>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Such maps are available from:</a:t>
            </a:r>
          </a:p>
          <a:p>
            <a:pPr lvl="1" algn="just"/>
            <a:r>
              <a:rPr lang="en-US" sz="2000" dirty="0">
                <a:latin typeface="Verdana" charset="0"/>
                <a:ea typeface="ＭＳ Ｐゴシック" charset="0"/>
              </a:rPr>
              <a:t>NWS TP40 (online) &lt;&lt; Deprecated</a:t>
            </a:r>
          </a:p>
          <a:p>
            <a:pPr lvl="1" algn="just"/>
            <a:r>
              <a:rPr lang="en-US" sz="2000" dirty="0">
                <a:latin typeface="Verdana" charset="0"/>
                <a:ea typeface="ＭＳ Ｐゴシック" charset="0"/>
              </a:rPr>
              <a:t>NWS HY35 (online</a:t>
            </a:r>
            <a:r>
              <a:rPr lang="en-US" sz="2000" dirty="0" smtClean="0">
                <a:latin typeface="Verdana" charset="0"/>
                <a:ea typeface="ＭＳ Ｐゴシック" charset="0"/>
              </a:rPr>
              <a:t>) &lt;&lt; Deprecated</a:t>
            </a:r>
          </a:p>
          <a:p>
            <a:pPr lvl="1" algn="just"/>
            <a:r>
              <a:rPr lang="en-US" sz="2000" dirty="0" smtClean="0">
                <a:latin typeface="Verdana" charset="0"/>
                <a:ea typeface="ＭＳ Ｐゴシック" charset="0"/>
              </a:rPr>
              <a:t>NOAA Atlas 14 (online)</a:t>
            </a:r>
            <a:endParaRPr lang="en-US" sz="2000" dirty="0">
              <a:latin typeface="Verdana" charset="0"/>
              <a:ea typeface="ＭＳ Ｐゴシック" charset="0"/>
            </a:endParaRPr>
          </a:p>
          <a:p>
            <a:pPr lvl="1" algn="just"/>
            <a:r>
              <a:rPr lang="en-US" sz="2000" dirty="0">
                <a:latin typeface="Verdana" charset="0"/>
                <a:ea typeface="ＭＳ Ｐゴシック" charset="0"/>
              </a:rPr>
              <a:t>Texas DDF Atlas (online</a:t>
            </a:r>
            <a:r>
              <a:rPr lang="en-US" sz="2000" dirty="0" smtClean="0">
                <a:latin typeface="Verdana" charset="0"/>
                <a:ea typeface="ＭＳ Ｐゴシック" charset="0"/>
              </a:rPr>
              <a:t>) &lt;&lt; Deprecated</a:t>
            </a:r>
          </a:p>
          <a:p>
            <a:pPr algn="just"/>
            <a:r>
              <a:rPr lang="en-US" sz="2400" dirty="0" smtClean="0">
                <a:latin typeface="Verdana" charset="0"/>
                <a:ea typeface="ＭＳ Ｐゴシック" charset="0"/>
              </a:rPr>
              <a:t>Other tools include:</a:t>
            </a:r>
          </a:p>
          <a:p>
            <a:pPr lvl="1" algn="just"/>
            <a:r>
              <a:rPr lang="en-US" sz="2000" dirty="0" smtClean="0">
                <a:latin typeface="Verdana" charset="0"/>
                <a:ea typeface="ＭＳ Ｐゴシック" charset="0"/>
              </a:rPr>
              <a:t>EBDLKUP-2015 &lt;&lt; Deprecated</a:t>
            </a:r>
            <a:endParaRPr lang="en-US" sz="2000" dirty="0">
              <a:latin typeface="Verdana" charset="0"/>
              <a:ea typeface="ＭＳ Ｐゴシック" charset="0"/>
            </a:endParaRPr>
          </a:p>
        </p:txBody>
      </p:sp>
    </p:spTree>
    <p:extLst>
      <p:ext uri="{BB962C8B-B14F-4D97-AF65-F5344CB8AC3E}">
        <p14:creationId xmlns:p14="http://schemas.microsoft.com/office/powerpoint/2010/main" val="40316736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DDF Maps (Direct Access)</a:t>
            </a:r>
            <a:endParaRPr lang="en-US" dirty="0"/>
          </a:p>
        </p:txBody>
      </p:sp>
      <p:pic>
        <p:nvPicPr>
          <p:cNvPr id="5" name="Picture 4"/>
          <p:cNvPicPr>
            <a:picLocks noChangeAspect="1"/>
          </p:cNvPicPr>
          <p:nvPr/>
        </p:nvPicPr>
        <p:blipFill>
          <a:blip r:embed="rId2"/>
          <a:stretch>
            <a:fillRect/>
          </a:stretch>
        </p:blipFill>
        <p:spPr>
          <a:xfrm>
            <a:off x="2201334" y="1153161"/>
            <a:ext cx="7529108" cy="5503339"/>
          </a:xfrm>
          <a:prstGeom prst="rect">
            <a:avLst/>
          </a:prstGeom>
        </p:spPr>
      </p:pic>
    </p:spTree>
    <p:extLst>
      <p:ext uri="{BB962C8B-B14F-4D97-AF65-F5344CB8AC3E}">
        <p14:creationId xmlns:p14="http://schemas.microsoft.com/office/powerpoint/2010/main" val="32080497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984250"/>
          </a:xfrm>
        </p:spPr>
        <p:txBody>
          <a:bodyPr/>
          <a:lstStyle/>
          <a:p>
            <a:r>
              <a:rPr lang="en-US" dirty="0" smtClean="0"/>
              <a:t>DDF Maps (Direct Access)</a:t>
            </a:r>
            <a:endParaRPr lang="en-US" dirty="0"/>
          </a:p>
        </p:txBody>
      </p:sp>
      <p:pic>
        <p:nvPicPr>
          <p:cNvPr id="3" name="Picture 2"/>
          <p:cNvPicPr>
            <a:picLocks noChangeAspect="1"/>
          </p:cNvPicPr>
          <p:nvPr/>
        </p:nvPicPr>
        <p:blipFill>
          <a:blip r:embed="rId2"/>
          <a:stretch>
            <a:fillRect/>
          </a:stretch>
        </p:blipFill>
        <p:spPr>
          <a:xfrm>
            <a:off x="2179196" y="809626"/>
            <a:ext cx="7917817" cy="5686154"/>
          </a:xfrm>
          <a:prstGeom prst="rect">
            <a:avLst/>
          </a:prstGeom>
        </p:spPr>
      </p:pic>
    </p:spTree>
    <p:extLst>
      <p:ext uri="{BB962C8B-B14F-4D97-AF65-F5344CB8AC3E}">
        <p14:creationId xmlns:p14="http://schemas.microsoft.com/office/powerpoint/2010/main" val="28096765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smtClean="0"/>
              <a:t>DDF Maps (Direct Access)</a:t>
            </a:r>
            <a:endParaRPr lang="en-US" dirty="0"/>
          </a:p>
        </p:txBody>
      </p:sp>
      <p:sp>
        <p:nvSpPr>
          <p:cNvPr id="4" name="Content Placeholder 2"/>
          <p:cNvSpPr>
            <a:spLocks noGrp="1"/>
          </p:cNvSpPr>
          <p:nvPr>
            <p:ph idx="4294967295"/>
          </p:nvPr>
        </p:nvSpPr>
        <p:spPr>
          <a:xfrm>
            <a:off x="461433" y="1117639"/>
            <a:ext cx="11413067" cy="5026173"/>
          </a:xfrm>
          <a:prstGeom prst="rect">
            <a:avLst/>
          </a:prstGeom>
        </p:spPr>
        <p:txBody>
          <a:bodyPr/>
          <a:lstStyle/>
          <a:p>
            <a:r>
              <a:rPr lang="en-US" dirty="0" smtClean="0"/>
              <a:t>The interface also has a link to the original document</a:t>
            </a:r>
            <a:endParaRPr lang="en-US" sz="2000" dirty="0"/>
          </a:p>
        </p:txBody>
      </p:sp>
      <p:pic>
        <p:nvPicPr>
          <p:cNvPr id="5" name="Picture 4"/>
          <p:cNvPicPr>
            <a:picLocks noChangeAspect="1"/>
          </p:cNvPicPr>
          <p:nvPr/>
        </p:nvPicPr>
        <p:blipFill>
          <a:blip r:embed="rId2"/>
          <a:stretch>
            <a:fillRect/>
          </a:stretch>
        </p:blipFill>
        <p:spPr>
          <a:xfrm>
            <a:off x="1605268" y="1730375"/>
            <a:ext cx="8222291" cy="4413436"/>
          </a:xfrm>
          <a:prstGeom prst="rect">
            <a:avLst/>
          </a:prstGeom>
        </p:spPr>
      </p:pic>
      <p:cxnSp>
        <p:nvCxnSpPr>
          <p:cNvPr id="7" name="Straight Arrow Connector 6"/>
          <p:cNvCxnSpPr/>
          <p:nvPr/>
        </p:nvCxnSpPr>
        <p:spPr>
          <a:xfrm>
            <a:off x="694105" y="3869827"/>
            <a:ext cx="911163" cy="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98175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06"/>
            <a:ext cx="10364451" cy="1032482"/>
          </a:xfrm>
        </p:spPr>
        <p:txBody>
          <a:bodyPr/>
          <a:lstStyle/>
          <a:p>
            <a:r>
              <a:rPr lang="en-US" dirty="0" smtClean="0"/>
              <a:t>NOAA Atlas 14</a:t>
            </a:r>
            <a:endParaRPr lang="en-US" dirty="0"/>
          </a:p>
        </p:txBody>
      </p:sp>
      <p:sp>
        <p:nvSpPr>
          <p:cNvPr id="3" name="Content Placeholder 2"/>
          <p:cNvSpPr>
            <a:spLocks noGrp="1"/>
          </p:cNvSpPr>
          <p:nvPr>
            <p:ph idx="4294967295"/>
          </p:nvPr>
        </p:nvSpPr>
        <p:spPr>
          <a:xfrm>
            <a:off x="609600" y="1254126"/>
            <a:ext cx="11032067" cy="4872038"/>
          </a:xfrm>
          <a:prstGeom prst="rect">
            <a:avLst/>
          </a:prstGeom>
        </p:spPr>
        <p:txBody>
          <a:bodyPr>
            <a:noAutofit/>
          </a:bodyPr>
          <a:lstStyle/>
          <a:p>
            <a:r>
              <a:rPr lang="en-US" sz="2800" dirty="0" smtClean="0"/>
              <a:t>A tool for use outside Texas is NOAA Atlas 14</a:t>
            </a:r>
          </a:p>
          <a:p>
            <a:pPr lvl="1"/>
            <a:r>
              <a:rPr lang="en-US" sz="2400" dirty="0" smtClean="0"/>
              <a:t>Texas is one of a few states not yet in the Atlas</a:t>
            </a:r>
          </a:p>
          <a:p>
            <a:r>
              <a:rPr lang="en-US" sz="2800" dirty="0" smtClean="0"/>
              <a:t>The Atlas is an on-line tool that returns tables of depths for given geographic locations</a:t>
            </a:r>
          </a:p>
          <a:p>
            <a:r>
              <a:rPr lang="en-US" sz="2800" dirty="0" smtClean="0"/>
              <a:t>The on-line tool is called the Precipitation Frequency Data Server</a:t>
            </a:r>
          </a:p>
          <a:p>
            <a:pPr marL="0" indent="0">
              <a:buNone/>
            </a:pPr>
            <a:r>
              <a:rPr lang="en-US" sz="3200" dirty="0" smtClean="0">
                <a:hlinkClick r:id="rId2"/>
              </a:rPr>
              <a:t>http</a:t>
            </a:r>
            <a:r>
              <a:rPr lang="en-US" sz="3200" dirty="0">
                <a:hlinkClick r:id="rId2"/>
              </a:rPr>
              <a:t>://hdsc.nws.noaa.gov/hdsc/pfds/</a:t>
            </a:r>
            <a:endParaRPr lang="en-US" sz="3200" dirty="0" smtClean="0"/>
          </a:p>
        </p:txBody>
      </p:sp>
    </p:spTree>
    <p:extLst>
      <p:ext uri="{BB962C8B-B14F-4D97-AF65-F5344CB8AC3E}">
        <p14:creationId xmlns:p14="http://schemas.microsoft.com/office/powerpoint/2010/main" val="37915078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29120"/>
            <a:ext cx="10364451" cy="748756"/>
          </a:xfrm>
        </p:spPr>
        <p:txBody>
          <a:bodyPr/>
          <a:lstStyle/>
          <a:p>
            <a:r>
              <a:rPr lang="en-US" dirty="0" smtClean="0"/>
              <a:t>NOAA Atlas 14</a:t>
            </a:r>
            <a:endParaRPr lang="en-US" dirty="0"/>
          </a:p>
        </p:txBody>
      </p:sp>
      <p:pic>
        <p:nvPicPr>
          <p:cNvPr id="5" name="Picture 4"/>
          <p:cNvPicPr>
            <a:picLocks noChangeAspect="1"/>
          </p:cNvPicPr>
          <p:nvPr/>
        </p:nvPicPr>
        <p:blipFill>
          <a:blip r:embed="rId2"/>
          <a:stretch>
            <a:fillRect/>
          </a:stretch>
        </p:blipFill>
        <p:spPr>
          <a:xfrm>
            <a:off x="1640235" y="777876"/>
            <a:ext cx="9048932" cy="5730347"/>
          </a:xfrm>
          <a:prstGeom prst="rect">
            <a:avLst/>
          </a:prstGeom>
        </p:spPr>
      </p:pic>
    </p:spTree>
    <p:extLst>
      <p:ext uri="{BB962C8B-B14F-4D97-AF65-F5344CB8AC3E}">
        <p14:creationId xmlns:p14="http://schemas.microsoft.com/office/powerpoint/2010/main" val="19486076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5269"/>
            <a:ext cx="10364451" cy="810232"/>
          </a:xfrm>
        </p:spPr>
        <p:txBody>
          <a:bodyPr/>
          <a:lstStyle/>
          <a:p>
            <a:r>
              <a:rPr lang="en-US" dirty="0" smtClean="0"/>
              <a:t>NOAA Atlas 14</a:t>
            </a:r>
            <a:endParaRPr lang="en-US" dirty="0"/>
          </a:p>
        </p:txBody>
      </p:sp>
      <p:pic>
        <p:nvPicPr>
          <p:cNvPr id="3" name="Picture 2"/>
          <p:cNvPicPr>
            <a:picLocks noChangeAspect="1"/>
          </p:cNvPicPr>
          <p:nvPr/>
        </p:nvPicPr>
        <p:blipFill>
          <a:blip r:embed="rId2"/>
          <a:stretch>
            <a:fillRect/>
          </a:stretch>
        </p:blipFill>
        <p:spPr>
          <a:xfrm>
            <a:off x="102908" y="825501"/>
            <a:ext cx="11729097" cy="5762624"/>
          </a:xfrm>
          <a:prstGeom prst="rect">
            <a:avLst/>
          </a:prstGeom>
        </p:spPr>
      </p:pic>
      <p:cxnSp>
        <p:nvCxnSpPr>
          <p:cNvPr id="6" name="Straight Arrow Connector 5"/>
          <p:cNvCxnSpPr/>
          <p:nvPr/>
        </p:nvCxnSpPr>
        <p:spPr>
          <a:xfrm flipH="1">
            <a:off x="7387391" y="825501"/>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565290" y="3482327"/>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0009903" y="4607577"/>
            <a:ext cx="1822101" cy="112525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4028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Hydrology</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r>
              <a:rPr lang="en-US" dirty="0" smtClean="0"/>
              <a:t>“The science </a:t>
            </a:r>
            <a:r>
              <a:rPr lang="en-US" dirty="0"/>
              <a:t>dealing with the occurrence, circulation, distribution, and properties of the waters of the earth and it’s </a:t>
            </a:r>
            <a:r>
              <a:rPr lang="en-US" dirty="0" smtClean="0"/>
              <a:t>atmosphere” </a:t>
            </a:r>
            <a:endParaRPr lang="en-US" dirty="0"/>
          </a:p>
          <a:p>
            <a:pPr marL="749808" lvl="2" indent="0">
              <a:buNone/>
            </a:pPr>
            <a:r>
              <a:rPr lang="en-US" dirty="0"/>
              <a:t>		</a:t>
            </a:r>
            <a:r>
              <a:rPr lang="en-US" dirty="0" smtClean="0"/>
              <a:t>-</a:t>
            </a:r>
            <a:r>
              <a:rPr lang="en-US" dirty="0" err="1" smtClean="0"/>
              <a:t>Dictionary.com</a:t>
            </a:r>
            <a:endParaRPr lang="en-US" dirty="0"/>
          </a:p>
        </p:txBody>
      </p:sp>
      <p:pic>
        <p:nvPicPr>
          <p:cNvPr id="4" name="Picture 3" descr="200235995-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4789" y="3546345"/>
            <a:ext cx="4161536" cy="3121152"/>
          </a:xfrm>
          <a:prstGeom prst="rect">
            <a:avLst/>
          </a:prstGeom>
        </p:spPr>
      </p:pic>
    </p:spTree>
    <p:extLst>
      <p:ext uri="{BB962C8B-B14F-4D97-AF65-F5344CB8AC3E}">
        <p14:creationId xmlns:p14="http://schemas.microsoft.com/office/powerpoint/2010/main" val="1590862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040" y="0"/>
            <a:ext cx="10721920" cy="730250"/>
          </a:xfrm>
        </p:spPr>
        <p:txBody>
          <a:bodyPr/>
          <a:lstStyle/>
          <a:p>
            <a:r>
              <a:rPr lang="en-US" dirty="0" smtClean="0"/>
              <a:t>NOAA Atlas 14</a:t>
            </a:r>
            <a:endParaRPr lang="en-US" dirty="0"/>
          </a:p>
        </p:txBody>
      </p:sp>
      <p:pic>
        <p:nvPicPr>
          <p:cNvPr id="4" name="Picture 3"/>
          <p:cNvPicPr>
            <a:picLocks noChangeAspect="1"/>
          </p:cNvPicPr>
          <p:nvPr/>
        </p:nvPicPr>
        <p:blipFill>
          <a:blip r:embed="rId2"/>
          <a:stretch>
            <a:fillRect/>
          </a:stretch>
        </p:blipFill>
        <p:spPr>
          <a:xfrm>
            <a:off x="1110893" y="893148"/>
            <a:ext cx="9865519" cy="5837853"/>
          </a:xfrm>
          <a:prstGeom prst="rect">
            <a:avLst/>
          </a:prstGeom>
        </p:spPr>
      </p:pic>
    </p:spTree>
    <p:extLst>
      <p:ext uri="{BB962C8B-B14F-4D97-AF65-F5344CB8AC3E}">
        <p14:creationId xmlns:p14="http://schemas.microsoft.com/office/powerpoint/2010/main" val="18169703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smtClean="0"/>
              <a:t>EBDLKUP-2015</a:t>
            </a:r>
            <a:endParaRPr lang="en-US" dirty="0"/>
          </a:p>
        </p:txBody>
      </p:sp>
      <p:sp>
        <p:nvSpPr>
          <p:cNvPr id="3" name="Content Placeholder 2"/>
          <p:cNvSpPr>
            <a:spLocks noGrp="1"/>
          </p:cNvSpPr>
          <p:nvPr>
            <p:ph idx="4294967295"/>
          </p:nvPr>
        </p:nvSpPr>
        <p:spPr>
          <a:xfrm>
            <a:off x="592667" y="889001"/>
            <a:ext cx="11087727" cy="5491164"/>
          </a:xfrm>
          <a:prstGeom prst="rect">
            <a:avLst/>
          </a:prstGeom>
        </p:spPr>
        <p:txBody>
          <a:bodyPr>
            <a:normAutofit/>
          </a:bodyPr>
          <a:lstStyle/>
          <a:p>
            <a:r>
              <a:rPr lang="en-US" sz="2400" dirty="0"/>
              <a:t>EBDLKUP-</a:t>
            </a:r>
            <a:r>
              <a:rPr lang="en-US" sz="2400" dirty="0" smtClean="0"/>
              <a:t>2015 is a spreadsheet tool for </a:t>
            </a:r>
            <a:r>
              <a:rPr lang="en-US" sz="2400" b="1" u="sng" dirty="0" smtClean="0">
                <a:solidFill>
                  <a:srgbClr val="FF0000"/>
                </a:solidFill>
              </a:rPr>
              <a:t>Texas</a:t>
            </a:r>
            <a:r>
              <a:rPr lang="en-US" sz="2400" dirty="0" smtClean="0"/>
              <a:t> that produces </a:t>
            </a:r>
            <a:r>
              <a:rPr lang="en-US" sz="2400" b="1" dirty="0" smtClean="0"/>
              <a:t>intensity </a:t>
            </a:r>
            <a:r>
              <a:rPr lang="en-US" sz="2400" dirty="0" smtClean="0"/>
              <a:t>estimates by county for user supplied averaging times</a:t>
            </a:r>
          </a:p>
          <a:p>
            <a:endParaRPr lang="en-US" sz="2400" dirty="0"/>
          </a:p>
          <a:p>
            <a:endParaRPr lang="en-US" sz="2400" dirty="0" smtClean="0"/>
          </a:p>
          <a:p>
            <a:endParaRPr lang="en-US" sz="2400" dirty="0"/>
          </a:p>
          <a:p>
            <a:endParaRPr lang="en-US" sz="2400" dirty="0" smtClean="0"/>
          </a:p>
          <a:p>
            <a:r>
              <a:rPr lang="en-US" sz="2400" dirty="0" smtClean="0"/>
              <a:t>The intensity estimates are based on the depths in the DDF Atlas</a:t>
            </a:r>
          </a:p>
          <a:p>
            <a:r>
              <a:rPr lang="en-US" sz="2400" dirty="0" smtClean="0"/>
              <a:t>Suitable for Texas Only!</a:t>
            </a:r>
          </a:p>
          <a:p>
            <a:endParaRPr lang="en-US" sz="2400" dirty="0"/>
          </a:p>
        </p:txBody>
      </p:sp>
      <p:pic>
        <p:nvPicPr>
          <p:cNvPr id="4" name="Picture 3"/>
          <p:cNvPicPr>
            <a:picLocks noChangeAspect="1"/>
          </p:cNvPicPr>
          <p:nvPr/>
        </p:nvPicPr>
        <p:blipFill>
          <a:blip r:embed="rId2"/>
          <a:stretch>
            <a:fillRect/>
          </a:stretch>
        </p:blipFill>
        <p:spPr>
          <a:xfrm>
            <a:off x="592667" y="1990526"/>
            <a:ext cx="10918394" cy="1743273"/>
          </a:xfrm>
          <a:prstGeom prst="rect">
            <a:avLst/>
          </a:prstGeom>
        </p:spPr>
      </p:pic>
    </p:spTree>
    <p:extLst>
      <p:ext uri="{BB962C8B-B14F-4D97-AF65-F5344CB8AC3E}">
        <p14:creationId xmlns:p14="http://schemas.microsoft.com/office/powerpoint/2010/main" val="18495537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148168" y="28885"/>
            <a:ext cx="12340167" cy="907740"/>
          </a:xfrm>
        </p:spPr>
        <p:txBody>
          <a:bodyPr/>
          <a:lstStyle/>
          <a:p>
            <a:r>
              <a:rPr lang="en-US" sz="3600" dirty="0">
                <a:latin typeface="Verdana" charset="0"/>
                <a:ea typeface="ＭＳ Ｐゴシック" charset="0"/>
                <a:cs typeface="ＭＳ Ｐゴシック" charset="0"/>
              </a:rPr>
              <a:t>Depth, Intensity, and Duration</a:t>
            </a:r>
          </a:p>
        </p:txBody>
      </p:sp>
      <p:sp>
        <p:nvSpPr>
          <p:cNvPr id="53253" name="Rectangle 3"/>
          <p:cNvSpPr>
            <a:spLocks noGrp="1" noChangeArrowheads="1"/>
          </p:cNvSpPr>
          <p:nvPr>
            <p:ph type="body" idx="4294967295"/>
          </p:nvPr>
        </p:nvSpPr>
        <p:spPr>
          <a:xfrm>
            <a:off x="2" y="936626"/>
            <a:ext cx="12191999" cy="4505325"/>
          </a:xfrm>
          <a:prstGeom prst="rect">
            <a:avLst/>
          </a:prstGeom>
        </p:spPr>
        <p:txBody>
          <a:bodyPr>
            <a:noAutofit/>
          </a:bodyPr>
          <a:lstStyle/>
          <a:p>
            <a:pPr algn="just"/>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Conversion from Depth-Duration to Intensity-Duration is obtained by the ratio of depth to </a:t>
            </a:r>
            <a:r>
              <a:rPr lang="en-US" dirty="0" smtClean="0">
                <a:latin typeface="Verdana" charset="0"/>
                <a:ea typeface="ＭＳ Ｐゴシック" charset="0"/>
                <a:cs typeface="ＭＳ Ｐゴシック" charset="0"/>
              </a:rPr>
              <a:t>duration</a:t>
            </a:r>
            <a:endParaRPr lang="en-US" dirty="0">
              <a:latin typeface="Verdana" charset="0"/>
              <a:ea typeface="ＭＳ Ｐゴシック" charset="0"/>
              <a:cs typeface="ＭＳ Ｐゴシック" charset="0"/>
            </a:endParaRPr>
          </a:p>
          <a:p>
            <a:pPr algn="just"/>
            <a:endParaRPr lang="en-US" dirty="0">
              <a:latin typeface="Verdana" charset="0"/>
              <a:ea typeface="ＭＳ Ｐゴシック" charset="0"/>
              <a:cs typeface="ＭＳ Ｐゴシック" charset="0"/>
            </a:endParaRPr>
          </a:p>
          <a:p>
            <a:pPr algn="just">
              <a:buFontTx/>
              <a:buNone/>
            </a:pPr>
            <a:endParaRPr lang="en-US" dirty="0" smtClean="0">
              <a:latin typeface="Verdana" charset="0"/>
              <a:ea typeface="ＭＳ Ｐゴシック" charset="0"/>
              <a:cs typeface="ＭＳ Ｐゴシック" charset="0"/>
            </a:endParaRPr>
          </a:p>
          <a:p>
            <a:pPr algn="just">
              <a:buFontTx/>
              <a:buNone/>
            </a:pPr>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Conversion from Intensity-Duration to Depth-Duration is obtained by </a:t>
            </a:r>
            <a:r>
              <a:rPr lang="en-US" dirty="0" smtClean="0">
                <a:latin typeface="Verdana" charset="0"/>
                <a:ea typeface="ＭＳ Ｐゴシック" charset="0"/>
                <a:cs typeface="ＭＳ Ｐゴシック" charset="0"/>
              </a:rPr>
              <a:t>multiplication</a:t>
            </a:r>
            <a:endParaRPr lang="en-US" dirty="0">
              <a:latin typeface="Verdana" charset="0"/>
              <a:ea typeface="ＭＳ Ｐゴシック" charset="0"/>
              <a:cs typeface="ＭＳ Ｐゴシック" charset="0"/>
            </a:endParaRPr>
          </a:p>
          <a:p>
            <a:pPr algn="just">
              <a:buFontTx/>
              <a:buNone/>
            </a:pPr>
            <a:r>
              <a:rPr lang="en-US" sz="1400" dirty="0">
                <a:latin typeface="Verdana" charset="0"/>
                <a:ea typeface="ＭＳ Ｐゴシック" charset="0"/>
                <a:cs typeface="ＭＳ Ｐゴシック" charset="0"/>
              </a:rPr>
              <a:t>					</a:t>
            </a:r>
          </a:p>
          <a:p>
            <a:pPr algn="just">
              <a:buFontTx/>
              <a:buNone/>
            </a:pPr>
            <a:r>
              <a:rPr lang="en-US" sz="1400" dirty="0">
                <a:latin typeface="Verdana" charset="0"/>
                <a:ea typeface="ＭＳ Ｐゴシック" charset="0"/>
                <a:cs typeface="ＭＳ Ｐゴシック" charset="0"/>
              </a:rPr>
              <a:t>					</a:t>
            </a:r>
          </a:p>
          <a:p>
            <a:pPr algn="just">
              <a:buFontTx/>
              <a:buNone/>
            </a:pPr>
            <a:endParaRPr lang="en-US" sz="1400" dirty="0">
              <a:latin typeface="Verdana" charset="0"/>
              <a:ea typeface="ＭＳ Ｐゴシック" charset="0"/>
              <a:cs typeface="ＭＳ Ｐゴシック" charset="0"/>
            </a:endParaRPr>
          </a:p>
          <a:p>
            <a:pPr algn="just">
              <a:buFontTx/>
              <a:buNone/>
            </a:pPr>
            <a:endParaRPr lang="en-US" sz="1400" dirty="0">
              <a:latin typeface="Verdana" charset="0"/>
              <a:ea typeface="ＭＳ Ｐゴシック" charset="0"/>
              <a:cs typeface="ＭＳ Ｐゴシック" charset="0"/>
            </a:endParaRPr>
          </a:p>
          <a:p>
            <a:pPr algn="just">
              <a:buFontTx/>
              <a:buNone/>
            </a:pPr>
            <a:r>
              <a:rPr lang="en-US" sz="1400" dirty="0">
                <a:latin typeface="Verdana" charset="0"/>
                <a:ea typeface="ＭＳ Ｐゴシック" charset="0"/>
                <a:cs typeface="ＭＳ Ｐゴシック" charset="0"/>
              </a:rPr>
              <a:t>					using same duration!</a:t>
            </a:r>
          </a:p>
          <a:p>
            <a:pPr algn="just"/>
            <a:endParaRPr lang="en-US" sz="1800" dirty="0">
              <a:latin typeface="Verdana" charset="0"/>
              <a:ea typeface="ＭＳ Ｐゴシック" charset="0"/>
              <a:cs typeface="ＭＳ Ｐゴシック" charset="0"/>
            </a:endParaRPr>
          </a:p>
        </p:txBody>
      </p:sp>
      <p:graphicFrame>
        <p:nvGraphicFramePr>
          <p:cNvPr id="53250" name="Object 3"/>
          <p:cNvGraphicFramePr>
            <a:graphicFrameLocks noChangeAspect="1"/>
          </p:cNvGraphicFramePr>
          <p:nvPr>
            <p:extLst>
              <p:ext uri="{D42A27DB-BD31-4B8C-83A1-F6EECF244321}">
                <p14:modId xmlns:p14="http://schemas.microsoft.com/office/powerpoint/2010/main" val="828613853"/>
              </p:ext>
            </p:extLst>
          </p:nvPr>
        </p:nvGraphicFramePr>
        <p:xfrm>
          <a:off x="4821767" y="2843213"/>
          <a:ext cx="1625600" cy="906462"/>
        </p:xfrm>
        <a:graphic>
          <a:graphicData uri="http://schemas.openxmlformats.org/presentationml/2006/ole">
            <mc:AlternateContent xmlns:mc="http://schemas.openxmlformats.org/markup-compatibility/2006">
              <mc:Choice xmlns:v="urn:schemas-microsoft-com:vml" Requires="v">
                <p:oleObj spid="_x0000_s3079" name="Equation" r:id="rId4" imgW="546100" imgH="406400" progId="Equation.3">
                  <p:embed/>
                </p:oleObj>
              </mc:Choice>
              <mc:Fallback>
                <p:oleObj name="Equation" r:id="rId4" imgW="546100" imgH="406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767" y="2843213"/>
                        <a:ext cx="1625600" cy="90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3251" name="Object 3"/>
          <p:cNvGraphicFramePr>
            <a:graphicFrameLocks noChangeAspect="1"/>
          </p:cNvGraphicFramePr>
          <p:nvPr>
            <p:extLst>
              <p:ext uri="{D42A27DB-BD31-4B8C-83A1-F6EECF244321}">
                <p14:modId xmlns:p14="http://schemas.microsoft.com/office/powerpoint/2010/main" val="2127090848"/>
              </p:ext>
            </p:extLst>
          </p:nvPr>
        </p:nvGraphicFramePr>
        <p:xfrm>
          <a:off x="4633385" y="5391152"/>
          <a:ext cx="2281767" cy="530225"/>
        </p:xfrm>
        <a:graphic>
          <a:graphicData uri="http://schemas.openxmlformats.org/presentationml/2006/ole">
            <mc:AlternateContent xmlns:mc="http://schemas.openxmlformats.org/markup-compatibility/2006">
              <mc:Choice xmlns:v="urn:schemas-microsoft-com:vml" Requires="v">
                <p:oleObj spid="_x0000_s3080" name="Equation" r:id="rId6" imgW="736600" imgH="228600" progId="Equation.3">
                  <p:embed/>
                </p:oleObj>
              </mc:Choice>
              <mc:Fallback>
                <p:oleObj name="Equation" r:id="rId6" imgW="7366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3385" y="5391152"/>
                        <a:ext cx="2281767"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74694028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Design hyetographs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979534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606"/>
            <a:ext cx="10364451" cy="937232"/>
          </a:xfrm>
        </p:spPr>
        <p:txBody>
          <a:bodyPr/>
          <a:lstStyle/>
          <a:p>
            <a:pPr algn="ctr"/>
            <a:r>
              <a:rPr lang="en-US" dirty="0" smtClean="0"/>
              <a:t>Hyetographs</a:t>
            </a:r>
            <a:endParaRPr lang="en-US" dirty="0"/>
          </a:p>
        </p:txBody>
      </p:sp>
      <p:sp>
        <p:nvSpPr>
          <p:cNvPr id="3" name="Content Placeholder 2"/>
          <p:cNvSpPr>
            <a:spLocks noGrp="1"/>
          </p:cNvSpPr>
          <p:nvPr>
            <p:ph idx="4294967295"/>
          </p:nvPr>
        </p:nvSpPr>
        <p:spPr>
          <a:xfrm>
            <a:off x="1" y="965201"/>
            <a:ext cx="12191999" cy="5638799"/>
          </a:xfrm>
          <a:prstGeom prst="rect">
            <a:avLst/>
          </a:prstGeom>
        </p:spPr>
        <p:txBody>
          <a:bodyPr>
            <a:normAutofit/>
          </a:bodyPr>
          <a:lstStyle/>
          <a:p>
            <a:r>
              <a:rPr lang="en-US" sz="3200" dirty="0" smtClean="0"/>
              <a:t>The IDF approach only estimates average rate (over an averaging time)</a:t>
            </a:r>
          </a:p>
          <a:p>
            <a:r>
              <a:rPr lang="en-US" sz="3200" dirty="0" smtClean="0"/>
              <a:t>When time behavior of a storm is important then we have to generate hyetographs (time series of rainfall)</a:t>
            </a:r>
          </a:p>
          <a:p>
            <a:r>
              <a:rPr lang="en-US" sz="3200" dirty="0" smtClean="0"/>
              <a:t>Design storms are statistical models of such temporal behavior and are used in hydrologic models when hydrographs need to be generated</a:t>
            </a:r>
            <a:endParaRPr lang="en-US" sz="3200" dirty="0"/>
          </a:p>
        </p:txBody>
      </p:sp>
    </p:spTree>
    <p:extLst>
      <p:ext uri="{BB962C8B-B14F-4D97-AF65-F5344CB8AC3E}">
        <p14:creationId xmlns:p14="http://schemas.microsoft.com/office/powerpoint/2010/main" val="411307752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a:t>
            </a:r>
            <a:r>
              <a:rPr lang="en-US" dirty="0" smtClean="0">
                <a:latin typeface="Verdana" charset="0"/>
                <a:ea typeface="ＭＳ Ｐゴシック" charset="0"/>
                <a:cs typeface="ＭＳ Ｐゴシック" charset="0"/>
              </a:rPr>
              <a:t>Distributions</a:t>
            </a:r>
            <a:endParaRPr lang="en-US" dirty="0">
              <a:latin typeface="Verdana" charset="0"/>
              <a:ea typeface="ＭＳ Ｐゴシック" charset="0"/>
              <a:cs typeface="ＭＳ Ｐゴシック" charset="0"/>
            </a:endParaRPr>
          </a:p>
        </p:txBody>
      </p:sp>
      <p:sp>
        <p:nvSpPr>
          <p:cNvPr id="24579" name="Rectangle 3"/>
          <p:cNvSpPr>
            <a:spLocks noGrp="1" noChangeArrowheads="1"/>
          </p:cNvSpPr>
          <p:nvPr>
            <p:ph type="body" idx="4294967295"/>
          </p:nvPr>
        </p:nvSpPr>
        <p:spPr>
          <a:xfrm>
            <a:off x="0" y="1176339"/>
            <a:ext cx="12192000" cy="4505325"/>
          </a:xfrm>
          <a:prstGeom prst="rect">
            <a:avLst/>
          </a:prstGeom>
        </p:spPr>
        <p:txBody>
          <a:bodyPr>
            <a:noAutofit/>
          </a:bodyPr>
          <a:lstStyle/>
          <a:p>
            <a:pPr algn="just"/>
            <a:r>
              <a:rPr lang="en-US" sz="2800" dirty="0" smtClean="0">
                <a:latin typeface="Verdana" charset="0"/>
                <a:ea typeface="ＭＳ Ｐゴシック" charset="0"/>
                <a:cs typeface="ＭＳ Ｐゴシック" charset="0"/>
              </a:rPr>
              <a:t>Rainfall </a:t>
            </a:r>
            <a:r>
              <a:rPr lang="en-US" sz="2800" dirty="0">
                <a:latin typeface="Verdana" charset="0"/>
                <a:ea typeface="ＭＳ Ｐゴシック" charset="0"/>
                <a:cs typeface="ＭＳ Ｐゴシック" charset="0"/>
              </a:rPr>
              <a:t>distributions represent temporal patterns of a storm</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algn="just"/>
            <a:r>
              <a:rPr lang="en-US" sz="2800" dirty="0">
                <a:latin typeface="Verdana" charset="0"/>
                <a:ea typeface="ＭＳ Ｐゴシック" charset="0"/>
                <a:cs typeface="ＭＳ Ｐゴシック" charset="0"/>
              </a:rPr>
              <a:t>A rainfall distribution is also called a hyetograph</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algn="just"/>
            <a:r>
              <a:rPr lang="en-US" sz="2800" dirty="0">
                <a:latin typeface="Verdana" charset="0"/>
                <a:ea typeface="ＭＳ Ｐゴシック" charset="0"/>
                <a:cs typeface="ＭＳ Ｐゴシック" charset="0"/>
              </a:rPr>
              <a:t>Rainfall distributions are used when we need to estimate an entire hydrograph.</a:t>
            </a:r>
          </a:p>
        </p:txBody>
      </p:sp>
    </p:spTree>
    <p:extLst>
      <p:ext uri="{BB962C8B-B14F-4D97-AF65-F5344CB8AC3E}">
        <p14:creationId xmlns:p14="http://schemas.microsoft.com/office/powerpoint/2010/main" val="9839477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a:t>
            </a:r>
            <a:r>
              <a:rPr lang="en-US" dirty="0" smtClean="0">
                <a:latin typeface="Verdana" charset="0"/>
                <a:ea typeface="ＭＳ Ｐゴシック" charset="0"/>
                <a:cs typeface="ＭＳ Ｐゴシック" charset="0"/>
              </a:rPr>
              <a:t>Distributions</a:t>
            </a:r>
            <a:endParaRPr lang="en-US" dirty="0">
              <a:latin typeface="Verdana" charset="0"/>
              <a:ea typeface="ＭＳ Ｐゴシック" charset="0"/>
              <a:cs typeface="ＭＳ Ｐゴシック" charset="0"/>
            </a:endParaRPr>
          </a:p>
        </p:txBody>
      </p:sp>
      <p:sp>
        <p:nvSpPr>
          <p:cNvPr id="26627" name="Rectangle 3"/>
          <p:cNvSpPr>
            <a:spLocks noGrp="1" noChangeArrowheads="1"/>
          </p:cNvSpPr>
          <p:nvPr>
            <p:ph type="body" idx="4294967295"/>
          </p:nvPr>
        </p:nvSpPr>
        <p:spPr>
          <a:xfrm>
            <a:off x="7306733" y="1579127"/>
            <a:ext cx="4250267" cy="4505325"/>
          </a:xfrm>
          <a:prstGeom prst="rect">
            <a:avLst/>
          </a:prstGeom>
        </p:spPr>
        <p:txBody>
          <a:bodyPr>
            <a:normAutofit/>
          </a:bodyPr>
          <a:lstStyle/>
          <a:p>
            <a:r>
              <a:rPr lang="en-US" dirty="0">
                <a:latin typeface="Verdana" charset="0"/>
                <a:ea typeface="ＭＳ Ｐゴシック" charset="0"/>
                <a:cs typeface="ＭＳ Ｐゴシック" charset="0"/>
              </a:rPr>
              <a:t>Each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block</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represents the amount of rainfall for the time interval</a:t>
            </a:r>
          </a:p>
          <a:p>
            <a:r>
              <a:rPr lang="en-US" dirty="0">
                <a:latin typeface="Verdana" charset="0"/>
                <a:ea typeface="ＭＳ Ｐゴシック" charset="0"/>
                <a:cs typeface="ＭＳ Ｐゴシック" charset="0"/>
              </a:rPr>
              <a:t>The diagram is called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incremental</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rainfall</a:t>
            </a:r>
          </a:p>
          <a:p>
            <a:r>
              <a:rPr lang="en-US" dirty="0">
                <a:latin typeface="Verdana" charset="0"/>
                <a:ea typeface="ＭＳ Ｐゴシック" charset="0"/>
                <a:cs typeface="ＭＳ Ｐゴシック" charset="0"/>
              </a:rPr>
              <a:t>The running sum of the blocks is the cumulative distribution</a:t>
            </a: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1" y="1147763"/>
            <a:ext cx="6601884"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3246967" y="4305300"/>
            <a:ext cx="393700" cy="939800"/>
          </a:xfrm>
          <a:prstGeom prst="rect">
            <a:avLst/>
          </a:prstGeom>
          <a:solidFill>
            <a:srgbClr val="FF0000">
              <a:alpha val="34117"/>
            </a:srgbClr>
          </a:solidFill>
          <a:ln w="12700">
            <a:solidFill>
              <a:srgbClr val="FF0000"/>
            </a:solidFill>
            <a:round/>
            <a:headEnd/>
            <a:tailEnd/>
          </a:ln>
        </p:spPr>
        <p:txBody>
          <a:bodyPr/>
          <a:lstStyle/>
          <a:p>
            <a:endParaRPr lang="en-US"/>
          </a:p>
        </p:txBody>
      </p:sp>
      <p:cxnSp>
        <p:nvCxnSpPr>
          <p:cNvPr id="26630" name="Straight Arrow Connector 7"/>
          <p:cNvCxnSpPr>
            <a:cxnSpLocks noChangeShapeType="1"/>
          </p:cNvCxnSpPr>
          <p:nvPr/>
        </p:nvCxnSpPr>
        <p:spPr bwMode="auto">
          <a:xfrm rot="10800000" flipV="1">
            <a:off x="3663951" y="2217739"/>
            <a:ext cx="3642783" cy="22701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1" name="Straight Connector 9"/>
          <p:cNvCxnSpPr>
            <a:cxnSpLocks noChangeShapeType="1"/>
          </p:cNvCxnSpPr>
          <p:nvPr/>
        </p:nvCxnSpPr>
        <p:spPr bwMode="auto">
          <a:xfrm flipV="1">
            <a:off x="1276351" y="5237164"/>
            <a:ext cx="5507567" cy="79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159712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sp>
        <p:nvSpPr>
          <p:cNvPr id="28675" name="Rectangle 3"/>
          <p:cNvSpPr>
            <a:spLocks noGrp="1" noChangeArrowheads="1"/>
          </p:cNvSpPr>
          <p:nvPr>
            <p:ph type="body" idx="4294967295"/>
          </p:nvPr>
        </p:nvSpPr>
        <p:spPr>
          <a:xfrm>
            <a:off x="381001" y="1316038"/>
            <a:ext cx="11493499" cy="5256212"/>
          </a:xfrm>
          <a:prstGeom prst="rect">
            <a:avLst/>
          </a:prstGeom>
        </p:spPr>
        <p:txBody>
          <a:bodyPr>
            <a:noAutofit/>
          </a:bodyPr>
          <a:lstStyle/>
          <a:p>
            <a:r>
              <a:rPr lang="en-US" sz="2400" dirty="0">
                <a:latin typeface="Verdana" charset="0"/>
                <a:ea typeface="ＭＳ Ｐゴシック" charset="0"/>
                <a:cs typeface="ＭＳ Ｐゴシック" charset="0"/>
              </a:rPr>
              <a:t>Distributions are created from historical storms and analyzed to generate statistical models of rainfall – these models are called design storms</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Design storm distributions are typically dimensionless </a:t>
            </a:r>
            <a:r>
              <a:rPr lang="en-US" sz="2400" dirty="0" smtClean="0">
                <a:latin typeface="Verdana" charset="0"/>
                <a:ea typeface="ＭＳ Ｐゴシック" charset="0"/>
                <a:cs typeface="ＭＳ Ｐゴシック" charset="0"/>
              </a:rPr>
              <a:t>hyetographs</a:t>
            </a:r>
            <a:endParaRPr lang="en-US" sz="2400" dirty="0">
              <a:latin typeface="Verdana" charset="0"/>
              <a:ea typeface="ＭＳ Ｐゴシック" charset="0"/>
              <a:cs typeface="ＭＳ Ｐゴシック" charset="0"/>
            </a:endParaRPr>
          </a:p>
          <a:p>
            <a:pPr lvl="1"/>
            <a:r>
              <a:rPr lang="en-US" sz="2000" dirty="0">
                <a:latin typeface="Verdana" charset="0"/>
                <a:ea typeface="ＭＳ Ｐゴシック" charset="0"/>
              </a:rPr>
              <a:t>NRCS Type </a:t>
            </a:r>
            <a:r>
              <a:rPr lang="en-US" sz="2000" dirty="0" smtClean="0">
                <a:latin typeface="Verdana" charset="0"/>
                <a:ea typeface="ＭＳ Ｐゴシック" charset="0"/>
              </a:rPr>
              <a:t>Storms (24 hour, 6 hour)</a:t>
            </a:r>
            <a:endParaRPr lang="en-US" sz="2000" dirty="0">
              <a:latin typeface="Verdana" charset="0"/>
              <a:ea typeface="ＭＳ Ｐゴシック" charset="0"/>
            </a:endParaRPr>
          </a:p>
          <a:p>
            <a:pPr lvl="1"/>
            <a:r>
              <a:rPr lang="en-US" sz="2000" dirty="0">
                <a:latin typeface="Verdana" charset="0"/>
                <a:ea typeface="ＭＳ Ｐゴシック" charset="0"/>
              </a:rPr>
              <a:t>Empirical Texas </a:t>
            </a:r>
            <a:r>
              <a:rPr lang="en-US" sz="2000" dirty="0" smtClean="0">
                <a:latin typeface="Verdana" charset="0"/>
                <a:ea typeface="ＭＳ Ｐゴシック" charset="0"/>
              </a:rPr>
              <a:t>Hyetographs (TxHYETO-2015)</a:t>
            </a:r>
            <a:endParaRPr lang="en-US" sz="2000" dirty="0">
              <a:latin typeface="Verdana" charset="0"/>
              <a:ea typeface="ＭＳ Ｐゴシック" charset="0"/>
            </a:endParaRPr>
          </a:p>
        </p:txBody>
      </p:sp>
    </p:spTree>
    <p:extLst>
      <p:ext uri="{BB962C8B-B14F-4D97-AF65-F5344CB8AC3E}">
        <p14:creationId xmlns:p14="http://schemas.microsoft.com/office/powerpoint/2010/main" val="32246409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0723" name="Rectangle 3"/>
          <p:cNvSpPr>
            <a:spLocks noGrp="1" noChangeArrowheads="1"/>
          </p:cNvSpPr>
          <p:nvPr>
            <p:ph type="body" idx="4294967295"/>
          </p:nvPr>
        </p:nvSpPr>
        <p:spPr>
          <a:xfrm>
            <a:off x="0" y="1314452"/>
            <a:ext cx="12192000" cy="5226049"/>
          </a:xfrm>
          <a:prstGeom prst="rect">
            <a:avLst/>
          </a:prstGeom>
        </p:spPr>
        <p:txBody>
          <a:bodyPr>
            <a:normAutofit/>
          </a:bodyPr>
          <a:lstStyle/>
          <a:p>
            <a:r>
              <a:rPr lang="en-US" sz="2400" dirty="0">
                <a:latin typeface="Verdana" charset="0"/>
                <a:ea typeface="ＭＳ Ｐゴシック" charset="0"/>
                <a:cs typeface="ＭＳ Ｐゴシック" charset="0"/>
              </a:rPr>
              <a:t>SCS(1973) analyzed DDF curves to develop dimensionless rainfall temporal patterns called type curves for four different regions in the US</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SCS type curves are in the form of percentage mass (cumulative) curves based on 24-hr rainfall of the desired frequency</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Intended for use with the SCS Curve Number runoff generation model!</a:t>
            </a:r>
          </a:p>
        </p:txBody>
      </p:sp>
    </p:spTree>
    <p:extLst>
      <p:ext uri="{BB962C8B-B14F-4D97-AF65-F5344CB8AC3E}">
        <p14:creationId xmlns:p14="http://schemas.microsoft.com/office/powerpoint/2010/main" val="21495121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2771" name="Rectangle 3"/>
          <p:cNvSpPr>
            <a:spLocks noGrp="1" noChangeArrowheads="1"/>
          </p:cNvSpPr>
          <p:nvPr>
            <p:ph type="body" idx="4294967295"/>
          </p:nvPr>
        </p:nvSpPr>
        <p:spPr>
          <a:xfrm>
            <a:off x="823384" y="1316039"/>
            <a:ext cx="9776883" cy="4505325"/>
          </a:xfrm>
          <a:prstGeom prst="rect">
            <a:avLst/>
          </a:prstGeom>
        </p:spPr>
        <p:txBody>
          <a:bodyPr/>
          <a:lstStyle/>
          <a:p>
            <a:r>
              <a:rPr lang="en-US">
                <a:latin typeface="Verdana" charset="0"/>
                <a:ea typeface="ＭＳ Ｐゴシック" charset="0"/>
                <a:cs typeface="ＭＳ Ｐゴシック" charset="0"/>
              </a:rPr>
              <a:t>Location selects the Type Curve</a:t>
            </a:r>
          </a:p>
        </p:txBody>
      </p:sp>
      <p:pic>
        <p:nvPicPr>
          <p:cNvPr id="32772" name="Picture 4" descr="SCSDistributions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1" y="1819276"/>
            <a:ext cx="851958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p:nvSpPr>
        <p:spPr bwMode="auto">
          <a:xfrm>
            <a:off x="3240618" y="3756025"/>
            <a:ext cx="1940983" cy="1411288"/>
          </a:xfrm>
          <a:prstGeom prst="ellipse">
            <a:avLst/>
          </a:prstGeom>
          <a:solidFill>
            <a:srgbClr val="FF0000">
              <a:alpha val="23137"/>
            </a:srgbClr>
          </a:solid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mn-lt"/>
            </a:endParaRPr>
          </a:p>
        </p:txBody>
      </p:sp>
      <p:cxnSp>
        <p:nvCxnSpPr>
          <p:cNvPr id="6" name="Straight Connector 5"/>
          <p:cNvCxnSpPr>
            <a:cxnSpLocks noChangeShapeType="1"/>
          </p:cNvCxnSpPr>
          <p:nvPr/>
        </p:nvCxnSpPr>
        <p:spPr bwMode="auto">
          <a:xfrm rot="5400000" flipH="1" flipV="1">
            <a:off x="3998648" y="4328320"/>
            <a:ext cx="801688" cy="463549"/>
          </a:xfrm>
          <a:prstGeom prst="line">
            <a:avLst/>
          </a:prstGeom>
          <a:noFill/>
          <a:ln w="114300">
            <a:solidFill>
              <a:srgbClr val="008000">
                <a:alpha val="25098"/>
              </a:srgbClr>
            </a:solidFill>
            <a:round/>
            <a:headEnd/>
            <a:tailEnd/>
          </a:ln>
          <a:effectLst>
            <a:outerShdw dist="20000" dir="5400000" rotWithShape="0">
              <a:srgbClr val="808080">
                <a:alpha val="37999"/>
              </a:srgbClr>
            </a:outerShdw>
          </a:effectLst>
        </p:spPr>
      </p:cxnSp>
      <p:cxnSp>
        <p:nvCxnSpPr>
          <p:cNvPr id="32775" name="Straight Arrow Connector 9"/>
          <p:cNvCxnSpPr>
            <a:cxnSpLocks noChangeShapeType="1"/>
          </p:cNvCxnSpPr>
          <p:nvPr/>
        </p:nvCxnSpPr>
        <p:spPr bwMode="auto">
          <a:xfrm rot="10800000" flipV="1">
            <a:off x="9292167" y="4418014"/>
            <a:ext cx="1678517" cy="24923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2776" name="Straight Arrow Connector 11"/>
          <p:cNvCxnSpPr>
            <a:cxnSpLocks noChangeShapeType="1"/>
          </p:cNvCxnSpPr>
          <p:nvPr/>
        </p:nvCxnSpPr>
        <p:spPr bwMode="auto">
          <a:xfrm rot="10800000" flipV="1">
            <a:off x="9364133" y="5080001"/>
            <a:ext cx="1651000" cy="1746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04809" name="Rectangle 8"/>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20801195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oundwate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33" y="1"/>
            <a:ext cx="13072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766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4819" name="Rectangle 3"/>
          <p:cNvSpPr>
            <a:spLocks noGrp="1" noChangeArrowheads="1"/>
          </p:cNvSpPr>
          <p:nvPr>
            <p:ph type="body" idx="4294967295"/>
          </p:nvPr>
        </p:nvSpPr>
        <p:spPr>
          <a:xfrm>
            <a:off x="823384" y="1316039"/>
            <a:ext cx="9776883" cy="4505325"/>
          </a:xfrm>
          <a:prstGeom prst="rect">
            <a:avLst/>
          </a:prstGeom>
        </p:spPr>
        <p:txBody>
          <a:bodyPr/>
          <a:lstStyle/>
          <a:p>
            <a:r>
              <a:rPr lang="en-US">
                <a:latin typeface="Verdana" charset="0"/>
                <a:ea typeface="ＭＳ Ｐゴシック" charset="0"/>
                <a:cs typeface="ＭＳ Ｐゴシック" charset="0"/>
              </a:rPr>
              <a:t>The 24-hour precipitation depth of desired frequency is specified (DDF Atlas), the SCS type curve is rescaled (multiplied by the known number) to get the time distribution. </a:t>
            </a:r>
          </a:p>
        </p:txBody>
      </p:sp>
      <p:pic>
        <p:nvPicPr>
          <p:cNvPr id="3482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297585"/>
            <a:ext cx="6559551" cy="317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1205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pic>
        <p:nvPicPr>
          <p:cNvPr id="2" name="Picture 1"/>
          <p:cNvPicPr>
            <a:picLocks noChangeAspect="1"/>
          </p:cNvPicPr>
          <p:nvPr/>
        </p:nvPicPr>
        <p:blipFill>
          <a:blip r:embed="rId3"/>
          <a:stretch>
            <a:fillRect/>
          </a:stretch>
        </p:blipFill>
        <p:spPr>
          <a:xfrm>
            <a:off x="2660349" y="1418612"/>
            <a:ext cx="6912252" cy="5064738"/>
          </a:xfrm>
          <a:prstGeom prst="rect">
            <a:avLst/>
          </a:prstGeom>
        </p:spPr>
      </p:pic>
    </p:spTree>
    <p:extLst>
      <p:ext uri="{BB962C8B-B14F-4D97-AF65-F5344CB8AC3E}">
        <p14:creationId xmlns:p14="http://schemas.microsoft.com/office/powerpoint/2010/main" val="42072158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Rainfall distributions</a:t>
            </a:r>
          </a:p>
        </p:txBody>
      </p:sp>
      <p:pic>
        <p:nvPicPr>
          <p:cNvPr id="3" name="Picture 2"/>
          <p:cNvPicPr>
            <a:picLocks noChangeAspect="1"/>
          </p:cNvPicPr>
          <p:nvPr/>
        </p:nvPicPr>
        <p:blipFill>
          <a:blip r:embed="rId3"/>
          <a:stretch>
            <a:fillRect/>
          </a:stretch>
        </p:blipFill>
        <p:spPr>
          <a:xfrm>
            <a:off x="2287203" y="1438080"/>
            <a:ext cx="7578955" cy="5089720"/>
          </a:xfrm>
          <a:prstGeom prst="rect">
            <a:avLst/>
          </a:prstGeom>
        </p:spPr>
      </p:pic>
    </p:spTree>
    <p:extLst>
      <p:ext uri="{BB962C8B-B14F-4D97-AF65-F5344CB8AC3E}">
        <p14:creationId xmlns:p14="http://schemas.microsoft.com/office/powerpoint/2010/main" val="31499519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SCS Rainfall Type Curves</a:t>
            </a:r>
          </a:p>
        </p:txBody>
      </p:sp>
      <p:sp>
        <p:nvSpPr>
          <p:cNvPr id="38915" name="Rectangle 3"/>
          <p:cNvSpPr>
            <a:spLocks noGrp="1" noChangeArrowheads="1"/>
          </p:cNvSpPr>
          <p:nvPr>
            <p:ph type="body" idx="4294967295"/>
          </p:nvPr>
        </p:nvSpPr>
        <p:spPr>
          <a:xfrm>
            <a:off x="0" y="1562101"/>
            <a:ext cx="12192000" cy="4505325"/>
          </a:xfrm>
          <a:prstGeom prst="rect">
            <a:avLst/>
          </a:prstGeom>
        </p:spPr>
        <p:txBody>
          <a:bodyPr>
            <a:noAutofit/>
          </a:bodyPr>
          <a:lstStyle/>
          <a:p>
            <a:pPr>
              <a:buFontTx/>
              <a:buNone/>
            </a:pPr>
            <a:r>
              <a:rPr lang="en-US" sz="2400" dirty="0">
                <a:latin typeface="Verdana" charset="0"/>
                <a:ea typeface="ＭＳ Ｐゴシック" charset="0"/>
                <a:cs typeface="ＭＳ Ｐゴシック" charset="0"/>
              </a:rPr>
              <a:t>Using the Type </a:t>
            </a:r>
            <a:r>
              <a:rPr lang="en-US" sz="2400" dirty="0" smtClean="0">
                <a:latin typeface="Verdana" charset="0"/>
                <a:ea typeface="ＭＳ Ｐゴシック" charset="0"/>
                <a:cs typeface="ＭＳ Ｐゴシック" charset="0"/>
              </a:rPr>
              <a:t>Curves</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Use DDF Atlas, TP-40, etc. to set total depth, P for the 24 hour </a:t>
            </a:r>
            <a:r>
              <a:rPr lang="en-US" sz="2400" dirty="0" smtClean="0">
                <a:latin typeface="Verdana" charset="0"/>
                <a:ea typeface="ＭＳ Ｐゴシック" charset="0"/>
                <a:cs typeface="ＭＳ Ｐゴシック" charset="0"/>
              </a:rPr>
              <a:t>storm (or 6 hour storm)</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Pick appropriate SCS type curve (location)</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Multiply (rescale) the type curve with P to get the design mass curve</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a:buFont typeface="Verdana" charset="0"/>
              <a:buAutoNum type="arabicPeriod"/>
            </a:pPr>
            <a:r>
              <a:rPr lang="en-US" sz="2400" dirty="0">
                <a:latin typeface="Verdana" charset="0"/>
                <a:ea typeface="ＭＳ Ｐゴシック" charset="0"/>
                <a:cs typeface="ＭＳ Ｐゴシック" charset="0"/>
              </a:rPr>
              <a:t>Get the incremental precipitation from the rescaled mass curve to develop the design hyetograph.</a:t>
            </a:r>
          </a:p>
        </p:txBody>
      </p:sp>
    </p:spTree>
    <p:extLst>
      <p:ext uri="{BB962C8B-B14F-4D97-AF65-F5344CB8AC3E}">
        <p14:creationId xmlns:p14="http://schemas.microsoft.com/office/powerpoint/2010/main" val="16864604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xfrm>
            <a:off x="0" y="1"/>
            <a:ext cx="12192000" cy="1528151"/>
          </a:xfrm>
        </p:spPr>
        <p:txBody>
          <a:bodyPr/>
          <a:lstStyle/>
          <a:p>
            <a:pPr algn="ctr"/>
            <a:r>
              <a:rPr lang="en-US" sz="4400" dirty="0">
                <a:latin typeface="Verdana" charset="0"/>
                <a:ea typeface="ＭＳ Ｐゴシック" charset="0"/>
                <a:cs typeface="ＭＳ Ｐゴシック" charset="0"/>
              </a:rPr>
              <a:t>Example: </a:t>
            </a:r>
            <a:r>
              <a:rPr lang="en-US" sz="4400" dirty="0" smtClean="0">
                <a:latin typeface="Verdana" charset="0"/>
                <a:ea typeface="ＭＳ Ｐゴシック" charset="0"/>
                <a:cs typeface="ＭＳ Ｐゴシック" charset="0"/>
              </a:rPr>
              <a:t>SCS </a:t>
            </a:r>
            <a:r>
              <a:rPr lang="en-US" sz="4400" dirty="0">
                <a:latin typeface="Verdana" charset="0"/>
                <a:ea typeface="ＭＳ Ｐゴシック" charset="0"/>
                <a:cs typeface="ＭＳ Ｐゴシック" charset="0"/>
              </a:rPr>
              <a:t>Design Storm</a:t>
            </a:r>
          </a:p>
        </p:txBody>
      </p:sp>
      <p:sp>
        <p:nvSpPr>
          <p:cNvPr id="40965" name="Rectangle 3"/>
          <p:cNvSpPr>
            <a:spLocks noGrp="1" noChangeArrowheads="1"/>
          </p:cNvSpPr>
          <p:nvPr>
            <p:ph type="body" idx="4294967295"/>
          </p:nvPr>
        </p:nvSpPr>
        <p:spPr>
          <a:xfrm>
            <a:off x="0" y="1355863"/>
            <a:ext cx="12192000" cy="5132250"/>
          </a:xfrm>
          <a:prstGeom prst="rect">
            <a:avLst/>
          </a:prstGeom>
        </p:spPr>
        <p:txBody>
          <a:bodyPr>
            <a:noAutofit/>
          </a:bodyPr>
          <a:lstStyle/>
          <a:p>
            <a:r>
              <a:rPr lang="en-US" sz="2400" dirty="0">
                <a:latin typeface="Verdana" charset="0"/>
                <a:ea typeface="ＭＳ Ｐゴシック" charset="0"/>
                <a:cs typeface="ＭＳ Ｐゴシック" charset="0"/>
              </a:rPr>
              <a:t>Generate a design hyetograph for a 25-year, 24-hour duration SCS Type-III storm in Harris County using a one-hour time increments</a:t>
            </a:r>
          </a:p>
          <a:p>
            <a:pPr lvl="1">
              <a:buFont typeface="Verdana" charset="0"/>
              <a:buAutoNum type="arabicPeriod"/>
            </a:pPr>
            <a:r>
              <a:rPr lang="en-US" sz="2000" dirty="0">
                <a:latin typeface="Verdana" charset="0"/>
                <a:ea typeface="ＭＳ Ｐゴシック" charset="0"/>
                <a:cs typeface="ＭＳ Ｐゴシック" charset="0"/>
              </a:rPr>
              <a:t>Look up 24-hour,25-year depth for Harris County in the DDF </a:t>
            </a:r>
            <a:r>
              <a:rPr lang="en-US" sz="2000" dirty="0" smtClean="0">
                <a:latin typeface="Verdana" charset="0"/>
                <a:ea typeface="ＭＳ Ｐゴシック" charset="0"/>
                <a:cs typeface="ＭＳ Ｐゴシック" charset="0"/>
              </a:rPr>
              <a:t>Atlas.</a:t>
            </a:r>
          </a:p>
          <a:p>
            <a:pPr lvl="1">
              <a:buFont typeface="Verdana" charset="0"/>
              <a:buAutoNum type="arabicPeriod"/>
            </a:pPr>
            <a:r>
              <a:rPr lang="en-US" sz="2000" dirty="0" smtClean="0">
                <a:latin typeface="Verdana" charset="0"/>
                <a:ea typeface="ＭＳ Ｐゴシック" charset="0"/>
                <a:cs typeface="ＭＳ Ｐゴシック" charset="0"/>
              </a:rPr>
              <a:t>Cumulative </a:t>
            </a:r>
            <a:r>
              <a:rPr lang="en-US" sz="2000" dirty="0">
                <a:latin typeface="Verdana" charset="0"/>
                <a:ea typeface="ＭＳ Ｐゴシック" charset="0"/>
                <a:cs typeface="ＭＳ Ｐゴシック" charset="0"/>
              </a:rPr>
              <a:t>fraction - interpolate SCS </a:t>
            </a:r>
            <a:r>
              <a:rPr lang="en-US" sz="2000" dirty="0" smtClean="0">
                <a:latin typeface="Verdana" charset="0"/>
                <a:ea typeface="ＭＳ Ｐゴシック" charset="0"/>
                <a:cs typeface="ＭＳ Ｐゴシック" charset="0"/>
              </a:rPr>
              <a:t>table</a:t>
            </a:r>
          </a:p>
          <a:p>
            <a:pPr lvl="1">
              <a:buFont typeface="Verdana" charset="0"/>
              <a:buAutoNum type="arabicPeriod"/>
            </a:pPr>
            <a:r>
              <a:rPr lang="en-US" sz="2000" dirty="0" smtClean="0">
                <a:latin typeface="Verdana" charset="0"/>
                <a:ea typeface="ＭＳ Ｐゴシック" charset="0"/>
                <a:cs typeface="ＭＳ Ｐゴシック" charset="0"/>
              </a:rPr>
              <a:t>Cumulative </a:t>
            </a:r>
            <a:r>
              <a:rPr lang="en-US" sz="2000" dirty="0">
                <a:latin typeface="Verdana" charset="0"/>
                <a:ea typeface="ＭＳ Ｐゴシック" charset="0"/>
                <a:cs typeface="ＭＳ Ｐゴシック" charset="0"/>
              </a:rPr>
              <a:t>rainfall = product of cumulative fraction * total 24-hour rainfall (10.01 in</a:t>
            </a:r>
            <a:r>
              <a:rPr lang="en-US" sz="2000" dirty="0" smtClean="0">
                <a:latin typeface="Verdana" charset="0"/>
                <a:ea typeface="ＭＳ Ｐゴシック" charset="0"/>
                <a:cs typeface="ＭＳ Ｐゴシック" charset="0"/>
              </a:rPr>
              <a:t>)</a:t>
            </a:r>
          </a:p>
          <a:p>
            <a:pPr lvl="1">
              <a:buFont typeface="Verdana" charset="0"/>
              <a:buAutoNum type="arabicPeriod"/>
            </a:pPr>
            <a:r>
              <a:rPr lang="en-US" sz="2000" dirty="0" smtClean="0">
                <a:latin typeface="Verdana" charset="0"/>
                <a:ea typeface="ＭＳ Ｐゴシック" charset="0"/>
                <a:cs typeface="ＭＳ Ｐゴシック" charset="0"/>
              </a:rPr>
              <a:t>Incremental </a:t>
            </a:r>
            <a:r>
              <a:rPr lang="en-US" sz="2000" dirty="0">
                <a:latin typeface="Verdana" charset="0"/>
                <a:ea typeface="ＭＳ Ｐゴシック" charset="0"/>
                <a:cs typeface="ＭＳ Ｐゴシック" charset="0"/>
              </a:rPr>
              <a:t>rainfall = difference between current and preceding cumulative </a:t>
            </a:r>
            <a:r>
              <a:rPr lang="en-US" sz="2000" dirty="0" smtClean="0">
                <a:latin typeface="Verdana" charset="0"/>
                <a:ea typeface="ＭＳ Ｐゴシック" charset="0"/>
                <a:cs typeface="ＭＳ Ｐゴシック" charset="0"/>
              </a:rPr>
              <a:t>rainfall</a:t>
            </a:r>
          </a:p>
          <a:p>
            <a:pPr lvl="1">
              <a:buFont typeface="Verdana" charset="0"/>
              <a:buAutoNum type="arabicPeriod"/>
            </a:pPr>
            <a:r>
              <a:rPr lang="en-US" sz="2000" dirty="0" smtClean="0">
                <a:latin typeface="Verdana" charset="0"/>
                <a:ea typeface="ＭＳ Ｐゴシック" charset="0"/>
                <a:cs typeface="ＭＳ Ｐゴシック" charset="0"/>
              </a:rPr>
              <a:t>Plot results of incremental</a:t>
            </a:r>
            <a:endParaRPr lang="en-US" sz="2000"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5750897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77333" y="336550"/>
            <a:ext cx="10805584" cy="762000"/>
          </a:xfrm>
        </p:spPr>
        <p:txBody>
          <a:bodyPr>
            <a:normAutofit/>
          </a:bodyPr>
          <a:lstStyle/>
          <a:p>
            <a:pPr algn="ctr"/>
            <a:r>
              <a:rPr lang="en-US" dirty="0">
                <a:latin typeface="Verdana" charset="0"/>
                <a:ea typeface="ＭＳ Ｐゴシック" charset="0"/>
                <a:cs typeface="ＭＳ Ｐゴシック" charset="0"/>
              </a:rPr>
              <a:t>Example: Generate SCS Design Storm</a:t>
            </a:r>
          </a:p>
        </p:txBody>
      </p:sp>
      <p:pic>
        <p:nvPicPr>
          <p:cNvPr id="430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2385" y="2450466"/>
            <a:ext cx="6142567" cy="429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3"/>
          <p:cNvSpPr>
            <a:spLocks noGrp="1" noChangeArrowheads="1"/>
          </p:cNvSpPr>
          <p:nvPr>
            <p:ph type="body" idx="4294967295"/>
          </p:nvPr>
        </p:nvSpPr>
        <p:spPr>
          <a:xfrm>
            <a:off x="1035821" y="1537523"/>
            <a:ext cx="9776883" cy="833437"/>
          </a:xfrm>
          <a:prstGeom prst="rect">
            <a:avLst/>
          </a:prstGeom>
          <a:solidFill>
            <a:srgbClr val="FFFFFF"/>
          </a:solidFill>
        </p:spPr>
        <p:txBody>
          <a:bodyPr>
            <a:normAutofit fontScale="92500" lnSpcReduction="10000"/>
          </a:bodyPr>
          <a:lstStyle/>
          <a:p>
            <a:r>
              <a:rPr lang="en-US" dirty="0">
                <a:solidFill>
                  <a:srgbClr val="000000"/>
                </a:solidFill>
                <a:latin typeface="Verdana" charset="0"/>
                <a:ea typeface="ＭＳ Ｐゴシック" charset="0"/>
                <a:cs typeface="ＭＳ Ｐゴシック" charset="0"/>
              </a:rPr>
              <a:t>Look up 24-hour,25-year depth for Harris County in the DDF Atlas.</a:t>
            </a:r>
          </a:p>
          <a:p>
            <a:pPr>
              <a:buFontTx/>
              <a:buNone/>
            </a:pPr>
            <a:endParaRPr lang="en-US" dirty="0">
              <a:solidFill>
                <a:srgbClr val="000000"/>
              </a:solidFill>
              <a:latin typeface="Verdana" charset="0"/>
              <a:ea typeface="ＭＳ Ｐゴシック" charset="0"/>
              <a:cs typeface="ＭＳ Ｐゴシック" charset="0"/>
            </a:endParaRPr>
          </a:p>
          <a:p>
            <a:pPr>
              <a:buFontTx/>
              <a:buNone/>
            </a:pPr>
            <a:endParaRPr lang="en-US" dirty="0">
              <a:solidFill>
                <a:srgbClr val="000000"/>
              </a:solidFill>
              <a:latin typeface="Verdana" charset="0"/>
              <a:ea typeface="ＭＳ Ｐゴシック" charset="0"/>
              <a:cs typeface="ＭＳ Ｐゴシック" charset="0"/>
            </a:endParaRPr>
          </a:p>
        </p:txBody>
      </p:sp>
      <p:sp>
        <p:nvSpPr>
          <p:cNvPr id="43013" name="Oval 7"/>
          <p:cNvSpPr>
            <a:spLocks noChangeArrowheads="1"/>
          </p:cNvSpPr>
          <p:nvPr/>
        </p:nvSpPr>
        <p:spPr bwMode="auto">
          <a:xfrm>
            <a:off x="7555733" y="4821528"/>
            <a:ext cx="840316" cy="617537"/>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3014" name="Straight Arrow Connector 9"/>
          <p:cNvCxnSpPr>
            <a:cxnSpLocks noChangeShapeType="1"/>
            <a:endCxn id="43013" idx="2"/>
          </p:cNvCxnSpPr>
          <p:nvPr/>
        </p:nvCxnSpPr>
        <p:spPr bwMode="auto">
          <a:xfrm>
            <a:off x="2836334" y="4678364"/>
            <a:ext cx="4719399" cy="451932"/>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43015" name="TextBox 10"/>
          <p:cNvSpPr txBox="1">
            <a:spLocks noChangeArrowheads="1"/>
          </p:cNvSpPr>
          <p:nvPr/>
        </p:nvSpPr>
        <p:spPr bwMode="auto">
          <a:xfrm>
            <a:off x="404285" y="4440238"/>
            <a:ext cx="1835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P ~ 10 inches</a:t>
            </a:r>
          </a:p>
        </p:txBody>
      </p:sp>
    </p:spTree>
    <p:extLst>
      <p:ext uri="{BB962C8B-B14F-4D97-AF65-F5344CB8AC3E}">
        <p14:creationId xmlns:p14="http://schemas.microsoft.com/office/powerpoint/2010/main" val="25319202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a:xfrm>
            <a:off x="677333" y="336550"/>
            <a:ext cx="10805584" cy="762000"/>
          </a:xfrm>
        </p:spPr>
        <p:txBody>
          <a:bodyPr>
            <a:normAutofit/>
          </a:bodyPr>
          <a:lstStyle/>
          <a:p>
            <a:r>
              <a:rPr lang="en-US" sz="4000" dirty="0">
                <a:latin typeface="Verdana" charset="0"/>
                <a:ea typeface="ＭＳ Ｐゴシック" charset="0"/>
                <a:cs typeface="ＭＳ Ｐゴシック" charset="0"/>
              </a:rPr>
              <a:t>Example</a:t>
            </a:r>
            <a:r>
              <a:rPr lang="en-US" sz="4000" dirty="0" smtClean="0">
                <a:latin typeface="Verdana" charset="0"/>
                <a:ea typeface="ＭＳ Ｐゴシック" charset="0"/>
                <a:cs typeface="ＭＳ Ｐゴシック" charset="0"/>
              </a:rPr>
              <a:t>: SCS </a:t>
            </a:r>
            <a:r>
              <a:rPr lang="en-US" sz="4000" dirty="0">
                <a:latin typeface="Verdana" charset="0"/>
                <a:ea typeface="ＭＳ Ｐゴシック" charset="0"/>
                <a:cs typeface="ＭＳ Ｐゴシック" charset="0"/>
              </a:rPr>
              <a:t>Design Storm</a:t>
            </a:r>
          </a:p>
        </p:txBody>
      </p:sp>
      <p:graphicFrame>
        <p:nvGraphicFramePr>
          <p:cNvPr id="45058" name="Object 2"/>
          <p:cNvGraphicFramePr>
            <a:graphicFrameLocks noChangeAspect="1"/>
          </p:cNvGraphicFramePr>
          <p:nvPr/>
        </p:nvGraphicFramePr>
        <p:xfrm>
          <a:off x="201085" y="1576388"/>
          <a:ext cx="3543300" cy="4856162"/>
        </p:xfrm>
        <a:graphic>
          <a:graphicData uri="http://schemas.openxmlformats.org/presentationml/2006/ole">
            <mc:AlternateContent xmlns:mc="http://schemas.openxmlformats.org/markup-compatibility/2006">
              <mc:Choice xmlns:v="urn:schemas-microsoft-com:vml" Requires="v">
                <p:oleObj spid="_x0000_s4103" name="Document" r:id="rId4" imgW="22501587" imgH="20876190" progId="Word.Document.8">
                  <p:embed/>
                </p:oleObj>
              </mc:Choice>
              <mc:Fallback>
                <p:oleObj name="Document" r:id="rId4" imgW="22501587" imgH="2087619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49237"/>
                      <a:stretch>
                        <a:fillRect/>
                      </a:stretch>
                    </p:blipFill>
                    <p:spPr bwMode="auto">
                      <a:xfrm>
                        <a:off x="201085" y="1576388"/>
                        <a:ext cx="3543300" cy="485616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5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2" y="2486026"/>
            <a:ext cx="8081433" cy="4143375"/>
          </a:xfrm>
          <a:prstGeom prst="rect">
            <a:avLst/>
          </a:prstGeom>
          <a:solidFill>
            <a:srgbClr val="FFFFFF"/>
          </a:solidFill>
          <a:ln>
            <a:noFill/>
          </a:ln>
          <a:extLst/>
        </p:spPr>
      </p:pic>
      <p:cxnSp>
        <p:nvCxnSpPr>
          <p:cNvPr id="45062" name="Straight Arrow Connector 6"/>
          <p:cNvCxnSpPr>
            <a:cxnSpLocks noChangeShapeType="1"/>
          </p:cNvCxnSpPr>
          <p:nvPr/>
        </p:nvCxnSpPr>
        <p:spPr bwMode="auto">
          <a:xfrm rot="5400000">
            <a:off x="1414992" y="1431925"/>
            <a:ext cx="933450" cy="6096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63" name="TextBox 7"/>
          <p:cNvSpPr txBox="1">
            <a:spLocks noChangeArrowheads="1"/>
          </p:cNvSpPr>
          <p:nvPr/>
        </p:nvSpPr>
        <p:spPr bwMode="auto">
          <a:xfrm>
            <a:off x="2199217" y="1052513"/>
            <a:ext cx="21210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SCS Tabulation</a:t>
            </a:r>
          </a:p>
        </p:txBody>
      </p:sp>
      <p:cxnSp>
        <p:nvCxnSpPr>
          <p:cNvPr id="45064" name="Straight Arrow Connector 9"/>
          <p:cNvCxnSpPr>
            <a:cxnSpLocks noChangeShapeType="1"/>
          </p:cNvCxnSpPr>
          <p:nvPr/>
        </p:nvCxnSpPr>
        <p:spPr bwMode="auto">
          <a:xfrm rot="10800000" flipV="1">
            <a:off x="2647951" y="2236788"/>
            <a:ext cx="2084916" cy="19526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45059" name="Object 3"/>
          <p:cNvGraphicFramePr>
            <a:graphicFrameLocks noChangeAspect="1"/>
          </p:cNvGraphicFramePr>
          <p:nvPr/>
        </p:nvGraphicFramePr>
        <p:xfrm>
          <a:off x="4726517" y="1919289"/>
          <a:ext cx="1826683" cy="642937"/>
        </p:xfrm>
        <a:graphic>
          <a:graphicData uri="http://schemas.openxmlformats.org/presentationml/2006/ole">
            <mc:AlternateContent xmlns:mc="http://schemas.openxmlformats.org/markup-compatibility/2006">
              <mc:Choice xmlns:v="urn:schemas-microsoft-com:vml" Requires="v">
                <p:oleObj spid="_x0000_s4104" name="Equation" r:id="rId7" imgW="838200" imgH="393700" progId="Equation.3">
                  <p:embed/>
                </p:oleObj>
              </mc:Choice>
              <mc:Fallback>
                <p:oleObj name="Equation" r:id="rId7" imgW="8382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6517" y="1919289"/>
                        <a:ext cx="182668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45065" name="Straight Arrow Connector 13"/>
          <p:cNvCxnSpPr>
            <a:cxnSpLocks noChangeShapeType="1"/>
          </p:cNvCxnSpPr>
          <p:nvPr/>
        </p:nvCxnSpPr>
        <p:spPr bwMode="auto">
          <a:xfrm rot="16200000" flipH="1">
            <a:off x="5034492" y="1321859"/>
            <a:ext cx="628650" cy="76623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66" name="Straight Arrow Connector 19"/>
          <p:cNvCxnSpPr>
            <a:cxnSpLocks noChangeShapeType="1"/>
          </p:cNvCxnSpPr>
          <p:nvPr/>
        </p:nvCxnSpPr>
        <p:spPr bwMode="auto">
          <a:xfrm rot="5400000">
            <a:off x="6498168" y="1559983"/>
            <a:ext cx="565150" cy="50588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67" name="TextBox 20"/>
          <p:cNvSpPr txBox="1">
            <a:spLocks noChangeArrowheads="1"/>
          </p:cNvSpPr>
          <p:nvPr/>
        </p:nvSpPr>
        <p:spPr bwMode="auto">
          <a:xfrm>
            <a:off x="7048501" y="1312863"/>
            <a:ext cx="1509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DDF Atlas</a:t>
            </a:r>
          </a:p>
        </p:txBody>
      </p:sp>
      <p:sp>
        <p:nvSpPr>
          <p:cNvPr id="19468" name="Rectangle 11"/>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6688595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42545" y="1493801"/>
            <a:ext cx="4154055" cy="493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p:cNvSpPr>
            <a:spLocks noGrp="1"/>
          </p:cNvSpPr>
          <p:nvPr>
            <p:ph type="title"/>
          </p:nvPr>
        </p:nvSpPr>
        <p:spPr>
          <a:xfrm>
            <a:off x="434929" y="51127"/>
            <a:ext cx="10721920" cy="1442674"/>
          </a:xfrm>
        </p:spPr>
        <p:txBody>
          <a:bodyPr/>
          <a:lstStyle/>
          <a:p>
            <a:r>
              <a:rPr lang="en-US" sz="4000" dirty="0">
                <a:latin typeface="Verdana" charset="0"/>
                <a:ea typeface="ＭＳ Ｐゴシック" charset="0"/>
                <a:cs typeface="ＭＳ Ｐゴシック" charset="0"/>
              </a:rPr>
              <a:t>Texas Empirical Hyetographs</a:t>
            </a:r>
          </a:p>
        </p:txBody>
      </p:sp>
      <p:sp>
        <p:nvSpPr>
          <p:cNvPr id="48131" name="Content Placeholder 2"/>
          <p:cNvSpPr>
            <a:spLocks noGrp="1"/>
          </p:cNvSpPr>
          <p:nvPr>
            <p:ph idx="4294967295"/>
          </p:nvPr>
        </p:nvSpPr>
        <p:spPr>
          <a:xfrm>
            <a:off x="284873" y="1538313"/>
            <a:ext cx="6457672" cy="4505325"/>
          </a:xfrm>
          <a:prstGeom prst="rect">
            <a:avLst/>
          </a:prstGeom>
        </p:spPr>
        <p:txBody>
          <a:bodyPr>
            <a:normAutofit/>
          </a:bodyPr>
          <a:lstStyle/>
          <a:p>
            <a:r>
              <a:rPr lang="en-US" sz="2000" dirty="0">
                <a:latin typeface="Verdana" charset="0"/>
                <a:ea typeface="ＭＳ Ｐゴシック" charset="0"/>
                <a:cs typeface="ＭＳ Ｐゴシック" charset="0"/>
              </a:rPr>
              <a:t>Alternative to SCS Type Curves </a:t>
            </a:r>
            <a:r>
              <a:rPr lang="en-US" sz="2000" dirty="0" smtClean="0">
                <a:latin typeface="Verdana" charset="0"/>
                <a:ea typeface="ＭＳ Ｐゴシック" charset="0"/>
                <a:cs typeface="ＭＳ Ｐゴシック" charset="0"/>
              </a:rPr>
              <a:t>is</a:t>
            </a:r>
            <a:br>
              <a:rPr lang="en-US" sz="2000" dirty="0" smtClean="0">
                <a:latin typeface="Verdana" charset="0"/>
                <a:ea typeface="ＭＳ Ｐゴシック" charset="0"/>
                <a:cs typeface="ＭＳ Ｐゴシック" charset="0"/>
              </a:rPr>
            </a:br>
            <a:r>
              <a:rPr lang="en-US" sz="2000" dirty="0" smtClean="0">
                <a:latin typeface="Verdana" charset="0"/>
                <a:ea typeface="ＭＳ Ｐゴシック" charset="0"/>
                <a:cs typeface="ＭＳ Ｐゴシック" charset="0"/>
              </a:rPr>
              <a:t> </a:t>
            </a:r>
            <a:r>
              <a:rPr lang="en-US" sz="2000" dirty="0">
                <a:latin typeface="Verdana" charset="0"/>
                <a:ea typeface="ＭＳ Ｐゴシック" charset="0"/>
                <a:cs typeface="ＭＳ Ｐゴシック" charset="0"/>
              </a:rPr>
              <a:t>the Texas Empirical </a:t>
            </a:r>
            <a:r>
              <a:rPr lang="en-US" sz="2000" dirty="0" smtClean="0">
                <a:latin typeface="Verdana" charset="0"/>
                <a:ea typeface="ＭＳ Ｐゴシック" charset="0"/>
                <a:cs typeface="ＭＳ Ｐゴシック" charset="0"/>
              </a:rPr>
              <a:t>Hyetographs</a:t>
            </a:r>
            <a:endParaRPr lang="en-US" sz="2000" dirty="0">
              <a:latin typeface="Verdana" charset="0"/>
              <a:ea typeface="ＭＳ Ｐゴシック" charset="0"/>
            </a:endParaRPr>
          </a:p>
          <a:p>
            <a:pPr lvl="1"/>
            <a:r>
              <a:rPr lang="en-US" sz="2000" dirty="0">
                <a:latin typeface="Verdana" charset="0"/>
                <a:ea typeface="ＭＳ Ｐゴシック" charset="0"/>
              </a:rPr>
              <a:t>Based on Texas data</a:t>
            </a:r>
            <a:r>
              <a:rPr lang="en-US" sz="2000" dirty="0" smtClean="0">
                <a:latin typeface="Verdana" charset="0"/>
                <a:ea typeface="ＭＳ Ｐゴシック" charset="0"/>
              </a:rPr>
              <a:t>.</a:t>
            </a:r>
            <a:endParaRPr lang="en-US" sz="2000" dirty="0">
              <a:latin typeface="Verdana" charset="0"/>
              <a:ea typeface="ＭＳ Ｐゴシック" charset="0"/>
            </a:endParaRPr>
          </a:p>
          <a:p>
            <a:pPr lvl="1"/>
            <a:r>
              <a:rPr lang="en-US" sz="2000" dirty="0" smtClean="0">
                <a:latin typeface="Verdana" charset="0"/>
                <a:ea typeface="ＭＳ Ｐゴシック" charset="0"/>
              </a:rPr>
              <a:t>Reflects </a:t>
            </a:r>
            <a:r>
              <a:rPr lang="ja-JP" altLang="en-US" sz="2000" dirty="0">
                <a:latin typeface="Verdana" charset="0"/>
                <a:ea typeface="ＭＳ Ｐゴシック" charset="0"/>
              </a:rPr>
              <a:t>“</a:t>
            </a:r>
            <a:r>
              <a:rPr lang="en-US" altLang="ja-JP" sz="2000" dirty="0">
                <a:latin typeface="Verdana" charset="0"/>
                <a:ea typeface="ＭＳ Ｐゴシック" charset="0"/>
              </a:rPr>
              <a:t>front loading</a:t>
            </a:r>
            <a:r>
              <a:rPr lang="ja-JP" altLang="en-US" sz="2000" dirty="0">
                <a:latin typeface="Verdana" charset="0"/>
                <a:ea typeface="ＭＳ Ｐゴシック" charset="0"/>
              </a:rPr>
              <a:t>”</a:t>
            </a:r>
            <a:r>
              <a:rPr lang="en-US" altLang="ja-JP" sz="2000" dirty="0">
                <a:latin typeface="Verdana" charset="0"/>
                <a:ea typeface="ＭＳ Ｐゴシック" charset="0"/>
              </a:rPr>
              <a:t> observed in many real storms</a:t>
            </a:r>
            <a:r>
              <a:rPr lang="en-US" altLang="ja-JP" sz="2000" dirty="0" smtClean="0">
                <a:latin typeface="Verdana" charset="0"/>
                <a:ea typeface="ＭＳ Ｐゴシック" charset="0"/>
              </a:rPr>
              <a:t>.</a:t>
            </a:r>
            <a:endParaRPr lang="en-US" sz="2000" dirty="0">
              <a:latin typeface="Verdana" charset="0"/>
              <a:ea typeface="ＭＳ Ｐゴシック" charset="0"/>
            </a:endParaRPr>
          </a:p>
          <a:p>
            <a:pPr lvl="1"/>
            <a:r>
              <a:rPr lang="en-US" sz="2000" dirty="0">
                <a:latin typeface="Verdana" charset="0"/>
                <a:ea typeface="ＭＳ Ｐゴシック" charset="0"/>
              </a:rPr>
              <a:t>Rescales time and depth.</a:t>
            </a:r>
          </a:p>
        </p:txBody>
      </p:sp>
    </p:spTree>
    <p:extLst>
      <p:ext uri="{BB962C8B-B14F-4D97-AF65-F5344CB8AC3E}">
        <p14:creationId xmlns:p14="http://schemas.microsoft.com/office/powerpoint/2010/main" val="13410918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77333" y="336550"/>
            <a:ext cx="10805584" cy="762000"/>
          </a:xfrm>
        </p:spPr>
        <p:txBody>
          <a:bodyPr/>
          <a:lstStyle/>
          <a:p>
            <a:pPr algn="ctr"/>
            <a:r>
              <a:rPr lang="en-US" sz="3600" dirty="0">
                <a:latin typeface="Verdana" charset="0"/>
                <a:ea typeface="ＭＳ Ｐゴシック" charset="0"/>
                <a:cs typeface="ＭＳ Ｐゴシック" charset="0"/>
              </a:rPr>
              <a:t>Texas Empirical Hyetographs</a:t>
            </a:r>
          </a:p>
        </p:txBody>
      </p:sp>
      <p:pic>
        <p:nvPicPr>
          <p:cNvPr id="49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867" y="1081088"/>
            <a:ext cx="92815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13"/>
          <p:cNvSpPr>
            <a:spLocks noChangeShapeType="1"/>
          </p:cNvSpPr>
          <p:nvPr/>
        </p:nvSpPr>
        <p:spPr bwMode="auto">
          <a:xfrm flipV="1">
            <a:off x="2707218" y="6219825"/>
            <a:ext cx="8191500" cy="6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7" name="Line 14"/>
          <p:cNvSpPr>
            <a:spLocks noChangeShapeType="1"/>
          </p:cNvSpPr>
          <p:nvPr/>
        </p:nvSpPr>
        <p:spPr bwMode="auto">
          <a:xfrm flipV="1">
            <a:off x="2169585" y="1292226"/>
            <a:ext cx="2116" cy="4562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8" name="Text Box 15"/>
          <p:cNvSpPr txBox="1">
            <a:spLocks noChangeArrowheads="1"/>
          </p:cNvSpPr>
          <p:nvPr/>
        </p:nvSpPr>
        <p:spPr bwMode="auto">
          <a:xfrm>
            <a:off x="5782734" y="6270625"/>
            <a:ext cx="1851739"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Rescale Time</a:t>
            </a:r>
          </a:p>
        </p:txBody>
      </p:sp>
      <p:sp>
        <p:nvSpPr>
          <p:cNvPr id="49159" name="Text Box 16"/>
          <p:cNvSpPr txBox="1">
            <a:spLocks noChangeArrowheads="1"/>
          </p:cNvSpPr>
          <p:nvPr/>
        </p:nvSpPr>
        <p:spPr bwMode="auto">
          <a:xfrm rot="-5400000">
            <a:off x="812729" y="3415656"/>
            <a:ext cx="1970762"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Rescale Depth</a:t>
            </a:r>
          </a:p>
        </p:txBody>
      </p:sp>
      <p:sp>
        <p:nvSpPr>
          <p:cNvPr id="49160" name="Freeform 17"/>
          <p:cNvSpPr>
            <a:spLocks/>
          </p:cNvSpPr>
          <p:nvPr/>
        </p:nvSpPr>
        <p:spPr bwMode="auto">
          <a:xfrm>
            <a:off x="2692400" y="1312863"/>
            <a:ext cx="8104717" cy="4508500"/>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6" name="Straight Connector 15"/>
          <p:cNvCxnSpPr>
            <a:cxnSpLocks noChangeShapeType="1"/>
          </p:cNvCxnSpPr>
          <p:nvPr/>
        </p:nvCxnSpPr>
        <p:spPr bwMode="auto">
          <a:xfrm flipV="1">
            <a:off x="2722034" y="1357313"/>
            <a:ext cx="8030633" cy="4454525"/>
          </a:xfrm>
          <a:prstGeom prst="line">
            <a:avLst/>
          </a:prstGeom>
          <a:noFill/>
          <a:ln w="25400">
            <a:solidFill>
              <a:srgbClr val="000000"/>
            </a:solidFill>
            <a:round/>
            <a:headEnd/>
            <a:tailEnd/>
          </a:ln>
          <a:effectLst>
            <a:outerShdw dist="20000" dir="5400000" rotWithShape="0">
              <a:srgbClr val="808080">
                <a:alpha val="37999"/>
              </a:srgbClr>
            </a:outerShdw>
          </a:effectLst>
        </p:spPr>
      </p:cxnSp>
      <p:cxnSp>
        <p:nvCxnSpPr>
          <p:cNvPr id="17" name="Straight Arrow Connector 16"/>
          <p:cNvCxnSpPr>
            <a:cxnSpLocks noChangeShapeType="1"/>
          </p:cNvCxnSpPr>
          <p:nvPr/>
        </p:nvCxnSpPr>
        <p:spPr bwMode="auto">
          <a:xfrm rot="10800000">
            <a:off x="7145867" y="3363913"/>
            <a:ext cx="812800" cy="3810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9163" name="TextBox 14"/>
          <p:cNvSpPr txBox="1">
            <a:spLocks noChangeArrowheads="1"/>
          </p:cNvSpPr>
          <p:nvPr/>
        </p:nvSpPr>
        <p:spPr bwMode="auto">
          <a:xfrm>
            <a:off x="6942667" y="3821113"/>
            <a:ext cx="2371012" cy="461665"/>
          </a:xfrm>
          <a:prstGeom prst="rect">
            <a:avLst/>
          </a:prstGeom>
          <a:solidFill>
            <a:srgbClr val="FFFFFF"/>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rPr>
              <a:t>Average Intensity</a:t>
            </a:r>
          </a:p>
        </p:txBody>
      </p:sp>
    </p:spTree>
    <p:extLst>
      <p:ext uri="{BB962C8B-B14F-4D97-AF65-F5344CB8AC3E}">
        <p14:creationId xmlns:p14="http://schemas.microsoft.com/office/powerpoint/2010/main" val="7554934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47019"/>
            <a:ext cx="12192000" cy="1191232"/>
          </a:xfrm>
        </p:spPr>
        <p:txBody>
          <a:bodyPr/>
          <a:lstStyle/>
          <a:p>
            <a:r>
              <a:rPr lang="en-US" sz="4000" dirty="0">
                <a:latin typeface="Verdana" charset="0"/>
                <a:ea typeface="ＭＳ Ｐゴシック" charset="0"/>
                <a:cs typeface="ＭＳ Ｐゴシック" charset="0"/>
              </a:rPr>
              <a:t>Texas Empirical Hyetographs</a:t>
            </a:r>
          </a:p>
        </p:txBody>
      </p:sp>
      <p:sp>
        <p:nvSpPr>
          <p:cNvPr id="51203" name="Content Placeholder 2"/>
          <p:cNvSpPr>
            <a:spLocks noGrp="1"/>
          </p:cNvSpPr>
          <p:nvPr>
            <p:ph idx="4294967295"/>
          </p:nvPr>
        </p:nvSpPr>
        <p:spPr>
          <a:xfrm>
            <a:off x="169334" y="1600201"/>
            <a:ext cx="11853333" cy="4525963"/>
          </a:xfrm>
          <a:prstGeom prst="rect">
            <a:avLst/>
          </a:prstGeom>
        </p:spPr>
        <p:txBody>
          <a:bodyPr/>
          <a:lstStyle/>
          <a:p>
            <a:r>
              <a:rPr lang="en-US" sz="2800" dirty="0">
                <a:latin typeface="Verdana" charset="0"/>
                <a:ea typeface="ＭＳ Ｐゴシック" charset="0"/>
                <a:cs typeface="ＭＳ Ｐゴシック" charset="0"/>
              </a:rPr>
              <a:t>Use the 50</a:t>
            </a:r>
            <a:r>
              <a:rPr lang="en-US" sz="2800" baseline="30000" dirty="0">
                <a:latin typeface="Verdana" charset="0"/>
                <a:ea typeface="ＭＳ Ｐゴシック" charset="0"/>
                <a:cs typeface="ＭＳ Ｐゴシック" charset="0"/>
              </a:rPr>
              <a:t>th</a:t>
            </a:r>
            <a:r>
              <a:rPr lang="en-US" sz="2800" dirty="0">
                <a:latin typeface="Verdana" charset="0"/>
                <a:ea typeface="ＭＳ Ｐゴシック" charset="0"/>
                <a:cs typeface="ＭＳ Ｐゴシック" charset="0"/>
              </a:rPr>
              <a:t> percentile curve (median storm)</a:t>
            </a:r>
            <a:r>
              <a:rPr lang="en-US" sz="2800" dirty="0" smtClean="0">
                <a:latin typeface="Verdana" charset="0"/>
                <a:ea typeface="ＭＳ Ｐゴシック" charset="0"/>
                <a:cs typeface="ＭＳ Ｐゴシック" charset="0"/>
              </a:rPr>
              <a:t>.</a:t>
            </a:r>
            <a:endParaRPr lang="en-US" sz="2800" dirty="0">
              <a:latin typeface="Verdana" charset="0"/>
              <a:ea typeface="ＭＳ Ｐゴシック" charset="0"/>
              <a:cs typeface="ＭＳ Ｐゴシック" charset="0"/>
            </a:endParaRPr>
          </a:p>
          <a:p>
            <a:pPr marL="786384" lvl="1" indent="-457200">
              <a:buFont typeface="+mj-lt"/>
              <a:buAutoNum type="arabicPeriod"/>
            </a:pPr>
            <a:r>
              <a:rPr lang="en-US" sz="2400" dirty="0">
                <a:latin typeface="Verdana" charset="0"/>
                <a:ea typeface="ＭＳ Ｐゴシック" charset="0"/>
              </a:rPr>
              <a:t>Multiply the time axis by the storm duration</a:t>
            </a:r>
            <a:r>
              <a:rPr lang="en-US" sz="2400" dirty="0" smtClean="0">
                <a:latin typeface="Verdana" charset="0"/>
                <a:ea typeface="ＭＳ Ｐゴシック" charset="0"/>
              </a:rPr>
              <a:t>.</a:t>
            </a:r>
            <a:endParaRPr lang="en-US" sz="2400" dirty="0">
              <a:latin typeface="Verdana" charset="0"/>
              <a:ea typeface="ＭＳ Ｐゴシック" charset="0"/>
            </a:endParaRPr>
          </a:p>
          <a:p>
            <a:pPr marL="786384" lvl="1" indent="-457200">
              <a:buFont typeface="+mj-lt"/>
              <a:buAutoNum type="arabicPeriod"/>
            </a:pPr>
            <a:r>
              <a:rPr lang="en-US" sz="2400" dirty="0">
                <a:latin typeface="Verdana" charset="0"/>
                <a:ea typeface="ＭＳ Ｐゴシック" charset="0"/>
              </a:rPr>
              <a:t>Multiply the depth axis by the storm depth</a:t>
            </a:r>
            <a:r>
              <a:rPr lang="en-US" sz="2400" dirty="0" smtClean="0">
                <a:latin typeface="Verdana" charset="0"/>
                <a:ea typeface="ＭＳ Ｐゴシック" charset="0"/>
              </a:rPr>
              <a:t>.</a:t>
            </a:r>
            <a:endParaRPr lang="en-US" sz="2400" dirty="0">
              <a:latin typeface="Verdana" charset="0"/>
              <a:ea typeface="ＭＳ Ｐゴシック" charset="0"/>
            </a:endParaRPr>
          </a:p>
          <a:p>
            <a:pPr marL="786384" lvl="1" indent="-457200">
              <a:buFont typeface="+mj-lt"/>
              <a:buAutoNum type="arabicPeriod"/>
            </a:pPr>
            <a:r>
              <a:rPr lang="en-US" sz="2400" dirty="0">
                <a:latin typeface="Verdana" charset="0"/>
                <a:ea typeface="ＭＳ Ｐゴシック" charset="0"/>
              </a:rPr>
              <a:t>Result is a design storm for given duration and AEP.</a:t>
            </a:r>
          </a:p>
        </p:txBody>
      </p:sp>
    </p:spTree>
    <p:extLst>
      <p:ext uri="{BB962C8B-B14F-4D97-AF65-F5344CB8AC3E}">
        <p14:creationId xmlns:p14="http://schemas.microsoft.com/office/powerpoint/2010/main" val="1314282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609600" y="1600201"/>
            <a:ext cx="9956800" cy="4525963"/>
          </a:xfrm>
          <a:prstGeom prst="rect">
            <a:avLst/>
          </a:prstGeom>
        </p:spPr>
        <p:txBody>
          <a:bodyPr/>
          <a:lstStyle/>
          <a:p>
            <a:endParaRPr lang="en-US"/>
          </a:p>
        </p:txBody>
      </p:sp>
      <p:pic>
        <p:nvPicPr>
          <p:cNvPr id="4" name="Picture 3"/>
          <p:cNvPicPr>
            <a:picLocks noChangeAspect="1"/>
          </p:cNvPicPr>
          <p:nvPr/>
        </p:nvPicPr>
        <p:blipFill>
          <a:blip r:embed="rId3"/>
          <a:stretch>
            <a:fillRect/>
          </a:stretch>
        </p:blipFill>
        <p:spPr>
          <a:xfrm>
            <a:off x="-829634" y="-21981"/>
            <a:ext cx="13851267" cy="7036187"/>
          </a:xfrm>
          <a:prstGeom prst="rect">
            <a:avLst/>
          </a:prstGeom>
        </p:spPr>
      </p:pic>
    </p:spTree>
    <p:extLst>
      <p:ext uri="{BB962C8B-B14F-4D97-AF65-F5344CB8AC3E}">
        <p14:creationId xmlns:p14="http://schemas.microsoft.com/office/powerpoint/2010/main" val="2042667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538"/>
            <a:ext cx="12192000" cy="1442674"/>
          </a:xfrm>
        </p:spPr>
        <p:txBody>
          <a:bodyPr/>
          <a:lstStyle/>
          <a:p>
            <a:r>
              <a:rPr lang="en-US" sz="3200" dirty="0">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4294967295"/>
          </p:nvPr>
        </p:nvSpPr>
        <p:spPr>
          <a:xfrm>
            <a:off x="1" y="1563689"/>
            <a:ext cx="12191999" cy="4505325"/>
          </a:xfrm>
          <a:prstGeom prst="rect">
            <a:avLst/>
          </a:prstGeom>
        </p:spPr>
        <p:txBody>
          <a:bodyPr/>
          <a:lstStyle/>
          <a:p>
            <a:r>
              <a:rPr lang="en-US" sz="2800" dirty="0">
                <a:latin typeface="Verdana" charset="0"/>
                <a:ea typeface="ＭＳ Ｐゴシック" charset="0"/>
                <a:cs typeface="ＭＳ Ｐゴシック" charset="0"/>
              </a:rPr>
              <a:t>Construct a design storm for the 3-hour, 2-year rainfall in Harris County using the Texas Empirical  </a:t>
            </a:r>
            <a:r>
              <a:rPr lang="en-US" sz="2800" dirty="0" smtClean="0">
                <a:latin typeface="Verdana" charset="0"/>
                <a:ea typeface="ＭＳ Ｐゴシック" charset="0"/>
                <a:cs typeface="ＭＳ Ｐゴシック" charset="0"/>
              </a:rPr>
              <a:t>Hyetograph</a:t>
            </a:r>
            <a:endParaRPr lang="en-US" sz="2800" dirty="0">
              <a:latin typeface="Verdana" charset="0"/>
              <a:ea typeface="ＭＳ Ｐゴシック" charset="0"/>
              <a:cs typeface="ＭＳ Ｐゴシック" charset="0"/>
            </a:endParaRPr>
          </a:p>
          <a:p>
            <a:pPr marL="857250" lvl="1" indent="-457200">
              <a:buFont typeface="Verdana" charset="0"/>
              <a:buAutoNum type="arabicPeriod"/>
            </a:pPr>
            <a:r>
              <a:rPr lang="en-US" sz="2400" dirty="0">
                <a:latin typeface="Verdana" charset="0"/>
                <a:ea typeface="ＭＳ Ｐゴシック" charset="0"/>
              </a:rPr>
              <a:t>Obtain the depth from the DDF </a:t>
            </a:r>
            <a:r>
              <a:rPr lang="en-US" sz="2400" dirty="0" smtClean="0">
                <a:latin typeface="Verdana" charset="0"/>
                <a:ea typeface="ＭＳ Ｐゴシック" charset="0"/>
              </a:rPr>
              <a:t>Atlas</a:t>
            </a:r>
            <a:endParaRPr lang="en-US" sz="2400" dirty="0">
              <a:latin typeface="Verdana" charset="0"/>
              <a:ea typeface="ＭＳ Ｐゴシック" charset="0"/>
            </a:endParaRPr>
          </a:p>
          <a:p>
            <a:pPr marL="857250" lvl="1" indent="-457200">
              <a:buFont typeface="Verdana" charset="0"/>
              <a:buAutoNum type="arabicPeriod"/>
            </a:pPr>
            <a:r>
              <a:rPr lang="en-US" sz="2400" dirty="0">
                <a:latin typeface="Verdana" charset="0"/>
                <a:ea typeface="ＭＳ Ｐゴシック" charset="0"/>
              </a:rPr>
              <a:t>Rescale the depth and time using the Texas Empirical Hyetograph</a:t>
            </a:r>
          </a:p>
        </p:txBody>
      </p:sp>
      <p:sp>
        <p:nvSpPr>
          <p:cNvPr id="214020" name="Rectangle 3"/>
          <p:cNvSpPr>
            <a:spLocks noChangeArrowheads="1"/>
          </p:cNvSpPr>
          <p:nvPr/>
        </p:nvSpPr>
        <p:spPr bwMode="auto">
          <a:xfrm>
            <a:off x="10680700" y="6488114"/>
            <a:ext cx="1063587" cy="369332"/>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3208404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77333" y="336550"/>
            <a:ext cx="10805584" cy="762000"/>
          </a:xfrm>
        </p:spPr>
        <p:txBody>
          <a:bodyPr>
            <a:normAutofit/>
          </a:bodyPr>
          <a:lstStyle/>
          <a:p>
            <a:r>
              <a:rPr lang="en-US" sz="2800" dirty="0">
                <a:latin typeface="Verdana" charset="0"/>
                <a:ea typeface="ＭＳ Ｐゴシック" charset="0"/>
                <a:cs typeface="ＭＳ Ｐゴシック" charset="0"/>
              </a:rPr>
              <a:t>Example: Texas Empirical Hyetographs</a:t>
            </a:r>
          </a:p>
        </p:txBody>
      </p:sp>
      <p:pic>
        <p:nvPicPr>
          <p:cNvPr id="532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867" y="1081088"/>
            <a:ext cx="9281584"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Line 13"/>
          <p:cNvSpPr>
            <a:spLocks noChangeShapeType="1"/>
          </p:cNvSpPr>
          <p:nvPr/>
        </p:nvSpPr>
        <p:spPr bwMode="auto">
          <a:xfrm flipV="1">
            <a:off x="2707218" y="6219825"/>
            <a:ext cx="8191500" cy="6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3" name="Line 14"/>
          <p:cNvSpPr>
            <a:spLocks noChangeShapeType="1"/>
          </p:cNvSpPr>
          <p:nvPr/>
        </p:nvSpPr>
        <p:spPr bwMode="auto">
          <a:xfrm flipV="1">
            <a:off x="2169585" y="1292226"/>
            <a:ext cx="2116" cy="4562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4" name="Text Box 15"/>
          <p:cNvSpPr txBox="1">
            <a:spLocks noChangeArrowheads="1"/>
          </p:cNvSpPr>
          <p:nvPr/>
        </p:nvSpPr>
        <p:spPr bwMode="auto">
          <a:xfrm>
            <a:off x="1919818" y="6184901"/>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0 hours</a:t>
            </a:r>
          </a:p>
        </p:txBody>
      </p:sp>
      <p:sp>
        <p:nvSpPr>
          <p:cNvPr id="53255" name="Text Box 16"/>
          <p:cNvSpPr txBox="1">
            <a:spLocks noChangeArrowheads="1"/>
          </p:cNvSpPr>
          <p:nvPr/>
        </p:nvSpPr>
        <p:spPr bwMode="auto">
          <a:xfrm>
            <a:off x="723901" y="1081088"/>
            <a:ext cx="14326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2.6 inches</a:t>
            </a:r>
          </a:p>
        </p:txBody>
      </p:sp>
      <p:sp>
        <p:nvSpPr>
          <p:cNvPr id="53256" name="Freeform 17"/>
          <p:cNvSpPr>
            <a:spLocks/>
          </p:cNvSpPr>
          <p:nvPr/>
        </p:nvSpPr>
        <p:spPr bwMode="auto">
          <a:xfrm>
            <a:off x="2692400" y="1312863"/>
            <a:ext cx="8104717" cy="4508500"/>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257" name="Text Box 16"/>
          <p:cNvSpPr txBox="1">
            <a:spLocks noChangeArrowheads="1"/>
          </p:cNvSpPr>
          <p:nvPr/>
        </p:nvSpPr>
        <p:spPr bwMode="auto">
          <a:xfrm>
            <a:off x="711201" y="3362326"/>
            <a:ext cx="14326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1.3 inches</a:t>
            </a:r>
          </a:p>
        </p:txBody>
      </p:sp>
      <p:sp>
        <p:nvSpPr>
          <p:cNvPr id="53258" name="Text Box 15"/>
          <p:cNvSpPr txBox="1">
            <a:spLocks noChangeArrowheads="1"/>
          </p:cNvSpPr>
          <p:nvPr/>
        </p:nvSpPr>
        <p:spPr bwMode="auto">
          <a:xfrm>
            <a:off x="10081685" y="6178551"/>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3 hours</a:t>
            </a:r>
          </a:p>
        </p:txBody>
      </p:sp>
      <p:sp>
        <p:nvSpPr>
          <p:cNvPr id="53259" name="Text Box 15"/>
          <p:cNvSpPr txBox="1">
            <a:spLocks noChangeArrowheads="1"/>
          </p:cNvSpPr>
          <p:nvPr/>
        </p:nvSpPr>
        <p:spPr bwMode="auto">
          <a:xfrm>
            <a:off x="4713818" y="6234114"/>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1 hours</a:t>
            </a:r>
          </a:p>
        </p:txBody>
      </p:sp>
      <p:sp>
        <p:nvSpPr>
          <p:cNvPr id="53260" name="Text Box 15"/>
          <p:cNvSpPr txBox="1">
            <a:spLocks noChangeArrowheads="1"/>
          </p:cNvSpPr>
          <p:nvPr/>
        </p:nvSpPr>
        <p:spPr bwMode="auto">
          <a:xfrm>
            <a:off x="7361767" y="6234113"/>
            <a:ext cx="109943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2 hours</a:t>
            </a:r>
          </a:p>
        </p:txBody>
      </p:sp>
      <p:cxnSp>
        <p:nvCxnSpPr>
          <p:cNvPr id="53261" name="Straight Connector 18"/>
          <p:cNvCxnSpPr>
            <a:cxnSpLocks noChangeShapeType="1"/>
          </p:cNvCxnSpPr>
          <p:nvPr/>
        </p:nvCxnSpPr>
        <p:spPr bwMode="auto">
          <a:xfrm rot="5400000" flipH="1" flipV="1">
            <a:off x="3952081" y="4906169"/>
            <a:ext cx="286543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2" name="Straight Connector 20"/>
          <p:cNvCxnSpPr>
            <a:cxnSpLocks noChangeShapeType="1"/>
          </p:cNvCxnSpPr>
          <p:nvPr/>
        </p:nvCxnSpPr>
        <p:spPr bwMode="auto">
          <a:xfrm rot="16200000" flipV="1">
            <a:off x="6124576" y="4369859"/>
            <a:ext cx="3917950" cy="4233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3" name="Straight Connector 22"/>
          <p:cNvCxnSpPr>
            <a:cxnSpLocks noChangeShapeType="1"/>
          </p:cNvCxnSpPr>
          <p:nvPr/>
        </p:nvCxnSpPr>
        <p:spPr bwMode="auto">
          <a:xfrm rot="10800000" flipV="1">
            <a:off x="2677583" y="3492504"/>
            <a:ext cx="2707217" cy="222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cxnSp>
        <p:nvCxnSpPr>
          <p:cNvPr id="53264" name="Straight Connector 24"/>
          <p:cNvCxnSpPr>
            <a:cxnSpLocks noChangeShapeType="1"/>
          </p:cNvCxnSpPr>
          <p:nvPr/>
        </p:nvCxnSpPr>
        <p:spPr bwMode="auto">
          <a:xfrm rot="10800000" flipV="1">
            <a:off x="2633134" y="2443164"/>
            <a:ext cx="5414433" cy="857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388553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0"/>
            <a:ext cx="12192000" cy="1442674"/>
          </a:xfrm>
        </p:spPr>
        <p:txBody>
          <a:bodyPr/>
          <a:lstStyle/>
          <a:p>
            <a:r>
              <a:rPr lang="en-US" sz="2800" dirty="0">
                <a:latin typeface="Verdana" charset="0"/>
                <a:ea typeface="ＭＳ Ｐゴシック" charset="0"/>
                <a:cs typeface="ＭＳ Ｐゴシック" charset="0"/>
              </a:rPr>
              <a:t>Example: Texas Empirical Hyetographs</a:t>
            </a:r>
          </a:p>
        </p:txBody>
      </p:sp>
      <p:sp>
        <p:nvSpPr>
          <p:cNvPr id="55299" name="Content Placeholder 2"/>
          <p:cNvSpPr>
            <a:spLocks noGrp="1"/>
          </p:cNvSpPr>
          <p:nvPr>
            <p:ph idx="4294967295"/>
          </p:nvPr>
        </p:nvSpPr>
        <p:spPr>
          <a:xfrm>
            <a:off x="484718" y="1400176"/>
            <a:ext cx="6115049" cy="4505325"/>
          </a:xfrm>
          <a:prstGeom prst="rect">
            <a:avLst/>
          </a:prstGeom>
        </p:spPr>
        <p:txBody>
          <a:bodyPr/>
          <a:lstStyle/>
          <a:p>
            <a:r>
              <a:rPr lang="en-US" sz="2000">
                <a:latin typeface="Verdana" charset="0"/>
                <a:ea typeface="ＭＳ Ｐゴシック" charset="0"/>
                <a:cs typeface="ＭＳ Ｐゴシック" charset="0"/>
              </a:rPr>
              <a:t>Probably easier to use the tabulation</a:t>
            </a:r>
          </a:p>
          <a:p>
            <a:r>
              <a:rPr lang="en-US" sz="2000">
                <a:latin typeface="Verdana" charset="0"/>
                <a:ea typeface="ＭＳ Ｐゴシック" charset="0"/>
                <a:cs typeface="ＭＳ Ｐゴシック" charset="0"/>
              </a:rPr>
              <a:t>SIR-2004-5075</a:t>
            </a:r>
          </a:p>
        </p:txBody>
      </p:sp>
      <p:graphicFrame>
        <p:nvGraphicFramePr>
          <p:cNvPr id="6" name="Chart 5"/>
          <p:cNvGraphicFramePr/>
          <p:nvPr/>
        </p:nvGraphicFramePr>
        <p:xfrm>
          <a:off x="456575" y="2833585"/>
          <a:ext cx="6194600" cy="3495491"/>
        </p:xfrm>
        <a:graphic>
          <a:graphicData uri="http://schemas.openxmlformats.org/drawingml/2006/chart">
            <c:chart xmlns:c="http://schemas.openxmlformats.org/drawingml/2006/chart" xmlns:r="http://schemas.openxmlformats.org/officeDocument/2006/relationships" r:id="rId2"/>
          </a:graphicData>
        </a:graphic>
      </p:graphicFrame>
      <p:pic>
        <p:nvPicPr>
          <p:cNvPr id="553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334" y="1085851"/>
            <a:ext cx="502496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878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TxHYETO-2015</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normAutofit/>
          </a:bodyPr>
          <a:lstStyle/>
          <a:p>
            <a:r>
              <a:rPr lang="en-US" dirty="0" smtClean="0"/>
              <a:t>Texas Empirical Hyetograph tool that approximates the hyetographs using a function fit.</a:t>
            </a:r>
          </a:p>
          <a:p>
            <a:r>
              <a:rPr lang="en-US" dirty="0" smtClean="0"/>
              <a:t>User supplies:</a:t>
            </a:r>
          </a:p>
          <a:p>
            <a:pPr lvl="1"/>
            <a:r>
              <a:rPr lang="en-US" dirty="0" smtClean="0"/>
              <a:t>Depth</a:t>
            </a:r>
          </a:p>
          <a:p>
            <a:pPr lvl="1"/>
            <a:r>
              <a:rPr lang="en-US" dirty="0" smtClean="0"/>
              <a:t>Duration</a:t>
            </a:r>
          </a:p>
          <a:p>
            <a:pPr lvl="1"/>
            <a:r>
              <a:rPr lang="en-US" dirty="0" smtClean="0"/>
              <a:t>Desired Time Steps (increments)</a:t>
            </a:r>
          </a:p>
          <a:p>
            <a:r>
              <a:rPr lang="en-US" dirty="0" smtClean="0"/>
              <a:t>Tool returns a time series of cumulative depth every increment (intended for copy-paste into HEC-HMS)</a:t>
            </a:r>
            <a:endParaRPr lang="en-US" dirty="0"/>
          </a:p>
        </p:txBody>
      </p:sp>
    </p:spTree>
    <p:extLst>
      <p:ext uri="{BB962C8B-B14F-4D97-AF65-F5344CB8AC3E}">
        <p14:creationId xmlns:p14="http://schemas.microsoft.com/office/powerpoint/2010/main" val="22596484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a:t>
            </a:r>
            <a:endParaRPr lang="en-US" dirty="0"/>
          </a:p>
        </p:txBody>
      </p:sp>
      <p:sp>
        <p:nvSpPr>
          <p:cNvPr id="3" name="Content Placeholder 2"/>
          <p:cNvSpPr>
            <a:spLocks noGrp="1"/>
          </p:cNvSpPr>
          <p:nvPr>
            <p:ph idx="4294967295"/>
          </p:nvPr>
        </p:nvSpPr>
        <p:spPr>
          <a:xfrm>
            <a:off x="609600" y="2060576"/>
            <a:ext cx="10312400" cy="4525963"/>
          </a:xfrm>
          <a:prstGeom prst="rect">
            <a:avLst/>
          </a:prstGeom>
        </p:spPr>
        <p:txBody>
          <a:bodyPr>
            <a:normAutofit/>
          </a:bodyPr>
          <a:lstStyle/>
          <a:p>
            <a:r>
              <a:rPr lang="en-US" dirty="0" smtClean="0"/>
              <a:t>Runoff models:</a:t>
            </a:r>
          </a:p>
          <a:p>
            <a:pPr lvl="1"/>
            <a:r>
              <a:rPr lang="en-US" dirty="0" smtClean="0"/>
              <a:t>Rational Method</a:t>
            </a:r>
          </a:p>
          <a:p>
            <a:pPr lvl="1"/>
            <a:r>
              <a:rPr lang="en-US" dirty="0"/>
              <a:t>HCFCD Discharge-Area Curves (1960s)</a:t>
            </a:r>
          </a:p>
          <a:p>
            <a:pPr lvl="1"/>
            <a:r>
              <a:rPr lang="en-US" dirty="0" err="1"/>
              <a:t>TxDOT</a:t>
            </a:r>
            <a:r>
              <a:rPr lang="en-US" dirty="0"/>
              <a:t> and USGS Regression </a:t>
            </a:r>
            <a:r>
              <a:rPr lang="en-US" dirty="0" smtClean="0"/>
              <a:t>Equations</a:t>
            </a:r>
          </a:p>
          <a:p>
            <a:pPr lvl="1"/>
            <a:r>
              <a:rPr lang="en-US" dirty="0" smtClean="0"/>
              <a:t>SCS CN MODEL</a:t>
            </a:r>
          </a:p>
          <a:p>
            <a:r>
              <a:rPr lang="en-US" dirty="0" smtClean="0"/>
              <a:t>Infiltration models</a:t>
            </a:r>
          </a:p>
          <a:p>
            <a:pPr lvl="1"/>
            <a:r>
              <a:rPr lang="en-US" dirty="0" smtClean="0"/>
              <a:t>GREEN-AMPT</a:t>
            </a:r>
          </a:p>
          <a:p>
            <a:pPr lvl="1"/>
            <a:r>
              <a:rPr lang="en-US" dirty="0" smtClean="0"/>
              <a:t>HORTON</a:t>
            </a:r>
          </a:p>
        </p:txBody>
      </p:sp>
    </p:spTree>
    <p:extLst>
      <p:ext uri="{BB962C8B-B14F-4D97-AF65-F5344CB8AC3E}">
        <p14:creationId xmlns:p14="http://schemas.microsoft.com/office/powerpoint/2010/main" val="48198085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Analysis</a:t>
            </a:r>
            <a:endParaRPr lang="en-US" dirty="0"/>
          </a:p>
        </p:txBody>
      </p:sp>
      <p:sp>
        <p:nvSpPr>
          <p:cNvPr id="3" name="Content Placeholder 2"/>
          <p:cNvSpPr>
            <a:spLocks noGrp="1"/>
          </p:cNvSpPr>
          <p:nvPr>
            <p:ph idx="4294967295"/>
          </p:nvPr>
        </p:nvSpPr>
        <p:spPr>
          <a:xfrm>
            <a:off x="609600" y="2060576"/>
            <a:ext cx="10312400" cy="4525963"/>
          </a:xfrm>
          <a:prstGeom prst="rect">
            <a:avLst/>
          </a:prstGeom>
        </p:spPr>
        <p:txBody>
          <a:bodyPr>
            <a:normAutofit/>
          </a:bodyPr>
          <a:lstStyle/>
          <a:p>
            <a:r>
              <a:rPr lang="en-US" dirty="0" smtClean="0"/>
              <a:t>Unit hydrograph models</a:t>
            </a:r>
            <a:endParaRPr lang="en-US" dirty="0"/>
          </a:p>
          <a:p>
            <a:pPr lvl="1"/>
            <a:r>
              <a:rPr lang="en-US" dirty="0"/>
              <a:t>Clark Unit Hydrograph</a:t>
            </a:r>
          </a:p>
          <a:p>
            <a:pPr lvl="1"/>
            <a:r>
              <a:rPr lang="en-US" dirty="0"/>
              <a:t>Soil Conservation Service (SCS) Unit Hydrograph </a:t>
            </a:r>
            <a:r>
              <a:rPr lang="en-US" dirty="0" smtClean="0"/>
              <a:t>Method</a:t>
            </a:r>
          </a:p>
          <a:p>
            <a:pPr lvl="1"/>
            <a:r>
              <a:rPr lang="en-US" dirty="0" smtClean="0"/>
              <a:t>Johnson &amp; Sayre Curves and Generalized </a:t>
            </a:r>
            <a:r>
              <a:rPr lang="en-US" dirty="0"/>
              <a:t>R</a:t>
            </a:r>
            <a:r>
              <a:rPr lang="en-US" dirty="0" smtClean="0"/>
              <a:t>egression </a:t>
            </a:r>
            <a:r>
              <a:rPr lang="en-US" dirty="0"/>
              <a:t>E</a:t>
            </a:r>
            <a:r>
              <a:rPr lang="en-US" dirty="0" smtClean="0"/>
              <a:t>quations </a:t>
            </a:r>
          </a:p>
          <a:p>
            <a:pPr lvl="1"/>
            <a:r>
              <a:rPr lang="en-US" dirty="0" smtClean="0"/>
              <a:t>Gamma uh (Asquith)</a:t>
            </a:r>
          </a:p>
        </p:txBody>
      </p:sp>
    </p:spTree>
    <p:extLst>
      <p:ext uri="{BB962C8B-B14F-4D97-AF65-F5344CB8AC3E}">
        <p14:creationId xmlns:p14="http://schemas.microsoft.com/office/powerpoint/2010/main" val="31979834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2 at 10.52.20 P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03125" y="21167"/>
            <a:ext cx="10470499" cy="6858000"/>
          </a:xfrm>
          <a:prstGeom prst="rect">
            <a:avLst/>
          </a:prstGeom>
        </p:spPr>
      </p:pic>
    </p:spTree>
    <p:extLst>
      <p:ext uri="{BB962C8B-B14F-4D97-AF65-F5344CB8AC3E}">
        <p14:creationId xmlns:p14="http://schemas.microsoft.com/office/powerpoint/2010/main" val="38472159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22 at 10.55.04 PM.png"/>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213575" y="0"/>
            <a:ext cx="9754700" cy="6858000"/>
          </a:xfrm>
          <a:prstGeom prst="rect">
            <a:avLst/>
          </a:prstGeom>
        </p:spPr>
      </p:pic>
      <p:sp>
        <p:nvSpPr>
          <p:cNvPr id="9" name="Frame 8"/>
          <p:cNvSpPr/>
          <p:nvPr/>
        </p:nvSpPr>
        <p:spPr>
          <a:xfrm>
            <a:off x="1213575" y="752419"/>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1213575" y="2130456"/>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213575" y="2926326"/>
            <a:ext cx="2642820" cy="795870"/>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1213575" y="3722196"/>
            <a:ext cx="2642820" cy="630327"/>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213575" y="4292035"/>
            <a:ext cx="2642820" cy="632801"/>
          </a:xfrm>
          <a:prstGeom prst="frame">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723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Peak discharge</a:t>
            </a:r>
            <a:endParaRPr lang="en-US"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2303669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effectLst/>
          <a:extLs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a:lstStyle/>
          <a:p>
            <a:r>
              <a:rPr lang="en-US" dirty="0" smtClean="0"/>
              <a:t>Rational Method</a:t>
            </a:r>
            <a:endParaRPr lang="en-US" dirty="0"/>
          </a:p>
        </p:txBody>
      </p:sp>
      <p:sp>
        <p:nvSpPr>
          <p:cNvPr id="49155" name="Rectangle 3"/>
          <p:cNvSpPr>
            <a:spLocks noGrp="1" noChangeArrowheads="1"/>
          </p:cNvSpPr>
          <p:nvPr>
            <p:ph type="body" idx="4294967295"/>
          </p:nvPr>
        </p:nvSpPr>
        <p:spPr>
          <a:xfrm>
            <a:off x="663547" y="1726726"/>
            <a:ext cx="9787467" cy="3741737"/>
          </a:xfrm>
          <a:prstGeom prst="rect">
            <a:avLst/>
          </a:prstGeom>
        </p:spPr>
        <p:txBody>
          <a:bodyPr>
            <a:normAutofit/>
          </a:bodyPr>
          <a:lstStyle/>
          <a:p>
            <a:pPr>
              <a:lnSpc>
                <a:spcPct val="90000"/>
              </a:lnSpc>
            </a:pPr>
            <a:r>
              <a:rPr lang="en-US" sz="4000" dirty="0" err="1">
                <a:solidFill>
                  <a:srgbClr val="000000"/>
                </a:solidFill>
              </a:rPr>
              <a:t>Q</a:t>
            </a:r>
            <a:r>
              <a:rPr lang="en-US" sz="4000" baseline="-25000" dirty="0" err="1">
                <a:solidFill>
                  <a:srgbClr val="000000"/>
                </a:solidFill>
              </a:rPr>
              <a:t>p</a:t>
            </a:r>
            <a:r>
              <a:rPr lang="en-US" sz="4000" dirty="0">
                <a:solidFill>
                  <a:srgbClr val="000000"/>
                </a:solidFill>
              </a:rPr>
              <a:t> = </a:t>
            </a:r>
            <a:r>
              <a:rPr lang="en-US" sz="4000" dirty="0" err="1" smtClean="0">
                <a:solidFill>
                  <a:srgbClr val="000000"/>
                </a:solidFill>
              </a:rPr>
              <a:t>CiA</a:t>
            </a:r>
            <a:endParaRPr lang="en-US" sz="4000" dirty="0" smtClean="0">
              <a:solidFill>
                <a:srgbClr val="000000"/>
              </a:solidFill>
            </a:endParaRPr>
          </a:p>
          <a:p>
            <a:pPr marL="448056" lvl="1" indent="0">
              <a:lnSpc>
                <a:spcPct val="90000"/>
              </a:lnSpc>
              <a:buNone/>
            </a:pPr>
            <a:endParaRPr lang="en-US" sz="2400" dirty="0" smtClean="0">
              <a:solidFill>
                <a:srgbClr val="000000"/>
              </a:solidFill>
            </a:endParaRPr>
          </a:p>
          <a:p>
            <a:pPr marL="448056" lvl="1" indent="0">
              <a:lnSpc>
                <a:spcPct val="90000"/>
              </a:lnSpc>
              <a:buNone/>
            </a:pPr>
            <a:r>
              <a:rPr lang="en-US" sz="2400" dirty="0" smtClean="0">
                <a:solidFill>
                  <a:srgbClr val="000000"/>
                </a:solidFill>
              </a:rPr>
              <a:t>where</a:t>
            </a:r>
            <a:endParaRPr lang="en-US" sz="2400" dirty="0">
              <a:solidFill>
                <a:srgbClr val="000000"/>
              </a:solidFill>
            </a:endParaRPr>
          </a:p>
          <a:p>
            <a:pPr marL="448056" lvl="1" indent="0">
              <a:lnSpc>
                <a:spcPct val="90000"/>
              </a:lnSpc>
              <a:buNone/>
            </a:pPr>
            <a:r>
              <a:rPr lang="en-US" sz="3200" dirty="0" smtClean="0">
                <a:solidFill>
                  <a:srgbClr val="000000"/>
                </a:solidFill>
              </a:rPr>
              <a:t>	Q</a:t>
            </a:r>
            <a:r>
              <a:rPr lang="en-US" sz="3200" baseline="-25000" dirty="0" smtClean="0">
                <a:solidFill>
                  <a:srgbClr val="000000"/>
                </a:solidFill>
              </a:rPr>
              <a:t>P</a:t>
            </a:r>
            <a:r>
              <a:rPr lang="en-US" sz="3200" dirty="0" smtClean="0">
                <a:solidFill>
                  <a:srgbClr val="000000"/>
                </a:solidFill>
              </a:rPr>
              <a:t>= </a:t>
            </a:r>
            <a:r>
              <a:rPr lang="en-US" sz="3200" dirty="0">
                <a:solidFill>
                  <a:srgbClr val="000000"/>
                </a:solidFill>
              </a:rPr>
              <a:t>peak </a:t>
            </a:r>
            <a:r>
              <a:rPr lang="en-US" sz="3200" dirty="0" smtClean="0">
                <a:solidFill>
                  <a:srgbClr val="000000"/>
                </a:solidFill>
              </a:rPr>
              <a:t>runoff [L</a:t>
            </a:r>
            <a:r>
              <a:rPr lang="en-US" sz="3200" baseline="30000" dirty="0" smtClean="0">
                <a:solidFill>
                  <a:srgbClr val="000000"/>
                </a:solidFill>
              </a:rPr>
              <a:t>3</a:t>
            </a:r>
            <a:r>
              <a:rPr lang="en-US" sz="3200" dirty="0">
                <a:solidFill>
                  <a:srgbClr val="000000"/>
                </a:solidFill>
              </a:rPr>
              <a:t>/T</a:t>
            </a:r>
            <a:r>
              <a:rPr lang="en-US" sz="3200" dirty="0" smtClean="0">
                <a:solidFill>
                  <a:srgbClr val="000000"/>
                </a:solidFill>
              </a:rPr>
              <a:t>]</a:t>
            </a:r>
            <a:endParaRPr lang="en-US" sz="3200" dirty="0">
              <a:solidFill>
                <a:srgbClr val="000000"/>
              </a:solidFill>
            </a:endParaRPr>
          </a:p>
          <a:p>
            <a:pPr marL="36576" indent="0">
              <a:lnSpc>
                <a:spcPct val="90000"/>
              </a:lnSpc>
              <a:buNone/>
            </a:pPr>
            <a:r>
              <a:rPr lang="en-US" sz="3200" dirty="0" smtClean="0">
                <a:solidFill>
                  <a:srgbClr val="000000"/>
                </a:solidFill>
              </a:rPr>
              <a:t>	C  </a:t>
            </a:r>
            <a:r>
              <a:rPr lang="en-US" sz="3200" dirty="0">
                <a:solidFill>
                  <a:srgbClr val="000000"/>
                </a:solidFill>
              </a:rPr>
              <a:t>=</a:t>
            </a:r>
            <a:r>
              <a:rPr lang="en-US" sz="3200" dirty="0" smtClean="0">
                <a:solidFill>
                  <a:srgbClr val="000000"/>
                </a:solidFill>
              </a:rPr>
              <a:t> </a:t>
            </a:r>
            <a:r>
              <a:rPr lang="en-US" sz="3200" dirty="0">
                <a:solidFill>
                  <a:srgbClr val="000000"/>
                </a:solidFill>
              </a:rPr>
              <a:t>a dimensionless </a:t>
            </a:r>
            <a:r>
              <a:rPr lang="en-US" sz="3200" dirty="0" smtClean="0">
                <a:solidFill>
                  <a:srgbClr val="000000"/>
                </a:solidFill>
              </a:rPr>
              <a:t>coefficient</a:t>
            </a:r>
          </a:p>
          <a:p>
            <a:pPr marL="36576" indent="0">
              <a:lnSpc>
                <a:spcPct val="90000"/>
              </a:lnSpc>
              <a:buNone/>
            </a:pPr>
            <a:r>
              <a:rPr lang="en-US" sz="3200" dirty="0">
                <a:solidFill>
                  <a:srgbClr val="000000"/>
                </a:solidFill>
              </a:rPr>
              <a:t>	</a:t>
            </a:r>
            <a:r>
              <a:rPr lang="en-US" sz="3200" dirty="0" smtClean="0">
                <a:solidFill>
                  <a:srgbClr val="000000"/>
                </a:solidFill>
              </a:rPr>
              <a:t> </a:t>
            </a:r>
            <a:r>
              <a:rPr lang="en-US" sz="3200" dirty="0" err="1" smtClean="0">
                <a:solidFill>
                  <a:srgbClr val="000000"/>
                </a:solidFill>
              </a:rPr>
              <a:t>i</a:t>
            </a:r>
            <a:r>
              <a:rPr lang="en-US" sz="3200" dirty="0" smtClean="0">
                <a:solidFill>
                  <a:srgbClr val="000000"/>
                </a:solidFill>
              </a:rPr>
              <a:t>   = </a:t>
            </a:r>
            <a:r>
              <a:rPr lang="en-US" sz="3200" dirty="0">
                <a:solidFill>
                  <a:srgbClr val="000000"/>
                </a:solidFill>
              </a:rPr>
              <a:t>rainfall intensity [L/T]</a:t>
            </a:r>
          </a:p>
          <a:p>
            <a:pPr marL="36576" indent="0">
              <a:lnSpc>
                <a:spcPct val="90000"/>
              </a:lnSpc>
              <a:buNone/>
            </a:pPr>
            <a:r>
              <a:rPr lang="en-US" sz="3200" dirty="0" smtClean="0">
                <a:solidFill>
                  <a:srgbClr val="000000"/>
                </a:solidFill>
              </a:rPr>
              <a:t>	 A  = </a:t>
            </a:r>
            <a:r>
              <a:rPr lang="en-US" sz="3200" dirty="0">
                <a:solidFill>
                  <a:srgbClr val="000000"/>
                </a:solidFill>
              </a:rPr>
              <a:t>drainage area </a:t>
            </a:r>
            <a:r>
              <a:rPr lang="en-US" sz="3200" dirty="0" smtClean="0">
                <a:solidFill>
                  <a:srgbClr val="000000"/>
                </a:solidFill>
              </a:rPr>
              <a:t>[L</a:t>
            </a:r>
            <a:r>
              <a:rPr lang="en-US" sz="3200" baseline="30000" dirty="0" smtClean="0">
                <a:solidFill>
                  <a:srgbClr val="000000"/>
                </a:solidFill>
              </a:rPr>
              <a:t>2</a:t>
            </a:r>
            <a:r>
              <a:rPr lang="en-US" sz="3200" dirty="0">
                <a:solidFill>
                  <a:srgbClr val="000000"/>
                </a:solidFill>
              </a:rPr>
              <a:t>]</a:t>
            </a:r>
          </a:p>
        </p:txBody>
      </p:sp>
    </p:spTree>
    <p:extLst>
      <p:ext uri="{BB962C8B-B14F-4D97-AF65-F5344CB8AC3E}">
        <p14:creationId xmlns:p14="http://schemas.microsoft.com/office/powerpoint/2010/main" val="3999758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609600" y="1600201"/>
            <a:ext cx="9956800" cy="4525963"/>
          </a:xfrm>
          <a:prstGeom prst="rect">
            <a:avLst/>
          </a:prstGeom>
        </p:spPr>
        <p:txBody>
          <a:bodyPr/>
          <a:lstStyle/>
          <a:p>
            <a:endParaRPr lang="en-US"/>
          </a:p>
        </p:txBody>
      </p:sp>
      <p:pic>
        <p:nvPicPr>
          <p:cNvPr id="4" name="Picture 3"/>
          <p:cNvPicPr>
            <a:picLocks noChangeAspect="1"/>
          </p:cNvPicPr>
          <p:nvPr/>
        </p:nvPicPr>
        <p:blipFill>
          <a:blip r:embed="rId3"/>
          <a:stretch>
            <a:fillRect/>
          </a:stretch>
        </p:blipFill>
        <p:spPr>
          <a:xfrm>
            <a:off x="1" y="0"/>
            <a:ext cx="12187076" cy="6858000"/>
          </a:xfrm>
          <a:prstGeom prst="rect">
            <a:avLst/>
          </a:prstGeom>
        </p:spPr>
      </p:pic>
    </p:spTree>
    <p:extLst>
      <p:ext uri="{BB962C8B-B14F-4D97-AF65-F5344CB8AC3E}">
        <p14:creationId xmlns:p14="http://schemas.microsoft.com/office/powerpoint/2010/main" val="34705007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2 at 11.0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18" y="1270008"/>
            <a:ext cx="9165183" cy="5200104"/>
          </a:xfrm>
          <a:prstGeom prst="rect">
            <a:avLst/>
          </a:prstGeom>
        </p:spPr>
      </p:pic>
      <p:sp>
        <p:nvSpPr>
          <p:cNvPr id="5" name="Title 4"/>
          <p:cNvSpPr>
            <a:spLocks noGrp="1"/>
          </p:cNvSpPr>
          <p:nvPr>
            <p:ph type="title"/>
          </p:nvPr>
        </p:nvSpPr>
        <p:spPr>
          <a:xfrm>
            <a:off x="913776" y="1"/>
            <a:ext cx="10364451" cy="1596177"/>
          </a:xfrm>
        </p:spPr>
        <p:txBody>
          <a:bodyPr/>
          <a:lstStyle/>
          <a:p>
            <a:r>
              <a:rPr lang="en-US" dirty="0" smtClean="0"/>
              <a:t>Rational Method - C</a:t>
            </a:r>
            <a:endParaRPr lang="en-US" dirty="0"/>
          </a:p>
        </p:txBody>
      </p:sp>
    </p:spTree>
    <p:extLst>
      <p:ext uri="{BB962C8B-B14F-4D97-AF65-F5344CB8AC3E}">
        <p14:creationId xmlns:p14="http://schemas.microsoft.com/office/powerpoint/2010/main" val="21671671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Rational Method - </a:t>
            </a:r>
            <a:r>
              <a:rPr lang="en-US" dirty="0" err="1" smtClean="0"/>
              <a:t>i</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pPr marL="36576" indent="0" algn="ctr">
              <a:buNone/>
            </a:pPr>
            <a:r>
              <a:rPr lang="en-US" sz="3600" dirty="0" err="1">
                <a:solidFill>
                  <a:srgbClr val="000000"/>
                </a:solidFill>
              </a:rPr>
              <a:t>Q</a:t>
            </a:r>
            <a:r>
              <a:rPr lang="en-US" sz="3600" baseline="-25000" dirty="0" err="1">
                <a:solidFill>
                  <a:srgbClr val="000000"/>
                </a:solidFill>
              </a:rPr>
              <a:t>p</a:t>
            </a:r>
            <a:r>
              <a:rPr lang="en-US" sz="3600" dirty="0">
                <a:solidFill>
                  <a:srgbClr val="000000"/>
                </a:solidFill>
              </a:rPr>
              <a:t> = </a:t>
            </a:r>
            <a:r>
              <a:rPr lang="en-US" sz="3600" dirty="0" err="1" smtClean="0">
                <a:solidFill>
                  <a:srgbClr val="000000"/>
                </a:solidFill>
              </a:rPr>
              <a:t>CiA</a:t>
            </a:r>
            <a:endParaRPr lang="en-US" dirty="0" smtClean="0">
              <a:solidFill>
                <a:srgbClr val="000000"/>
              </a:solidFill>
            </a:endParaRPr>
          </a:p>
          <a:p>
            <a:r>
              <a:rPr lang="en-US" sz="3200" dirty="0" smtClean="0">
                <a:solidFill>
                  <a:srgbClr val="000000"/>
                </a:solidFill>
              </a:rPr>
              <a:t>Rainfall intensity (I) = total </a:t>
            </a:r>
            <a:r>
              <a:rPr lang="en-US" sz="3200" dirty="0">
                <a:solidFill>
                  <a:srgbClr val="000000"/>
                </a:solidFill>
              </a:rPr>
              <a:t>amount of rain (rainfall depth) </a:t>
            </a:r>
            <a:r>
              <a:rPr lang="en-US" sz="3200" dirty="0" smtClean="0">
                <a:solidFill>
                  <a:srgbClr val="000000"/>
                </a:solidFill>
              </a:rPr>
              <a:t>falling over a given time of concentration [L/T]</a:t>
            </a:r>
            <a:endParaRPr lang="en-US" dirty="0">
              <a:solidFill>
                <a:srgbClr val="000000"/>
              </a:solidFill>
            </a:endParaRPr>
          </a:p>
        </p:txBody>
      </p:sp>
      <p:pic>
        <p:nvPicPr>
          <p:cNvPr id="4" name="Picture 3" descr="Screen Shot 2015-02-22 at 11.22.02 PM.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6787444" y="4732866"/>
            <a:ext cx="2590800" cy="876300"/>
          </a:xfrm>
          <a:prstGeom prst="rect">
            <a:avLst/>
          </a:prstGeom>
        </p:spPr>
      </p:pic>
      <p:pic>
        <p:nvPicPr>
          <p:cNvPr id="5" name="Picture 4" descr="Screen Shot 2015-02-22 at 11.17.49 PM.png"/>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11500" y="4682066"/>
            <a:ext cx="1490133" cy="927100"/>
          </a:xfrm>
          <a:prstGeom prst="rect">
            <a:avLst/>
          </a:prstGeom>
        </p:spPr>
      </p:pic>
    </p:spTree>
    <p:extLst>
      <p:ext uri="{BB962C8B-B14F-4D97-AF65-F5344CB8AC3E}">
        <p14:creationId xmlns:p14="http://schemas.microsoft.com/office/powerpoint/2010/main" val="331230420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016000"/>
          </a:xfrm>
        </p:spPr>
        <p:txBody>
          <a:bodyPr/>
          <a:lstStyle/>
          <a:p>
            <a:r>
              <a:rPr lang="en-US" dirty="0" smtClean="0"/>
              <a:t>Rational Method - </a:t>
            </a:r>
            <a:r>
              <a:rPr lang="en-US" dirty="0" err="1" smtClean="0"/>
              <a:t>i</a:t>
            </a:r>
            <a:endParaRPr lang="en-US" dirty="0"/>
          </a:p>
        </p:txBody>
      </p:sp>
      <p:sp>
        <p:nvSpPr>
          <p:cNvPr id="3" name="Content Placeholder 2"/>
          <p:cNvSpPr>
            <a:spLocks noGrp="1"/>
          </p:cNvSpPr>
          <p:nvPr>
            <p:ph idx="4294967295"/>
          </p:nvPr>
        </p:nvSpPr>
        <p:spPr>
          <a:xfrm>
            <a:off x="254000" y="2260071"/>
            <a:ext cx="10916739" cy="3692526"/>
          </a:xfrm>
          <a:prstGeom prst="rect">
            <a:avLst/>
          </a:prstGeom>
        </p:spPr>
        <p:txBody>
          <a:bodyPr>
            <a:normAutofit/>
          </a:bodyPr>
          <a:lstStyle/>
          <a:p>
            <a:endParaRPr lang="en-US" sz="2800" dirty="0"/>
          </a:p>
          <a:p>
            <a:endParaRPr lang="en-US" sz="2800" dirty="0" smtClean="0"/>
          </a:p>
          <a:p>
            <a:pPr marL="36576" indent="0">
              <a:buNone/>
            </a:pPr>
            <a:r>
              <a:rPr lang="en-US" sz="2800" i="1" dirty="0" err="1" smtClean="0"/>
              <a:t>P</a:t>
            </a:r>
            <a:r>
              <a:rPr lang="en-US" sz="2800" i="1" baseline="-25000" dirty="0" err="1" smtClean="0"/>
              <a:t>d</a:t>
            </a:r>
            <a:r>
              <a:rPr lang="en-US" sz="2800" dirty="0" smtClean="0"/>
              <a:t> </a:t>
            </a:r>
            <a:r>
              <a:rPr lang="en-US" sz="2800" dirty="0"/>
              <a:t>= </a:t>
            </a:r>
            <a:r>
              <a:rPr lang="en-US" sz="2800" dirty="0" smtClean="0"/>
              <a:t>depth </a:t>
            </a:r>
            <a:r>
              <a:rPr lang="en-US" sz="2800" dirty="0"/>
              <a:t>of rainfall </a:t>
            </a:r>
            <a:r>
              <a:rPr lang="en-US" sz="2800" dirty="0" smtClean="0"/>
              <a:t>(</a:t>
            </a:r>
            <a:r>
              <a:rPr lang="en-US" sz="2800" dirty="0"/>
              <a:t>in. or mm) for </a:t>
            </a:r>
            <a:r>
              <a:rPr lang="en-US" sz="2800" dirty="0" smtClean="0"/>
              <a:t>AEP</a:t>
            </a:r>
            <a:br>
              <a:rPr lang="en-US" sz="2800" dirty="0" smtClean="0"/>
            </a:br>
            <a:r>
              <a:rPr lang="en-US" sz="2800" dirty="0" smtClean="0"/>
              <a:t>        design </a:t>
            </a:r>
            <a:r>
              <a:rPr lang="en-US" sz="2800" dirty="0"/>
              <a:t>storm of </a:t>
            </a:r>
            <a:r>
              <a:rPr lang="en-US" sz="2800" dirty="0" smtClean="0"/>
              <a:t>duration</a:t>
            </a:r>
            <a:endParaRPr lang="en-US" sz="2800" dirty="0"/>
          </a:p>
          <a:p>
            <a:pPr marL="36576" indent="0">
              <a:buNone/>
            </a:pPr>
            <a:r>
              <a:rPr lang="en-US" sz="2800" i="1" dirty="0" err="1" smtClean="0"/>
              <a:t>t</a:t>
            </a:r>
            <a:r>
              <a:rPr lang="en-US" sz="2800" i="1" baseline="-25000" dirty="0" err="1" smtClean="0"/>
              <a:t>c</a:t>
            </a:r>
            <a:r>
              <a:rPr lang="en-US" sz="2800" dirty="0" smtClean="0"/>
              <a:t> </a:t>
            </a:r>
            <a:r>
              <a:rPr lang="en-US" sz="2800" dirty="0"/>
              <a:t>= drainage area time of concentration (hr.)</a:t>
            </a:r>
          </a:p>
        </p:txBody>
      </p:sp>
      <p:pic>
        <p:nvPicPr>
          <p:cNvPr id="4" name="Picture 3" descr="Screen Shot 2015-02-22 at 11.17.49 PM.pn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623275" y="1196447"/>
            <a:ext cx="2700392" cy="1680073"/>
          </a:xfrm>
          <a:prstGeom prst="rect">
            <a:avLst/>
          </a:prstGeom>
        </p:spPr>
      </p:pic>
    </p:spTree>
    <p:extLst>
      <p:ext uri="{BB962C8B-B14F-4D97-AF65-F5344CB8AC3E}">
        <p14:creationId xmlns:p14="http://schemas.microsoft.com/office/powerpoint/2010/main" val="19109944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9174"/>
            <a:ext cx="9956800" cy="1143000"/>
          </a:xfrm>
        </p:spPr>
        <p:txBody>
          <a:bodyPr>
            <a:normAutofit/>
          </a:bodyPr>
          <a:lstStyle/>
          <a:p>
            <a:r>
              <a:rPr lang="en-US" dirty="0" smtClean="0"/>
              <a:t>Depth-Duration Frequency</a:t>
            </a:r>
            <a:endParaRPr lang="en-US" dirty="0"/>
          </a:p>
        </p:txBody>
      </p:sp>
      <p:sp>
        <p:nvSpPr>
          <p:cNvPr id="3" name="Content Placeholder 2"/>
          <p:cNvSpPr>
            <a:spLocks noGrp="1"/>
          </p:cNvSpPr>
          <p:nvPr>
            <p:ph idx="4294967295"/>
          </p:nvPr>
        </p:nvSpPr>
        <p:spPr>
          <a:xfrm>
            <a:off x="112887" y="6429352"/>
            <a:ext cx="10110064" cy="449250"/>
          </a:xfrm>
          <a:prstGeom prst="rect">
            <a:avLst/>
          </a:prstGeom>
        </p:spPr>
        <p:txBody>
          <a:bodyPr>
            <a:normAutofit lnSpcReduction="10000"/>
          </a:bodyPr>
          <a:lstStyle/>
          <a:p>
            <a:pPr marL="36576" indent="0">
              <a:buNone/>
            </a:pPr>
            <a:r>
              <a:rPr lang="en-US" sz="2000" dirty="0"/>
              <a:t>United States Geological Service Report (USGS), Asquith (1988) </a:t>
            </a:r>
          </a:p>
          <a:p>
            <a:endParaRPr lang="en-US" dirty="0"/>
          </a:p>
        </p:txBody>
      </p:sp>
      <p:pic>
        <p:nvPicPr>
          <p:cNvPr id="4" name="Picture 3" descr="Screen Shot 2015-02-21 at 12.39.02 AM.png"/>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11535" y="1180308"/>
            <a:ext cx="7732109" cy="5127712"/>
          </a:xfrm>
          <a:prstGeom prst="rect">
            <a:avLst/>
          </a:prstGeom>
        </p:spPr>
      </p:pic>
    </p:spTree>
    <p:extLst>
      <p:ext uri="{BB962C8B-B14F-4D97-AF65-F5344CB8AC3E}">
        <p14:creationId xmlns:p14="http://schemas.microsoft.com/office/powerpoint/2010/main" val="17988697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12.39 A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74683" y="1122519"/>
            <a:ext cx="6694984" cy="5565462"/>
          </a:xfrm>
          <a:prstGeom prst="rect">
            <a:avLst/>
          </a:prstGeom>
        </p:spPr>
      </p:pic>
      <p:pic>
        <p:nvPicPr>
          <p:cNvPr id="9" name="Picture 8" descr="Screen Shot 2015-02-22 at 11.22.02 PM.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532383" y="2992966"/>
            <a:ext cx="3917492" cy="1325034"/>
          </a:xfrm>
          <a:prstGeom prst="rect">
            <a:avLst/>
          </a:prstGeom>
        </p:spPr>
      </p:pic>
      <p:sp>
        <p:nvSpPr>
          <p:cNvPr id="10" name="Title 1"/>
          <p:cNvSpPr>
            <a:spLocks noGrp="1"/>
          </p:cNvSpPr>
          <p:nvPr>
            <p:ph type="title"/>
          </p:nvPr>
        </p:nvSpPr>
        <p:spPr>
          <a:xfrm>
            <a:off x="2836334" y="0"/>
            <a:ext cx="6654796" cy="761470"/>
          </a:xfrm>
        </p:spPr>
        <p:txBody>
          <a:bodyPr>
            <a:noAutofit/>
          </a:bodyPr>
          <a:lstStyle/>
          <a:p>
            <a:pPr algn="ctr"/>
            <a:r>
              <a:rPr lang="en-US" sz="3500" b="0" dirty="0">
                <a:solidFill>
                  <a:schemeClr val="tx1"/>
                </a:solidFill>
              </a:rPr>
              <a:t>IDF Curves</a:t>
            </a:r>
          </a:p>
        </p:txBody>
      </p:sp>
    </p:spTree>
    <p:extLst>
      <p:ext uri="{BB962C8B-B14F-4D97-AF65-F5344CB8AC3E}">
        <p14:creationId xmlns:p14="http://schemas.microsoft.com/office/powerpoint/2010/main" val="406303445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187" y="0"/>
            <a:ext cx="10364451" cy="810232"/>
          </a:xfrm>
        </p:spPr>
        <p:txBody>
          <a:bodyPr/>
          <a:lstStyle/>
          <a:p>
            <a:r>
              <a:rPr lang="en-US" dirty="0"/>
              <a:t>Rational Method - </a:t>
            </a:r>
            <a:r>
              <a:rPr lang="en-US" dirty="0" err="1"/>
              <a:t>i</a:t>
            </a:r>
            <a:endParaRPr lang="en-US" dirty="0"/>
          </a:p>
        </p:txBody>
      </p:sp>
      <p:pic>
        <p:nvPicPr>
          <p:cNvPr id="4" name="Picture 3" descr="Screen Shot 2015-02-22 at 11.22.18 PM.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85046" y="3020483"/>
            <a:ext cx="11678127" cy="3043767"/>
          </a:xfrm>
          <a:prstGeom prst="rect">
            <a:avLst/>
          </a:prstGeom>
        </p:spPr>
      </p:pic>
      <p:pic>
        <p:nvPicPr>
          <p:cNvPr id="6" name="Picture 5" descr="Screen Shot 2015-02-22 at 11.22.02 PM.png"/>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908777" y="1221316"/>
            <a:ext cx="4461935" cy="1509184"/>
          </a:xfrm>
          <a:prstGeom prst="rect">
            <a:avLst/>
          </a:prstGeom>
        </p:spPr>
      </p:pic>
    </p:spTree>
    <p:extLst>
      <p:ext uri="{BB962C8B-B14F-4D97-AF65-F5344CB8AC3E}">
        <p14:creationId xmlns:p14="http://schemas.microsoft.com/office/powerpoint/2010/main" val="231553718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13776" y="190501"/>
            <a:ext cx="10364451" cy="841375"/>
          </a:xfrm>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0488" tIns="44450" rIns="90488" bIns="44450" anchor="b">
            <a:normAutofit/>
          </a:bodyPr>
          <a:lstStyle/>
          <a:p>
            <a:r>
              <a:rPr lang="en-US" dirty="0" smtClean="0"/>
              <a:t>Time </a:t>
            </a:r>
            <a:r>
              <a:rPr lang="en-US" dirty="0"/>
              <a:t>of Concentration (</a:t>
            </a:r>
            <a:r>
              <a:rPr lang="en-US" sz="3600" dirty="0" err="1"/>
              <a:t>T</a:t>
            </a:r>
            <a:r>
              <a:rPr lang="en-US" sz="3600" baseline="-19000" dirty="0" err="1"/>
              <a:t>c</a:t>
            </a:r>
            <a:r>
              <a:rPr lang="en-US" dirty="0"/>
              <a:t>)</a:t>
            </a:r>
            <a:endParaRPr lang="en-US" dirty="0">
              <a:solidFill>
                <a:schemeClr val="tx1"/>
              </a:solidFill>
            </a:endParaRPr>
          </a:p>
        </p:txBody>
      </p:sp>
      <p:sp>
        <p:nvSpPr>
          <p:cNvPr id="51203" name="Rectangle 3"/>
          <p:cNvSpPr>
            <a:spLocks noGrp="1" noChangeArrowheads="1"/>
          </p:cNvSpPr>
          <p:nvPr>
            <p:ph type="body" idx="4294967295"/>
          </p:nvPr>
        </p:nvSpPr>
        <p:spPr>
          <a:xfrm>
            <a:off x="448109" y="1222375"/>
            <a:ext cx="11172391" cy="4714875"/>
          </a:xfrm>
          <a:prstGeom prst="rect">
            <a:avLst/>
          </a:prstGeo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sz="2800" dirty="0"/>
              <a:t>Time required (after start of rainfall event) for most distant point in </a:t>
            </a:r>
            <a:r>
              <a:rPr lang="en-US" sz="2800" dirty="0" smtClean="0"/>
              <a:t>watershed to </a:t>
            </a:r>
            <a:r>
              <a:rPr lang="en-US" sz="2800" dirty="0"/>
              <a:t>begin contributing runoff to </a:t>
            </a:r>
            <a:r>
              <a:rPr lang="en-US" sz="2800" dirty="0" smtClean="0"/>
              <a:t>the watershed outlet</a:t>
            </a:r>
            <a:endParaRPr lang="en-US" sz="2800" dirty="0"/>
          </a:p>
          <a:p>
            <a:r>
              <a:rPr lang="en-US" sz="2800" dirty="0" smtClean="0"/>
              <a:t>Typical is 10min to 300min; most jurisdictions restrict the small end to 10 (or 5 minutes)</a:t>
            </a:r>
          </a:p>
          <a:p>
            <a:endParaRPr lang="en-US" sz="2800" dirty="0"/>
          </a:p>
        </p:txBody>
      </p:sp>
      <p:pic>
        <p:nvPicPr>
          <p:cNvPr id="13" name="Picture 12" descr="Screen Shot 2015-02-23 at 12.20.59 AM.pn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48842" y="4531783"/>
            <a:ext cx="3499559" cy="778934"/>
          </a:xfrm>
          <a:prstGeom prst="rect">
            <a:avLst/>
          </a:prstGeom>
        </p:spPr>
      </p:pic>
      <p:pic>
        <p:nvPicPr>
          <p:cNvPr id="16" name="Picture 15" descr="Screen Shot 2015-02-23 at 12.22.34 AM.png"/>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6422234" y="4531783"/>
            <a:ext cx="5198265" cy="778934"/>
          </a:xfrm>
          <a:prstGeom prst="rect">
            <a:avLst/>
          </a:prstGeom>
        </p:spPr>
      </p:pic>
    </p:spTree>
    <p:extLst>
      <p:ext uri="{BB962C8B-B14F-4D97-AF65-F5344CB8AC3E}">
        <p14:creationId xmlns:p14="http://schemas.microsoft.com/office/powerpoint/2010/main" val="1513968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889000"/>
          </a:xfrm>
        </p:spPr>
        <p:txBody>
          <a:bodyPr/>
          <a:lstStyle/>
          <a:p>
            <a:r>
              <a:rPr lang="en-US" dirty="0" err="1" smtClean="0"/>
              <a:t>Kerby</a:t>
            </a:r>
            <a:r>
              <a:rPr lang="en-US" dirty="0" err="1"/>
              <a:t>-</a:t>
            </a:r>
            <a:r>
              <a:rPr lang="en-US" dirty="0" err="1" smtClean="0"/>
              <a:t>Kirpich</a:t>
            </a:r>
            <a:r>
              <a:rPr lang="en-US" dirty="0" smtClean="0"/>
              <a:t> Method</a:t>
            </a:r>
            <a:endParaRPr lang="en-US" dirty="0"/>
          </a:p>
        </p:txBody>
      </p:sp>
      <p:sp>
        <p:nvSpPr>
          <p:cNvPr id="3" name="Content Placeholder 2"/>
          <p:cNvSpPr>
            <a:spLocks noGrp="1"/>
          </p:cNvSpPr>
          <p:nvPr>
            <p:ph idx="4294967295"/>
          </p:nvPr>
        </p:nvSpPr>
        <p:spPr>
          <a:xfrm>
            <a:off x="214483" y="4074114"/>
            <a:ext cx="9956800" cy="2390720"/>
          </a:xfrm>
          <a:prstGeom prst="rect">
            <a:avLst/>
          </a:prstGeom>
        </p:spPr>
        <p:txBody>
          <a:bodyPr>
            <a:normAutofit/>
          </a:bodyPr>
          <a:lstStyle/>
          <a:p>
            <a:r>
              <a:rPr lang="en-US" dirty="0" smtClean="0"/>
              <a:t>Applicable </a:t>
            </a:r>
            <a:r>
              <a:rPr lang="en-US" dirty="0"/>
              <a:t>to </a:t>
            </a:r>
            <a:r>
              <a:rPr lang="en-US" dirty="0" smtClean="0"/>
              <a:t>watersheds</a:t>
            </a:r>
          </a:p>
          <a:p>
            <a:pPr lvl="1"/>
            <a:r>
              <a:rPr lang="en-US" dirty="0" smtClean="0"/>
              <a:t>area: 0.25 sq. mi. </a:t>
            </a:r>
            <a:r>
              <a:rPr lang="en-US" dirty="0"/>
              <a:t>to 150 </a:t>
            </a:r>
            <a:r>
              <a:rPr lang="en-US" dirty="0" smtClean="0"/>
              <a:t>sq. mi.</a:t>
            </a:r>
          </a:p>
          <a:p>
            <a:pPr lvl="1"/>
            <a:r>
              <a:rPr lang="en-US" dirty="0"/>
              <a:t>main channel slopes: 0.002 to 0.02 (</a:t>
            </a:r>
            <a:r>
              <a:rPr lang="en-US" dirty="0" err="1"/>
              <a:t>ft</a:t>
            </a:r>
            <a:r>
              <a:rPr lang="en-US" dirty="0"/>
              <a:t>/</a:t>
            </a:r>
            <a:r>
              <a:rPr lang="en-US" dirty="0" err="1" smtClean="0"/>
              <a:t>ft</a:t>
            </a:r>
            <a:r>
              <a:rPr lang="en-US" dirty="0" smtClean="0"/>
              <a:t>)</a:t>
            </a:r>
          </a:p>
          <a:p>
            <a:pPr lvl="1"/>
            <a:r>
              <a:rPr lang="en-US" dirty="0" smtClean="0"/>
              <a:t>main </a:t>
            </a:r>
            <a:r>
              <a:rPr lang="en-US" dirty="0"/>
              <a:t>channel </a:t>
            </a:r>
            <a:r>
              <a:rPr lang="en-US" dirty="0" smtClean="0"/>
              <a:t>lengths: 1 to 50 miles</a:t>
            </a:r>
          </a:p>
          <a:p>
            <a:pPr marL="448056" lvl="1" indent="0">
              <a:buNone/>
            </a:pPr>
            <a:r>
              <a:rPr lang="en-US" dirty="0" smtClean="0"/>
              <a:t> 		</a:t>
            </a:r>
            <a:r>
              <a:rPr lang="en-US" sz="2000" dirty="0" smtClean="0"/>
              <a:t>(</a:t>
            </a:r>
            <a:r>
              <a:rPr lang="en-US" sz="2000" dirty="0" err="1"/>
              <a:t>Roussel</a:t>
            </a:r>
            <a:r>
              <a:rPr lang="en-US" sz="2000" dirty="0"/>
              <a:t> et al. 2005</a:t>
            </a:r>
            <a:r>
              <a:rPr lang="en-US" sz="2000" dirty="0" smtClean="0"/>
              <a:t>)</a:t>
            </a:r>
            <a:endParaRPr lang="en-US" sz="2000" dirty="0"/>
          </a:p>
        </p:txBody>
      </p:sp>
      <p:pic>
        <p:nvPicPr>
          <p:cNvPr id="4" name="Picture 3" descr="Screen Shot 2015-02-23 at 12.21.10 AM.png"/>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941678" y="1363663"/>
            <a:ext cx="3138311" cy="2477614"/>
          </a:xfrm>
          <a:prstGeom prst="rect">
            <a:avLst/>
          </a:prstGeom>
        </p:spPr>
      </p:pic>
      <p:pic>
        <p:nvPicPr>
          <p:cNvPr id="6" name="Picture 5"/>
          <p:cNvPicPr>
            <a:picLocks noChangeAspect="1"/>
          </p:cNvPicPr>
          <p:nvPr/>
        </p:nvPicPr>
        <p:blipFill>
          <a:blip r:embed="rId3"/>
          <a:stretch>
            <a:fillRect/>
          </a:stretch>
        </p:blipFill>
        <p:spPr>
          <a:xfrm>
            <a:off x="5079989" y="1363663"/>
            <a:ext cx="5300508" cy="2477614"/>
          </a:xfrm>
          <a:prstGeom prst="rect">
            <a:avLst/>
          </a:prstGeom>
        </p:spPr>
      </p:pic>
    </p:spTree>
    <p:extLst>
      <p:ext uri="{BB962C8B-B14F-4D97-AF65-F5344CB8AC3E}">
        <p14:creationId xmlns:p14="http://schemas.microsoft.com/office/powerpoint/2010/main" val="3556207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1.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13" y="647685"/>
            <a:ext cx="10414000" cy="3632200"/>
          </a:xfrm>
          <a:prstGeom prst="rect">
            <a:avLst/>
          </a:prstGeom>
        </p:spPr>
      </p:pic>
      <p:pic>
        <p:nvPicPr>
          <p:cNvPr id="5" name="Picture 4" descr="Screen Shot 2015-02-23 at 12.22.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8719"/>
            <a:ext cx="12192000" cy="2620449"/>
          </a:xfrm>
          <a:prstGeom prst="rect">
            <a:avLst/>
          </a:prstGeom>
        </p:spPr>
      </p:pic>
      <p:pic>
        <p:nvPicPr>
          <p:cNvPr id="6" name="Picture 5" descr="Screen Shot 2015-02-23 at 12.20.59 AM.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 y="-1"/>
            <a:ext cx="3670751" cy="817038"/>
          </a:xfrm>
          <a:prstGeom prst="rect">
            <a:avLst/>
          </a:prstGeom>
        </p:spPr>
      </p:pic>
      <p:pic>
        <p:nvPicPr>
          <p:cNvPr id="7" name="Picture 6"/>
          <p:cNvPicPr>
            <a:picLocks noChangeAspect="1"/>
          </p:cNvPicPr>
          <p:nvPr/>
        </p:nvPicPr>
        <p:blipFill>
          <a:blip r:embed="rId5"/>
          <a:stretch>
            <a:fillRect/>
          </a:stretch>
        </p:blipFill>
        <p:spPr>
          <a:xfrm>
            <a:off x="11034890" y="-5714"/>
            <a:ext cx="1157111" cy="822751"/>
          </a:xfrm>
          <a:prstGeom prst="rect">
            <a:avLst/>
          </a:prstGeom>
        </p:spPr>
      </p:pic>
      <p:sp>
        <p:nvSpPr>
          <p:cNvPr id="8" name="Frame 7"/>
          <p:cNvSpPr/>
          <p:nvPr/>
        </p:nvSpPr>
        <p:spPr>
          <a:xfrm>
            <a:off x="1326449"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70246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1.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7" y="1900756"/>
            <a:ext cx="9922933" cy="3225800"/>
          </a:xfrm>
          <a:prstGeom prst="rect">
            <a:avLst/>
          </a:prstGeom>
        </p:spPr>
      </p:pic>
      <p:pic>
        <p:nvPicPr>
          <p:cNvPr id="5" name="Picture 4" descr="Screen Shot 2015-02-23 at 12.20.59 AM.png"/>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 y="-1"/>
            <a:ext cx="3670745" cy="817037"/>
          </a:xfrm>
          <a:prstGeom prst="rect">
            <a:avLst/>
          </a:prstGeom>
        </p:spPr>
      </p:pic>
      <p:pic>
        <p:nvPicPr>
          <p:cNvPr id="6" name="Picture 5"/>
          <p:cNvPicPr>
            <a:picLocks noChangeAspect="1"/>
          </p:cNvPicPr>
          <p:nvPr/>
        </p:nvPicPr>
        <p:blipFill>
          <a:blip r:embed="rId4"/>
          <a:stretch>
            <a:fillRect/>
          </a:stretch>
        </p:blipFill>
        <p:spPr>
          <a:xfrm>
            <a:off x="11034890" y="-5714"/>
            <a:ext cx="1157111" cy="822751"/>
          </a:xfrm>
          <a:prstGeom prst="rect">
            <a:avLst/>
          </a:prstGeom>
        </p:spPr>
      </p:pic>
      <p:sp>
        <p:nvSpPr>
          <p:cNvPr id="7" name="Frame 6"/>
          <p:cNvSpPr/>
          <p:nvPr/>
        </p:nvSpPr>
        <p:spPr>
          <a:xfrm>
            <a:off x="2624691"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23091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Flow/Discharge</a:t>
            </a:r>
            <a:endParaRPr lang="en-US" dirty="0"/>
          </a:p>
        </p:txBody>
      </p:sp>
      <p:sp>
        <p:nvSpPr>
          <p:cNvPr id="3" name="Content Placeholder 2"/>
          <p:cNvSpPr>
            <a:spLocks noGrp="1"/>
          </p:cNvSpPr>
          <p:nvPr>
            <p:ph idx="4294967295"/>
          </p:nvPr>
        </p:nvSpPr>
        <p:spPr>
          <a:xfrm>
            <a:off x="412041" y="1600201"/>
            <a:ext cx="10707511" cy="4525963"/>
          </a:xfrm>
          <a:prstGeom prst="rect">
            <a:avLst/>
          </a:prstGeom>
        </p:spPr>
        <p:txBody>
          <a:bodyPr>
            <a:normAutofit/>
          </a:bodyPr>
          <a:lstStyle/>
          <a:p>
            <a:r>
              <a:rPr lang="en-US" dirty="0" smtClean="0"/>
              <a:t>Discharge </a:t>
            </a:r>
            <a:r>
              <a:rPr lang="en-US" dirty="0"/>
              <a:t>[L</a:t>
            </a:r>
            <a:r>
              <a:rPr lang="en-US" baseline="30000" dirty="0"/>
              <a:t>3</a:t>
            </a:r>
            <a:r>
              <a:rPr lang="en-US" dirty="0"/>
              <a:t>/T</a:t>
            </a:r>
            <a:r>
              <a:rPr lang="en-US" dirty="0" smtClean="0"/>
              <a:t>]- Volume of water through a given cross-sectional area at a period of time</a:t>
            </a:r>
            <a:endParaRPr lang="en-US" dirty="0"/>
          </a:p>
          <a:p>
            <a:r>
              <a:rPr lang="en-US" dirty="0" smtClean="0"/>
              <a:t>Peak flow corresponds to maximum water levels reached during a rainfall event</a:t>
            </a:r>
          </a:p>
          <a:p>
            <a:r>
              <a:rPr lang="en-US" dirty="0" smtClean="0">
                <a:solidFill>
                  <a:srgbClr val="0000FF"/>
                </a:solidFill>
                <a:hlinkClick r:id="rId3"/>
              </a:rPr>
              <a:t>Flood Timelapse</a:t>
            </a:r>
            <a:endParaRPr lang="en-US" dirty="0" smtClean="0">
              <a:solidFill>
                <a:srgbClr val="0000FF"/>
              </a:solidFill>
            </a:endParaRPr>
          </a:p>
          <a:p>
            <a:endParaRPr lang="en-US" dirty="0"/>
          </a:p>
          <a:p>
            <a:pPr marL="36576" indent="0">
              <a:buNone/>
            </a:pPr>
            <a:endParaRPr lang="en-US" dirty="0"/>
          </a:p>
        </p:txBody>
      </p:sp>
      <p:pic>
        <p:nvPicPr>
          <p:cNvPr id="4" name="Picture 5" descr="channelge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257" y="4238994"/>
            <a:ext cx="6628497" cy="26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34042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1137"/>
            <a:ext cx="9956800" cy="1143000"/>
          </a:xfrm>
        </p:spPr>
        <p:txBody>
          <a:bodyPr>
            <a:normAutofit/>
          </a:bodyPr>
          <a:lstStyle/>
          <a:p>
            <a:r>
              <a:rPr lang="en-US" dirty="0" smtClean="0"/>
              <a:t>NRCS Method</a:t>
            </a:r>
            <a:endParaRPr lang="en-US" dirty="0"/>
          </a:p>
        </p:txBody>
      </p:sp>
      <p:sp>
        <p:nvSpPr>
          <p:cNvPr id="3" name="Content Placeholder 2"/>
          <p:cNvSpPr>
            <a:spLocks noGrp="1"/>
          </p:cNvSpPr>
          <p:nvPr>
            <p:ph idx="4294967295"/>
          </p:nvPr>
        </p:nvSpPr>
        <p:spPr>
          <a:xfrm>
            <a:off x="158037" y="3936994"/>
            <a:ext cx="9956800" cy="2497673"/>
          </a:xfrm>
          <a:prstGeom prst="rect">
            <a:avLst/>
          </a:prstGeom>
        </p:spPr>
        <p:txBody>
          <a:bodyPr>
            <a:normAutofit lnSpcReduction="10000"/>
          </a:bodyPr>
          <a:lstStyle/>
          <a:p>
            <a:r>
              <a:rPr lang="en-US" dirty="0"/>
              <a:t>A</a:t>
            </a:r>
            <a:r>
              <a:rPr lang="en-US" dirty="0" smtClean="0"/>
              <a:t>pplicable for: </a:t>
            </a:r>
          </a:p>
          <a:p>
            <a:pPr lvl="1"/>
            <a:r>
              <a:rPr lang="en-US" dirty="0" smtClean="0"/>
              <a:t>small watersheds</a:t>
            </a:r>
          </a:p>
          <a:p>
            <a:pPr lvl="1"/>
            <a:r>
              <a:rPr lang="en-US" dirty="0"/>
              <a:t>m</a:t>
            </a:r>
            <a:r>
              <a:rPr lang="en-US" dirty="0" smtClean="0"/>
              <a:t>ajority overland </a:t>
            </a:r>
            <a:r>
              <a:rPr lang="en-US" dirty="0"/>
              <a:t>flow </a:t>
            </a:r>
            <a:endParaRPr lang="en-US" dirty="0" smtClean="0"/>
          </a:p>
          <a:p>
            <a:pPr marL="448056" lvl="1" indent="0">
              <a:buNone/>
            </a:pPr>
            <a:r>
              <a:rPr lang="en-US" dirty="0" smtClean="0"/>
              <a:t>(so timing </a:t>
            </a:r>
            <a:r>
              <a:rPr lang="en-US" dirty="0"/>
              <a:t>of the peak flow is not significantly affected by the contribution flow routed through underground storm drain </a:t>
            </a:r>
            <a:r>
              <a:rPr lang="en-US" dirty="0" smtClean="0"/>
              <a:t/>
            </a:r>
            <a:br>
              <a:rPr lang="en-US" dirty="0" smtClean="0"/>
            </a:br>
            <a:r>
              <a:rPr lang="en-US" dirty="0" smtClean="0"/>
              <a:t>systems.)</a:t>
            </a:r>
            <a:endParaRPr lang="en-US" dirty="0"/>
          </a:p>
        </p:txBody>
      </p:sp>
      <p:pic>
        <p:nvPicPr>
          <p:cNvPr id="4" name="Picture 3" descr="Screen Shot 2015-02-23 at 12.22.34 AM.png"/>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527773" y="1295389"/>
            <a:ext cx="5672667" cy="2565400"/>
          </a:xfrm>
          <a:prstGeom prst="rect">
            <a:avLst/>
          </a:prstGeom>
        </p:spPr>
      </p:pic>
      <p:pic>
        <p:nvPicPr>
          <p:cNvPr id="5" name="Picture 4"/>
          <p:cNvPicPr>
            <a:picLocks noChangeAspect="1"/>
          </p:cNvPicPr>
          <p:nvPr/>
        </p:nvPicPr>
        <p:blipFill>
          <a:blip r:embed="rId4"/>
          <a:stretch>
            <a:fillRect/>
          </a:stretch>
        </p:blipFill>
        <p:spPr>
          <a:xfrm>
            <a:off x="11091333" y="1"/>
            <a:ext cx="1100667" cy="851647"/>
          </a:xfrm>
          <a:prstGeom prst="rect">
            <a:avLst/>
          </a:prstGeom>
        </p:spPr>
      </p:pic>
    </p:spTree>
    <p:extLst>
      <p:ext uri="{BB962C8B-B14F-4D97-AF65-F5344CB8AC3E}">
        <p14:creationId xmlns:p14="http://schemas.microsoft.com/office/powerpoint/2010/main" val="3543875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2.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0200"/>
            <a:ext cx="9042400" cy="4279900"/>
          </a:xfrm>
          <a:prstGeom prst="rect">
            <a:avLst/>
          </a:prstGeom>
        </p:spPr>
      </p:pic>
      <p:pic>
        <p:nvPicPr>
          <p:cNvPr id="5" name="Picture 4"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6" name="Picture 5"/>
          <p:cNvPicPr>
            <a:picLocks noChangeAspect="1"/>
          </p:cNvPicPr>
          <p:nvPr/>
        </p:nvPicPr>
        <p:blipFill>
          <a:blip r:embed="rId4"/>
          <a:stretch>
            <a:fillRect/>
          </a:stretch>
        </p:blipFill>
        <p:spPr>
          <a:xfrm>
            <a:off x="11289259" y="1"/>
            <a:ext cx="902740" cy="698500"/>
          </a:xfrm>
          <a:prstGeom prst="rect">
            <a:avLst/>
          </a:prstGeom>
        </p:spPr>
      </p:pic>
      <p:sp>
        <p:nvSpPr>
          <p:cNvPr id="7" name="Frame 6"/>
          <p:cNvSpPr/>
          <p:nvPr/>
        </p:nvSpPr>
        <p:spPr>
          <a:xfrm>
            <a:off x="987777"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3583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23.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446" y="2154766"/>
            <a:ext cx="6925733" cy="3479800"/>
          </a:xfrm>
          <a:prstGeom prst="rect">
            <a:avLst/>
          </a:prstGeom>
        </p:spPr>
      </p:pic>
      <p:pic>
        <p:nvPicPr>
          <p:cNvPr id="6" name="Picture 5"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7" name="Picture 6"/>
          <p:cNvPicPr>
            <a:picLocks noChangeAspect="1"/>
          </p:cNvPicPr>
          <p:nvPr/>
        </p:nvPicPr>
        <p:blipFill>
          <a:blip r:embed="rId4"/>
          <a:stretch>
            <a:fillRect/>
          </a:stretch>
        </p:blipFill>
        <p:spPr>
          <a:xfrm>
            <a:off x="11289259" y="1"/>
            <a:ext cx="902740" cy="698500"/>
          </a:xfrm>
          <a:prstGeom prst="rect">
            <a:avLst/>
          </a:prstGeom>
        </p:spPr>
      </p:pic>
      <p:sp>
        <p:nvSpPr>
          <p:cNvPr id="8" name="Frame 7"/>
          <p:cNvSpPr/>
          <p:nvPr/>
        </p:nvSpPr>
        <p:spPr>
          <a:xfrm>
            <a:off x="2144906"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755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12.23.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667" y="2184400"/>
            <a:ext cx="5452533" cy="3378200"/>
          </a:xfrm>
          <a:prstGeom prst="rect">
            <a:avLst/>
          </a:prstGeom>
        </p:spPr>
      </p:pic>
      <p:pic>
        <p:nvPicPr>
          <p:cNvPr id="7" name="Picture 6" descr="Screen Shot 2015-02-23 at 12.22.34 AM.png"/>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1" y="0"/>
            <a:ext cx="4661497" cy="698502"/>
          </a:xfrm>
          <a:prstGeom prst="rect">
            <a:avLst/>
          </a:prstGeom>
        </p:spPr>
      </p:pic>
      <p:pic>
        <p:nvPicPr>
          <p:cNvPr id="8" name="Picture 7"/>
          <p:cNvPicPr>
            <a:picLocks noChangeAspect="1"/>
          </p:cNvPicPr>
          <p:nvPr/>
        </p:nvPicPr>
        <p:blipFill>
          <a:blip r:embed="rId4"/>
          <a:stretch>
            <a:fillRect/>
          </a:stretch>
        </p:blipFill>
        <p:spPr>
          <a:xfrm>
            <a:off x="11289259" y="1"/>
            <a:ext cx="902740" cy="698500"/>
          </a:xfrm>
          <a:prstGeom prst="rect">
            <a:avLst/>
          </a:prstGeom>
        </p:spPr>
      </p:pic>
      <p:sp>
        <p:nvSpPr>
          <p:cNvPr id="9" name="Frame 8"/>
          <p:cNvSpPr/>
          <p:nvPr/>
        </p:nvSpPr>
        <p:spPr>
          <a:xfrm>
            <a:off x="3358481" y="-21167"/>
            <a:ext cx="1044217" cy="795870"/>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8168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09" y="1"/>
            <a:ext cx="10364451" cy="1047750"/>
          </a:xfrm>
        </p:spPr>
        <p:txBody>
          <a:bodyPr>
            <a:normAutofit/>
          </a:bodyPr>
          <a:lstStyle/>
          <a:p>
            <a:r>
              <a:rPr lang="en-US" dirty="0" smtClean="0"/>
              <a:t>NRCS Upland Method</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normAutofit/>
          </a:bodyPr>
          <a:lstStyle/>
          <a:p>
            <a:r>
              <a:rPr lang="en-US" sz="2400" dirty="0" smtClean="0"/>
              <a:t>Specify flow path</a:t>
            </a:r>
          </a:p>
          <a:p>
            <a:r>
              <a:rPr lang="en-US" sz="2400" dirty="0" smtClean="0"/>
              <a:t>Determine cover on flow path</a:t>
            </a:r>
          </a:p>
          <a:p>
            <a:r>
              <a:rPr lang="en-US" sz="2400" dirty="0" smtClean="0"/>
              <a:t>Determine slope(s) along path</a:t>
            </a:r>
          </a:p>
          <a:p>
            <a:pPr lvl="1"/>
            <a:r>
              <a:rPr lang="en-US" sz="2000" dirty="0" smtClean="0"/>
              <a:t>Partition into different cover types and slopes along path</a:t>
            </a:r>
          </a:p>
          <a:p>
            <a:r>
              <a:rPr lang="en-US" sz="2400" dirty="0" smtClean="0"/>
              <a:t>Apply velocity model on each part</a:t>
            </a:r>
            <a:br>
              <a:rPr lang="en-US" sz="2400" dirty="0" smtClean="0"/>
            </a:br>
            <a:r>
              <a:rPr lang="en-US" sz="2400" dirty="0" smtClean="0"/>
              <a:t>    add times for entire path</a:t>
            </a:r>
            <a:endParaRPr lang="en-US" sz="2400" dirty="0"/>
          </a:p>
        </p:txBody>
      </p:sp>
      <p:graphicFrame>
        <p:nvGraphicFramePr>
          <p:cNvPr id="5" name="Object 4"/>
          <p:cNvGraphicFramePr>
            <a:graphicFrameLocks noChangeAspect="1"/>
          </p:cNvGraphicFramePr>
          <p:nvPr>
            <p:extLst>
              <p:ext uri="{D42A27DB-BD31-4B8C-83A1-F6EECF244321}">
                <p14:modId xmlns:p14="http://schemas.microsoft.com/office/powerpoint/2010/main" val="1761223939"/>
              </p:ext>
            </p:extLst>
          </p:nvPr>
        </p:nvGraphicFramePr>
        <p:xfrm>
          <a:off x="9000067" y="1325908"/>
          <a:ext cx="1402027" cy="942284"/>
        </p:xfrm>
        <a:graphic>
          <a:graphicData uri="http://schemas.openxmlformats.org/presentationml/2006/ole">
            <mc:AlternateContent xmlns:mc="http://schemas.openxmlformats.org/markup-compatibility/2006">
              <mc:Choice xmlns:v="urn:schemas-microsoft-com:vml" Requires="v">
                <p:oleObj spid="_x0000_s5124" name="Equation" r:id="rId3" imgW="482600" imgH="431800" progId="Equation.3">
                  <p:embed/>
                </p:oleObj>
              </mc:Choice>
              <mc:Fallback>
                <p:oleObj name="Equation" r:id="rId3" imgW="482600" imgH="431800" progId="Equation.3">
                  <p:embed/>
                  <p:pic>
                    <p:nvPicPr>
                      <p:cNvPr id="0" name=""/>
                      <p:cNvPicPr/>
                      <p:nvPr/>
                    </p:nvPicPr>
                    <p:blipFill>
                      <a:blip r:embed="rId4"/>
                      <a:stretch>
                        <a:fillRect/>
                      </a:stretch>
                    </p:blipFill>
                    <p:spPr>
                      <a:xfrm>
                        <a:off x="9000067" y="1325908"/>
                        <a:ext cx="1402027" cy="942284"/>
                      </a:xfrm>
                      <a:prstGeom prst="rect">
                        <a:avLst/>
                      </a:prstGeom>
                    </p:spPr>
                  </p:pic>
                </p:oleObj>
              </mc:Fallback>
            </mc:AlternateContent>
          </a:graphicData>
        </a:graphic>
      </p:graphicFrame>
      <p:grpSp>
        <p:nvGrpSpPr>
          <p:cNvPr id="4" name="Group 3"/>
          <p:cNvGrpSpPr/>
          <p:nvPr/>
        </p:nvGrpSpPr>
        <p:grpSpPr>
          <a:xfrm>
            <a:off x="6595533" y="1390650"/>
            <a:ext cx="4622800" cy="2089150"/>
            <a:chOff x="1117600" y="4540250"/>
            <a:chExt cx="3467100" cy="2089150"/>
          </a:xfrm>
        </p:grpSpPr>
        <p:sp>
          <p:nvSpPr>
            <p:cNvPr id="6" name="Freeform 5"/>
            <p:cNvSpPr/>
            <p:nvPr/>
          </p:nvSpPr>
          <p:spPr>
            <a:xfrm>
              <a:off x="1117600" y="4540250"/>
              <a:ext cx="3467100" cy="1892300"/>
            </a:xfrm>
            <a:custGeom>
              <a:avLst/>
              <a:gdLst>
                <a:gd name="connsiteX0" fmla="*/ 0 w 3467100"/>
                <a:gd name="connsiteY0" fmla="*/ 0 h 1892300"/>
                <a:gd name="connsiteX1" fmla="*/ 0 w 3467100"/>
                <a:gd name="connsiteY1" fmla="*/ 0 h 1892300"/>
                <a:gd name="connsiteX2" fmla="*/ 114300 w 3467100"/>
                <a:gd name="connsiteY2" fmla="*/ 63500 h 1892300"/>
                <a:gd name="connsiteX3" fmla="*/ 596900 w 3467100"/>
                <a:gd name="connsiteY3" fmla="*/ 254000 h 1892300"/>
                <a:gd name="connsiteX4" fmla="*/ 927100 w 3467100"/>
                <a:gd name="connsiteY4" fmla="*/ 381000 h 1892300"/>
                <a:gd name="connsiteX5" fmla="*/ 977900 w 3467100"/>
                <a:gd name="connsiteY5" fmla="*/ 393700 h 1892300"/>
                <a:gd name="connsiteX6" fmla="*/ 1028700 w 3467100"/>
                <a:gd name="connsiteY6" fmla="*/ 406400 h 1892300"/>
                <a:gd name="connsiteX7" fmla="*/ 1803400 w 3467100"/>
                <a:gd name="connsiteY7" fmla="*/ 1320800 h 1892300"/>
                <a:gd name="connsiteX8" fmla="*/ 2819400 w 3467100"/>
                <a:gd name="connsiteY8" fmla="*/ 1524000 h 1892300"/>
                <a:gd name="connsiteX9" fmla="*/ 3467100 w 3467100"/>
                <a:gd name="connsiteY9" fmla="*/ 189230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7100" h="1892300">
                  <a:moveTo>
                    <a:pt x="0" y="0"/>
                  </a:moveTo>
                  <a:lnTo>
                    <a:pt x="0" y="0"/>
                  </a:lnTo>
                  <a:cubicBezTo>
                    <a:pt x="38100" y="21167"/>
                    <a:pt x="74423" y="45907"/>
                    <a:pt x="114300" y="63500"/>
                  </a:cubicBezTo>
                  <a:cubicBezTo>
                    <a:pt x="310391" y="150011"/>
                    <a:pt x="416535" y="181854"/>
                    <a:pt x="596900" y="254000"/>
                  </a:cubicBezTo>
                  <a:cubicBezTo>
                    <a:pt x="788300" y="330560"/>
                    <a:pt x="719306" y="311735"/>
                    <a:pt x="927100" y="381000"/>
                  </a:cubicBezTo>
                  <a:cubicBezTo>
                    <a:pt x="943659" y="386520"/>
                    <a:pt x="961117" y="388905"/>
                    <a:pt x="977900" y="393700"/>
                  </a:cubicBezTo>
                  <a:cubicBezTo>
                    <a:pt x="1027035" y="407739"/>
                    <a:pt x="1000393" y="406400"/>
                    <a:pt x="1028700" y="406400"/>
                  </a:cubicBezTo>
                  <a:lnTo>
                    <a:pt x="1803400" y="1320800"/>
                  </a:lnTo>
                  <a:lnTo>
                    <a:pt x="2819400" y="1524000"/>
                  </a:lnTo>
                  <a:lnTo>
                    <a:pt x="3467100" y="1892300"/>
                  </a:lnTo>
                </a:path>
              </a:pathLst>
            </a:custGeom>
            <a:ln w="57150" cmpd="sng">
              <a:solidFill>
                <a:srgbClr val="A6321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1117600" y="4705350"/>
              <a:ext cx="939800" cy="393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057400" y="5099050"/>
              <a:ext cx="774700" cy="901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832100" y="6000750"/>
              <a:ext cx="1028700" cy="2095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60800" y="6235700"/>
              <a:ext cx="723900" cy="393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6" idx="0"/>
              <a:endCxn id="6" idx="6"/>
            </p:cNvCxnSpPr>
            <p:nvPr/>
          </p:nvCxnSpPr>
          <p:spPr>
            <a:xfrm>
              <a:off x="1117600" y="4540250"/>
              <a:ext cx="1028700" cy="40640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7"/>
              <a:endCxn id="6" idx="8"/>
            </p:cNvCxnSpPr>
            <p:nvPr/>
          </p:nvCxnSpPr>
          <p:spPr>
            <a:xfrm>
              <a:off x="2921000" y="5861050"/>
              <a:ext cx="1016000" cy="20320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761061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403321" y="0"/>
            <a:ext cx="10805584" cy="762000"/>
          </a:xfrm>
        </p:spPr>
        <p:txBody>
          <a:bodyPr>
            <a:normAutofit/>
          </a:bodyPr>
          <a:lstStyle/>
          <a:p>
            <a:r>
              <a:rPr lang="en-US" dirty="0" smtClean="0">
                <a:latin typeface="Verdana" charset="0"/>
                <a:ea typeface="ＭＳ Ｐゴシック" charset="0"/>
                <a:cs typeface="ＭＳ Ｐゴシック" charset="0"/>
              </a:rPr>
              <a:t>Upland Method Velocity Chart</a:t>
            </a:r>
            <a:endParaRPr lang="en-US" dirty="0">
              <a:latin typeface="Verdana" charset="0"/>
              <a:ea typeface="ＭＳ Ｐゴシック" charset="0"/>
              <a:cs typeface="ＭＳ Ｐゴシック" charset="0"/>
            </a:endParaRPr>
          </a:p>
        </p:txBody>
      </p:sp>
      <p:pic>
        <p:nvPicPr>
          <p:cNvPr id="337923" name="Picture 5" descr="corrected Fig"/>
          <p:cNvPicPr>
            <a:picLocks noChangeAspect="1" noChangeArrowheads="1"/>
          </p:cNvPicPr>
          <p:nvPr/>
        </p:nvPicPr>
        <p:blipFill>
          <a:blip r:embed="rId2">
            <a:extLst>
              <a:ext uri="{28A0092B-C50C-407E-A947-70E740481C1C}">
                <a14:useLocalDpi xmlns:a14="http://schemas.microsoft.com/office/drawing/2010/main" val="0"/>
              </a:ext>
            </a:extLst>
          </a:blip>
          <a:srcRect r="72940" b="69992"/>
          <a:stretch>
            <a:fillRect/>
          </a:stretch>
        </p:blipFill>
        <p:spPr bwMode="auto">
          <a:xfrm>
            <a:off x="1290013" y="881488"/>
            <a:ext cx="9367212" cy="571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75918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41115" y="2256000"/>
            <a:ext cx="6105905" cy="1861323"/>
          </a:xfrm>
        </p:spPr>
        <p:txBody>
          <a:bodyPr>
            <a:normAutofit/>
          </a:bodyPr>
          <a:lstStyle/>
          <a:p>
            <a:r>
              <a:rPr lang="en-US" dirty="0" smtClean="0"/>
              <a:t>Watershed Length</a:t>
            </a:r>
            <a:endParaRPr lang="en-US" dirty="0"/>
          </a:p>
        </p:txBody>
      </p:sp>
      <p:pic>
        <p:nvPicPr>
          <p:cNvPr id="4" name="Picture 3" descr="Screen Shot 2015-02-23 at 1.13.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499" y="-4236"/>
            <a:ext cx="9424824" cy="6862235"/>
          </a:xfrm>
          <a:prstGeom prst="rect">
            <a:avLst/>
          </a:prstGeom>
        </p:spPr>
      </p:pic>
    </p:spTree>
    <p:extLst>
      <p:ext uri="{BB962C8B-B14F-4D97-AF65-F5344CB8AC3E}">
        <p14:creationId xmlns:p14="http://schemas.microsoft.com/office/powerpoint/2010/main" val="119778569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1.1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499" y="0"/>
            <a:ext cx="8631552" cy="6858000"/>
          </a:xfrm>
          <a:prstGeom prst="rect">
            <a:avLst/>
          </a:prstGeom>
        </p:spPr>
      </p:pic>
      <p:sp>
        <p:nvSpPr>
          <p:cNvPr id="6" name="Title 1"/>
          <p:cNvSpPr>
            <a:spLocks noGrp="1"/>
          </p:cNvSpPr>
          <p:nvPr>
            <p:ph type="title"/>
          </p:nvPr>
        </p:nvSpPr>
        <p:spPr>
          <a:xfrm rot="16200000">
            <a:off x="-2241115" y="2256000"/>
            <a:ext cx="6105905" cy="1861323"/>
          </a:xfrm>
        </p:spPr>
        <p:txBody>
          <a:bodyPr>
            <a:normAutofit/>
          </a:bodyPr>
          <a:lstStyle/>
          <a:p>
            <a:r>
              <a:rPr lang="en-US" dirty="0" smtClean="0"/>
              <a:t>Watershed Slope</a:t>
            </a:r>
            <a:endParaRPr lang="en-US" dirty="0"/>
          </a:p>
        </p:txBody>
      </p:sp>
      <p:sp>
        <p:nvSpPr>
          <p:cNvPr id="7" name="Frame 6"/>
          <p:cNvSpPr/>
          <p:nvPr/>
        </p:nvSpPr>
        <p:spPr>
          <a:xfrm>
            <a:off x="1467558" y="4995333"/>
            <a:ext cx="3979333" cy="2010834"/>
          </a:xfrm>
          <a:prstGeom prst="frame">
            <a:avLst/>
          </a:prstGeom>
          <a:ln w="31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45113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Method </a:t>
            </a:r>
            <a:endParaRPr lang="en-US" dirty="0"/>
          </a:p>
        </p:txBody>
      </p:sp>
      <p:sp>
        <p:nvSpPr>
          <p:cNvPr id="3" name="Content Placeholder 2"/>
          <p:cNvSpPr>
            <a:spLocks noGrp="1"/>
          </p:cNvSpPr>
          <p:nvPr>
            <p:ph idx="4294967295"/>
          </p:nvPr>
        </p:nvSpPr>
        <p:spPr>
          <a:xfrm>
            <a:off x="609600" y="1600201"/>
            <a:ext cx="9956800" cy="4525963"/>
          </a:xfrm>
          <a:prstGeom prst="rect">
            <a:avLst/>
          </a:prstGeom>
        </p:spPr>
        <p:txBody>
          <a:bodyPr/>
          <a:lstStyle/>
          <a:p>
            <a:pPr marL="0" indent="0" algn="ctr">
              <a:buNone/>
            </a:pPr>
            <a:r>
              <a:rPr lang="en-US" sz="3600" dirty="0" err="1">
                <a:solidFill>
                  <a:srgbClr val="000000"/>
                </a:solidFill>
              </a:rPr>
              <a:t>Q</a:t>
            </a:r>
            <a:r>
              <a:rPr lang="en-US" sz="3600" baseline="-25000" dirty="0" err="1">
                <a:solidFill>
                  <a:srgbClr val="000000"/>
                </a:solidFill>
              </a:rPr>
              <a:t>p</a:t>
            </a:r>
            <a:r>
              <a:rPr lang="en-US" sz="3600" dirty="0">
                <a:solidFill>
                  <a:srgbClr val="000000"/>
                </a:solidFill>
              </a:rPr>
              <a:t> = </a:t>
            </a:r>
            <a:r>
              <a:rPr lang="en-US" sz="3600" dirty="0" err="1" smtClean="0">
                <a:solidFill>
                  <a:srgbClr val="000000"/>
                </a:solidFill>
              </a:rPr>
              <a:t>CiA</a:t>
            </a:r>
            <a:endParaRPr lang="en-US" sz="3600" dirty="0" smtClean="0">
              <a:solidFill>
                <a:srgbClr val="000000"/>
              </a:solidFill>
            </a:endParaRPr>
          </a:p>
          <a:p>
            <a:r>
              <a:rPr lang="en-US" dirty="0" smtClean="0">
                <a:solidFill>
                  <a:srgbClr val="103154"/>
                </a:solidFill>
              </a:rPr>
              <a:t>Find </a:t>
            </a:r>
            <a:r>
              <a:rPr lang="en-US" dirty="0" err="1" smtClean="0">
                <a:solidFill>
                  <a:srgbClr val="103154"/>
                </a:solidFill>
              </a:rPr>
              <a:t>tc</a:t>
            </a:r>
            <a:r>
              <a:rPr lang="en-US" dirty="0" smtClean="0">
                <a:solidFill>
                  <a:srgbClr val="103154"/>
                </a:solidFill>
              </a:rPr>
              <a:t> to calculate intensity </a:t>
            </a:r>
          </a:p>
          <a:p>
            <a:r>
              <a:rPr lang="en-US" dirty="0" smtClean="0">
                <a:solidFill>
                  <a:srgbClr val="103154"/>
                </a:solidFill>
              </a:rPr>
              <a:t> Plug and chug</a:t>
            </a:r>
            <a:endParaRPr lang="en-US" dirty="0">
              <a:solidFill>
                <a:srgbClr val="103154"/>
              </a:solidFill>
            </a:endParaRPr>
          </a:p>
          <a:p>
            <a:endParaRPr lang="en-US" dirty="0"/>
          </a:p>
        </p:txBody>
      </p:sp>
      <p:pic>
        <p:nvPicPr>
          <p:cNvPr id="5" name="Picture 4" descr="Screen Shot 2015-02-22 at 11.17.49 PM.png"/>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10" y="4503742"/>
            <a:ext cx="1490133" cy="927100"/>
          </a:xfrm>
          <a:prstGeom prst="rect">
            <a:avLst/>
          </a:prstGeom>
        </p:spPr>
      </p:pic>
      <p:pic>
        <p:nvPicPr>
          <p:cNvPr id="6" name="Picture 5" descr="Screen Shot 2015-02-22 at 11.22.02 PM.png"/>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97777" y="4554542"/>
            <a:ext cx="2590800" cy="876300"/>
          </a:xfrm>
          <a:prstGeom prst="rect">
            <a:avLst/>
          </a:prstGeom>
        </p:spPr>
      </p:pic>
      <p:pic>
        <p:nvPicPr>
          <p:cNvPr id="7" name="Picture 6" descr="Screen Shot 2015-02-23 at 12.20.59 AM.png"/>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6009" y="3576642"/>
            <a:ext cx="2624667" cy="584200"/>
          </a:xfrm>
          <a:prstGeom prst="rect">
            <a:avLst/>
          </a:prstGeom>
        </p:spPr>
      </p:pic>
      <p:pic>
        <p:nvPicPr>
          <p:cNvPr id="8" name="Picture 7" descr="Screen Shot 2015-02-23 at 12.22.34 AM.png"/>
          <p:cNvPicPr>
            <a:picLocks noChangeAspect="1"/>
          </p:cNvPicPr>
          <p:nvPr/>
        </p:nvPicPr>
        <p:blipFill rotWithShape="1">
          <a:blip r:embed="rId5">
            <a:duotone>
              <a:prstClr val="black"/>
              <a:schemeClr val="accent5">
                <a:tint val="45000"/>
                <a:satMod val="400000"/>
              </a:schemeClr>
            </a:duotone>
            <a:extLst>
              <a:ext uri="{28A0092B-C50C-407E-A947-70E740481C1C}">
                <a14:useLocalDpi xmlns:a14="http://schemas.microsoft.com/office/drawing/2010/main" val="0"/>
              </a:ext>
            </a:extLst>
          </a:blip>
          <a:srcRect r="39801" b="80053"/>
          <a:stretch/>
        </p:blipFill>
        <p:spPr>
          <a:xfrm>
            <a:off x="4148676" y="3576642"/>
            <a:ext cx="3898696" cy="584200"/>
          </a:xfrm>
          <a:prstGeom prst="rect">
            <a:avLst/>
          </a:prstGeom>
        </p:spPr>
      </p:pic>
    </p:spTree>
    <p:extLst>
      <p:ext uri="{BB962C8B-B14F-4D97-AF65-F5344CB8AC3E}">
        <p14:creationId xmlns:p14="http://schemas.microsoft.com/office/powerpoint/2010/main" val="26542667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1.27.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561" y="17395"/>
            <a:ext cx="7441324" cy="6858000"/>
          </a:xfrm>
          <a:prstGeom prst="rect">
            <a:avLst/>
          </a:prstGeom>
        </p:spPr>
      </p:pic>
      <p:sp>
        <p:nvSpPr>
          <p:cNvPr id="5" name="Title 1"/>
          <p:cNvSpPr>
            <a:spLocks noGrp="1"/>
          </p:cNvSpPr>
          <p:nvPr>
            <p:ph type="title"/>
          </p:nvPr>
        </p:nvSpPr>
        <p:spPr>
          <a:xfrm rot="16200000">
            <a:off x="-2241115" y="2360370"/>
            <a:ext cx="6105905" cy="1861323"/>
          </a:xfrm>
        </p:spPr>
        <p:txBody>
          <a:bodyPr>
            <a:normAutofit/>
          </a:bodyPr>
          <a:lstStyle/>
          <a:p>
            <a:r>
              <a:rPr lang="en-US" sz="3700" dirty="0" smtClean="0"/>
              <a:t>HCFCD Site Runoff Curves</a:t>
            </a:r>
            <a:endParaRPr lang="en-US" sz="3700" dirty="0"/>
          </a:p>
        </p:txBody>
      </p:sp>
    </p:spTree>
    <p:extLst>
      <p:ext uri="{BB962C8B-B14F-4D97-AF65-F5344CB8AC3E}">
        <p14:creationId xmlns:p14="http://schemas.microsoft.com/office/powerpoint/2010/main" val="42172306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Rainfall Frequency</a:t>
            </a:r>
            <a:endParaRPr lang="en-US" dirty="0"/>
          </a:p>
        </p:txBody>
      </p:sp>
      <p:sp>
        <p:nvSpPr>
          <p:cNvPr id="3" name="Content Placeholder 2"/>
          <p:cNvSpPr>
            <a:spLocks noGrp="1"/>
          </p:cNvSpPr>
          <p:nvPr>
            <p:ph idx="4294967295"/>
          </p:nvPr>
        </p:nvSpPr>
        <p:spPr>
          <a:xfrm>
            <a:off x="363777" y="1542468"/>
            <a:ext cx="5965707" cy="4525963"/>
          </a:xfrm>
          <a:prstGeom prst="rect">
            <a:avLst/>
          </a:prstGeom>
        </p:spPr>
        <p:txBody>
          <a:bodyPr/>
          <a:lstStyle/>
          <a:p>
            <a:r>
              <a:rPr lang="en-US" dirty="0"/>
              <a:t>Frequency </a:t>
            </a:r>
            <a:br>
              <a:rPr lang="en-US" dirty="0"/>
            </a:br>
            <a:r>
              <a:rPr lang="en-US" dirty="0" smtClean="0"/>
              <a:t>(Return </a:t>
            </a:r>
            <a:r>
              <a:rPr lang="en-US" dirty="0"/>
              <a:t>Period) and </a:t>
            </a:r>
            <a:r>
              <a:rPr lang="en-US" dirty="0" smtClean="0"/>
              <a:t>probability (AEP) </a:t>
            </a:r>
            <a:r>
              <a:rPr lang="en-US" dirty="0"/>
              <a:t>are </a:t>
            </a:r>
            <a:r>
              <a:rPr lang="en-US" dirty="0" smtClean="0"/>
              <a:t>related</a:t>
            </a:r>
          </a:p>
          <a:p>
            <a:endParaRPr lang="en-US" dirty="0" smtClean="0"/>
          </a:p>
          <a:p>
            <a:r>
              <a:rPr lang="en-US" dirty="0" smtClean="0"/>
              <a:t>Frequency </a:t>
            </a:r>
            <a:r>
              <a:rPr lang="en-US" dirty="0"/>
              <a:t>(years) = </a:t>
            </a:r>
            <a:r>
              <a:rPr lang="en-US" dirty="0" smtClean="0"/>
              <a:t>100 / Probability </a:t>
            </a:r>
            <a:r>
              <a:rPr lang="en-US" dirty="0"/>
              <a:t>(%</a:t>
            </a:r>
            <a:r>
              <a:rPr lang="en-US" dirty="0" smtClean="0"/>
              <a:t>)</a:t>
            </a:r>
          </a:p>
          <a:p>
            <a:pPr marL="36576" indent="0">
              <a:buNone/>
            </a:pPr>
            <a:r>
              <a:rPr lang="en-US" dirty="0" smtClean="0"/>
              <a:t>    Ex: 2-year =100 / 50% </a:t>
            </a:r>
            <a:endParaRPr lang="en-US" dirty="0"/>
          </a:p>
          <a:p>
            <a:endParaRPr lang="en-US" dirty="0"/>
          </a:p>
        </p:txBody>
      </p:sp>
      <p:pic>
        <p:nvPicPr>
          <p:cNvPr id="4" name="Picture 3" descr="Screen Shot 2015-02-21 at 12.26.54 AM.png"/>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34667" y="1619444"/>
            <a:ext cx="5401733" cy="4957693"/>
          </a:xfrm>
          <a:prstGeom prst="rect">
            <a:avLst/>
          </a:prstGeom>
        </p:spPr>
      </p:pic>
      <p:sp>
        <p:nvSpPr>
          <p:cNvPr id="5" name="Frame 4"/>
          <p:cNvSpPr/>
          <p:nvPr/>
        </p:nvSpPr>
        <p:spPr>
          <a:xfrm>
            <a:off x="610902" y="4090458"/>
            <a:ext cx="5506916" cy="5503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6329485" y="2332566"/>
            <a:ext cx="5506916" cy="5503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7475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8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8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Regression Equations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7589721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09" y="1"/>
            <a:ext cx="10364451" cy="1005623"/>
          </a:xfrm>
        </p:spPr>
        <p:txBody>
          <a:bodyPr/>
          <a:lstStyle/>
          <a:p>
            <a:r>
              <a:rPr lang="en-US" dirty="0" smtClean="0"/>
              <a:t>Texas Regression Eq.</a:t>
            </a:r>
            <a:endParaRPr lang="en-US" dirty="0"/>
          </a:p>
        </p:txBody>
      </p:sp>
      <p:sp>
        <p:nvSpPr>
          <p:cNvPr id="3" name="Content Placeholder 2"/>
          <p:cNvSpPr>
            <a:spLocks noGrp="1"/>
          </p:cNvSpPr>
          <p:nvPr>
            <p:ph idx="4294967295"/>
          </p:nvPr>
        </p:nvSpPr>
        <p:spPr>
          <a:xfrm>
            <a:off x="680943" y="1005625"/>
            <a:ext cx="9956800" cy="4525963"/>
          </a:xfrm>
          <a:prstGeom prst="rect">
            <a:avLst/>
          </a:prstGeom>
        </p:spPr>
        <p:txBody>
          <a:bodyPr>
            <a:normAutofit lnSpcReduction="10000"/>
          </a:bodyPr>
          <a:lstStyle/>
          <a:p>
            <a:r>
              <a:rPr lang="en-US" dirty="0"/>
              <a:t>Regression equations are used to transfer flood characteristics from </a:t>
            </a:r>
            <a:r>
              <a:rPr lang="en-US" b="1" dirty="0"/>
              <a:t>gauged to </a:t>
            </a:r>
            <a:r>
              <a:rPr lang="en-US" b="1" dirty="0" err="1"/>
              <a:t>ungauged</a:t>
            </a:r>
            <a:r>
              <a:rPr lang="en-US" b="1" dirty="0"/>
              <a:t> </a:t>
            </a:r>
            <a:r>
              <a:rPr lang="en-US" dirty="0"/>
              <a:t>sites </a:t>
            </a:r>
            <a:endParaRPr lang="en-US" dirty="0" smtClean="0"/>
          </a:p>
          <a:p>
            <a:pPr lvl="1"/>
            <a:r>
              <a:rPr lang="en-US" sz="2800" dirty="0" smtClean="0"/>
              <a:t>Done by using watershed </a:t>
            </a:r>
            <a:r>
              <a:rPr lang="en-US" sz="2800" dirty="0"/>
              <a:t>and climatic characteristics as explanatory or predictor </a:t>
            </a:r>
            <a:r>
              <a:rPr lang="en-US" sz="2800" dirty="0" smtClean="0"/>
              <a:t>variables</a:t>
            </a:r>
          </a:p>
          <a:p>
            <a:r>
              <a:rPr lang="en-US" dirty="0" smtClean="0"/>
              <a:t>Reliable &gt; 10 sq. mi. drainage area</a:t>
            </a:r>
          </a:p>
          <a:p>
            <a:r>
              <a:rPr lang="en-US" dirty="0" smtClean="0"/>
              <a:t>Only for non-urbanized </a:t>
            </a:r>
            <a:br>
              <a:rPr lang="en-US" dirty="0" smtClean="0"/>
            </a:br>
            <a:r>
              <a:rPr lang="en-US" dirty="0" smtClean="0"/>
              <a:t>watersheds</a:t>
            </a:r>
          </a:p>
          <a:p>
            <a:endParaRPr lang="en-US" dirty="0"/>
          </a:p>
          <a:p>
            <a:r>
              <a:rPr lang="en-US" dirty="0" smtClean="0"/>
              <a:t>Other states have their </a:t>
            </a:r>
            <a:r>
              <a:rPr lang="en-US" b="1" dirty="0" smtClean="0"/>
              <a:t>OWN</a:t>
            </a:r>
            <a:r>
              <a:rPr lang="en-US" dirty="0" smtClean="0"/>
              <a:t> (Different) equations!</a:t>
            </a:r>
          </a:p>
          <a:p>
            <a:endParaRPr lang="en-US" dirty="0"/>
          </a:p>
        </p:txBody>
      </p:sp>
      <p:pic>
        <p:nvPicPr>
          <p:cNvPr id="4" name="Picture 3" descr="Screen Shot 2015-02-23 at 4.57.07 PM.png"/>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5566834" y="3772500"/>
            <a:ext cx="5880935" cy="780750"/>
          </a:xfrm>
          <a:prstGeom prst="rect">
            <a:avLst/>
          </a:prstGeom>
        </p:spPr>
      </p:pic>
    </p:spTree>
    <p:extLst>
      <p:ext uri="{BB962C8B-B14F-4D97-AF65-F5344CB8AC3E}">
        <p14:creationId xmlns:p14="http://schemas.microsoft.com/office/powerpoint/2010/main" val="130430947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444" y="1"/>
            <a:ext cx="10364451" cy="920750"/>
          </a:xfrm>
        </p:spPr>
        <p:txBody>
          <a:bodyPr/>
          <a:lstStyle/>
          <a:p>
            <a:r>
              <a:rPr lang="en-US" dirty="0" smtClean="0"/>
              <a:t>Texas </a:t>
            </a:r>
            <a:r>
              <a:rPr lang="en-US" dirty="0"/>
              <a:t>Regression Eq.</a:t>
            </a:r>
          </a:p>
        </p:txBody>
      </p:sp>
      <p:pic>
        <p:nvPicPr>
          <p:cNvPr id="4" name="Picture 3" descr="Screen Shot 2015-02-23 at 4.57.07 PM.png"/>
          <p:cNvPicPr>
            <a:picLocks noChangeAspect="1"/>
          </p:cNvPicPr>
          <p:nvPr/>
        </p:nvPicPr>
        <p:blipFill rotWithShape="1">
          <a:blip r:embed="rId2">
            <a:extLst>
              <a:ext uri="{28A0092B-C50C-407E-A947-70E740481C1C}">
                <a14:useLocalDpi xmlns:a14="http://schemas.microsoft.com/office/drawing/2010/main" val="0"/>
              </a:ext>
            </a:extLst>
          </a:blip>
          <a:srcRect t="20907"/>
          <a:stretch/>
        </p:blipFill>
        <p:spPr>
          <a:xfrm>
            <a:off x="994444" y="2721029"/>
            <a:ext cx="10109200" cy="3425290"/>
          </a:xfrm>
          <a:prstGeom prst="rect">
            <a:avLst/>
          </a:prstGeom>
        </p:spPr>
      </p:pic>
      <p:pic>
        <p:nvPicPr>
          <p:cNvPr id="6" name="Picture 5" descr="Screen Shot 2015-02-23 at 4.57.07 PM.png"/>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2055465" y="1159532"/>
            <a:ext cx="7617703" cy="999469"/>
          </a:xfrm>
          <a:prstGeom prst="rect">
            <a:avLst/>
          </a:prstGeom>
        </p:spPr>
      </p:pic>
    </p:spTree>
    <p:extLst>
      <p:ext uri="{BB962C8B-B14F-4D97-AF65-F5344CB8AC3E}">
        <p14:creationId xmlns:p14="http://schemas.microsoft.com/office/powerpoint/2010/main" val="226751184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23 at 5.1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6294"/>
            <a:ext cx="12192000" cy="6011239"/>
          </a:xfrm>
          <a:prstGeom prst="rect">
            <a:avLst/>
          </a:prstGeom>
        </p:spPr>
      </p:pic>
      <p:pic>
        <p:nvPicPr>
          <p:cNvPr id="7" name="Picture 6" descr="Screen Shot 2015-02-23 at 4.57.07 PM.png"/>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 y="1"/>
            <a:ext cx="4461500" cy="644977"/>
          </a:xfrm>
          <a:prstGeom prst="rect">
            <a:avLst/>
          </a:prstGeom>
        </p:spPr>
      </p:pic>
    </p:spTree>
    <p:extLst>
      <p:ext uri="{BB962C8B-B14F-4D97-AF65-F5344CB8AC3E}">
        <p14:creationId xmlns:p14="http://schemas.microsoft.com/office/powerpoint/2010/main" val="16843697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23 at 5.0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131" y="0"/>
            <a:ext cx="9495692" cy="6858000"/>
          </a:xfrm>
          <a:prstGeom prst="rect">
            <a:avLst/>
          </a:prstGeom>
        </p:spPr>
      </p:pic>
      <p:pic>
        <p:nvPicPr>
          <p:cNvPr id="7" name="Picture 6" descr="Screen Shot 2015-02-23 at 4.57.07 PM.png"/>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505131" y="5809904"/>
            <a:ext cx="4461500" cy="644977"/>
          </a:xfrm>
          <a:prstGeom prst="rect">
            <a:avLst/>
          </a:prstGeom>
        </p:spPr>
      </p:pic>
      <p:sp>
        <p:nvSpPr>
          <p:cNvPr id="8" name="Frame 7"/>
          <p:cNvSpPr/>
          <p:nvPr/>
        </p:nvSpPr>
        <p:spPr>
          <a:xfrm>
            <a:off x="2570942" y="5809903"/>
            <a:ext cx="466143" cy="644976"/>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4145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2-23 at 4.5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499" y="0"/>
            <a:ext cx="9460616" cy="6858000"/>
          </a:xfrm>
          <a:prstGeom prst="rect">
            <a:avLst/>
          </a:prstGeom>
        </p:spPr>
      </p:pic>
      <p:pic>
        <p:nvPicPr>
          <p:cNvPr id="10" name="Picture 9" descr="Screen Shot 2015-02-23 at 4.57.07 PM.png"/>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t="3425" r="48040" b="80751"/>
          <a:stretch/>
        </p:blipFill>
        <p:spPr>
          <a:xfrm>
            <a:off x="1424501" y="6207994"/>
            <a:ext cx="4461500" cy="644977"/>
          </a:xfrm>
          <a:prstGeom prst="rect">
            <a:avLst/>
          </a:prstGeom>
        </p:spPr>
      </p:pic>
      <p:sp>
        <p:nvSpPr>
          <p:cNvPr id="11" name="Frame 10"/>
          <p:cNvSpPr/>
          <p:nvPr/>
        </p:nvSpPr>
        <p:spPr>
          <a:xfrm>
            <a:off x="4022285" y="6248298"/>
            <a:ext cx="573652" cy="39793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02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of Regression Equations</a:t>
            </a:r>
            <a:endParaRPr lang="en-US" dirty="0"/>
          </a:p>
        </p:txBody>
      </p:sp>
      <p:sp>
        <p:nvSpPr>
          <p:cNvPr id="3" name="Content Placeholder 2"/>
          <p:cNvSpPr>
            <a:spLocks noGrp="1"/>
          </p:cNvSpPr>
          <p:nvPr>
            <p:ph idx="4294967295"/>
          </p:nvPr>
        </p:nvSpPr>
        <p:spPr>
          <a:xfrm>
            <a:off x="609600" y="2012951"/>
            <a:ext cx="9956800" cy="4525963"/>
          </a:xfrm>
          <a:prstGeom prst="rect">
            <a:avLst/>
          </a:prstGeom>
        </p:spPr>
        <p:txBody>
          <a:bodyPr/>
          <a:lstStyle/>
          <a:p>
            <a:r>
              <a:rPr lang="en-US" sz="2800" dirty="0" smtClean="0"/>
              <a:t>The regression equations are not really intended for hydraulic structure design – but:</a:t>
            </a:r>
          </a:p>
          <a:p>
            <a:pPr lvl="1"/>
            <a:r>
              <a:rPr lang="en-US" sz="2400" dirty="0" smtClean="0"/>
              <a:t>They are useful to check that other methods are about the correct magnitude</a:t>
            </a:r>
          </a:p>
          <a:p>
            <a:pPr marL="448056" lvl="1" indent="0">
              <a:buNone/>
            </a:pPr>
            <a:endParaRPr lang="en-US" sz="2400" dirty="0"/>
          </a:p>
        </p:txBody>
      </p:sp>
    </p:spTree>
    <p:extLst>
      <p:ext uri="{BB962C8B-B14F-4D97-AF65-F5344CB8AC3E}">
        <p14:creationId xmlns:p14="http://schemas.microsoft.com/office/powerpoint/2010/main" val="406466142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NRCS Curve Number	</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One step up from Rational in complexity is the CN method</a:t>
            </a:r>
          </a:p>
          <a:p>
            <a:r>
              <a:rPr lang="en-US" sz="3200" dirty="0" smtClean="0"/>
              <a:t>CN model is built-in to SWMM</a:t>
            </a:r>
          </a:p>
          <a:p>
            <a:pPr lvl="1"/>
            <a:r>
              <a:rPr lang="en-US" sz="2800" dirty="0" smtClean="0"/>
              <a:t>Rational Method is not built-in, but a hack is presented later in the course.   </a:t>
            </a:r>
          </a:p>
        </p:txBody>
      </p:sp>
    </p:spTree>
    <p:extLst>
      <p:ext uri="{BB962C8B-B14F-4D97-AF65-F5344CB8AC3E}">
        <p14:creationId xmlns:p14="http://schemas.microsoft.com/office/powerpoint/2010/main" val="25056578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596177"/>
          </a:xfrm>
        </p:spPr>
        <p:txBody>
          <a:bodyPr/>
          <a:lstStyle/>
          <a:p>
            <a:r>
              <a:rPr lang="en-US" dirty="0" smtClean="0"/>
              <a:t>Infiltration	 Models</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One step up from Curve Number is an infiltration model.  </a:t>
            </a:r>
          </a:p>
          <a:p>
            <a:pPr lvl="1"/>
            <a:r>
              <a:rPr lang="en-US" sz="2800" dirty="0" smtClean="0"/>
              <a:t>Green-</a:t>
            </a:r>
            <a:r>
              <a:rPr lang="en-US" sz="2800" dirty="0" err="1" smtClean="0"/>
              <a:t>Ampt</a:t>
            </a:r>
            <a:r>
              <a:rPr lang="en-US" sz="2800" dirty="0" smtClean="0"/>
              <a:t> is quite commonly used.</a:t>
            </a:r>
          </a:p>
          <a:p>
            <a:pPr lvl="2"/>
            <a:r>
              <a:rPr lang="en-US" dirty="0" smtClean="0"/>
              <a:t>GA model is built-in to SWMM</a:t>
            </a:r>
          </a:p>
          <a:p>
            <a:pPr lvl="1"/>
            <a:r>
              <a:rPr lang="en-US" sz="2800" dirty="0" err="1" smtClean="0"/>
              <a:t>Hortonian</a:t>
            </a:r>
            <a:r>
              <a:rPr lang="en-US" sz="2800" dirty="0" smtClean="0"/>
              <a:t> Infiltration is also used.</a:t>
            </a:r>
          </a:p>
          <a:p>
            <a:pPr lvl="2"/>
            <a:r>
              <a:rPr lang="en-US" dirty="0" smtClean="0"/>
              <a:t>Horton is built-in to SWMM</a:t>
            </a:r>
          </a:p>
        </p:txBody>
      </p:sp>
    </p:spTree>
    <p:extLst>
      <p:ext uri="{BB962C8B-B14F-4D97-AF65-F5344CB8AC3E}">
        <p14:creationId xmlns:p14="http://schemas.microsoft.com/office/powerpoint/2010/main" val="231303321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a:t>
            </a:r>
            <a:r>
              <a:rPr lang="en-US" smtClean="0"/>
              <a:t>of Using Rational </a:t>
            </a:r>
            <a:r>
              <a:rPr lang="en-US" dirty="0" smtClean="0"/>
              <a:t>Equation</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endParaRPr lang="en-US" sz="3200" dirty="0" smtClean="0"/>
          </a:p>
          <a:p>
            <a:r>
              <a:rPr lang="en-US" sz="3200" dirty="0" smtClean="0"/>
              <a:t>Estimate </a:t>
            </a:r>
            <a:r>
              <a:rPr lang="en-US" sz="3200" dirty="0"/>
              <a:t>the peak discharge </a:t>
            </a:r>
            <a:r>
              <a:rPr lang="en-US" sz="3200" dirty="0" smtClean="0"/>
              <a:t>from </a:t>
            </a:r>
            <a:r>
              <a:rPr lang="en-US" sz="3200" dirty="0"/>
              <a:t>a 200 acre, undeveloped, sandy-loam drainage area with 3-5% slope in </a:t>
            </a:r>
            <a:r>
              <a:rPr lang="en-US" sz="3200" dirty="0" smtClean="0"/>
              <a:t/>
            </a:r>
            <a:br>
              <a:rPr lang="en-US" sz="3200" dirty="0" smtClean="0"/>
            </a:br>
            <a:r>
              <a:rPr lang="en-US" sz="3200" dirty="0" smtClean="0"/>
              <a:t>Bexar County.</a:t>
            </a:r>
          </a:p>
          <a:p>
            <a:r>
              <a:rPr lang="en-US" sz="3200" dirty="0" smtClean="0"/>
              <a:t>The desired AEP is 0.5 (50%). </a:t>
            </a:r>
          </a:p>
          <a:p>
            <a:r>
              <a:rPr lang="en-US" sz="3200" dirty="0" smtClean="0"/>
              <a:t>The time of concentration is </a:t>
            </a:r>
            <a:r>
              <a:rPr lang="en-US" sz="3200" dirty="0"/>
              <a:t>60 minutes.</a:t>
            </a:r>
          </a:p>
        </p:txBody>
      </p:sp>
    </p:spTree>
    <p:extLst>
      <p:ext uri="{BB962C8B-B14F-4D97-AF65-F5344CB8AC3E}">
        <p14:creationId xmlns:p14="http://schemas.microsoft.com/office/powerpoint/2010/main" val="21031323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Hydrographs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713776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Information</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Depth for 60-minute, 50% Chance storm in Bexar County, Texas.</a:t>
            </a:r>
          </a:p>
          <a:p>
            <a:r>
              <a:rPr lang="en-US" sz="3200" dirty="0" smtClean="0"/>
              <a:t>Tc for a 200 acre parcel </a:t>
            </a:r>
            <a:br>
              <a:rPr lang="en-US" sz="3200" dirty="0" smtClean="0"/>
            </a:br>
            <a:r>
              <a:rPr lang="en-US" sz="3200" dirty="0" smtClean="0"/>
              <a:t>Given </a:t>
            </a:r>
            <a:br>
              <a:rPr lang="en-US" sz="3200" dirty="0" smtClean="0"/>
            </a:br>
            <a:r>
              <a:rPr lang="mr-IN" sz="3200" dirty="0" smtClean="0"/>
              <a:t>–</a:t>
            </a:r>
            <a:r>
              <a:rPr lang="en-US" sz="3200" dirty="0" smtClean="0"/>
              <a:t> if not would need a map and apply:</a:t>
            </a:r>
          </a:p>
          <a:p>
            <a:pPr lvl="2"/>
            <a:r>
              <a:rPr lang="en-US" dirty="0" err="1" smtClean="0"/>
              <a:t>Kerby-Kirpich</a:t>
            </a:r>
            <a:r>
              <a:rPr lang="en-US" dirty="0" smtClean="0"/>
              <a:t>; NRCS Upland; or NRCS Velocity</a:t>
            </a:r>
          </a:p>
          <a:p>
            <a:r>
              <a:rPr lang="en-US" sz="3200" dirty="0" smtClean="0"/>
              <a:t>Runoff coefficient for the parcel</a:t>
            </a:r>
            <a:endParaRPr lang="en-US" dirty="0" smtClean="0"/>
          </a:p>
        </p:txBody>
      </p:sp>
    </p:spTree>
    <p:extLst>
      <p:ext uri="{BB962C8B-B14F-4D97-AF65-F5344CB8AC3E}">
        <p14:creationId xmlns:p14="http://schemas.microsoft.com/office/powerpoint/2010/main" val="428604518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416145" cy="1143000"/>
          </a:xfrm>
        </p:spPr>
        <p:txBody>
          <a:bodyPr>
            <a:noAutofit/>
          </a:bodyPr>
          <a:lstStyle/>
          <a:p>
            <a:pPr algn="ctr"/>
            <a:r>
              <a:rPr lang="en-US" sz="3600"/>
              <a:t>Depth for 60-minute, 50% Chance storm in Bexar County, Texas.</a:t>
            </a:r>
            <a:endParaRPr lang="en-US" sz="3600"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DDF Atlas or EBDLKUP-2015</a:t>
            </a:r>
            <a:endParaRPr lang="en-US" dirty="0" smtClean="0"/>
          </a:p>
        </p:txBody>
      </p:sp>
      <p:pic>
        <p:nvPicPr>
          <p:cNvPr id="4" name="Picture 3"/>
          <p:cNvPicPr>
            <a:picLocks noChangeAspect="1"/>
          </p:cNvPicPr>
          <p:nvPr/>
        </p:nvPicPr>
        <p:blipFill>
          <a:blip r:embed="rId2"/>
          <a:stretch>
            <a:fillRect/>
          </a:stretch>
        </p:blipFill>
        <p:spPr>
          <a:xfrm>
            <a:off x="1828802" y="2063017"/>
            <a:ext cx="8275781" cy="4541587"/>
          </a:xfrm>
          <a:prstGeom prst="rect">
            <a:avLst/>
          </a:prstGeom>
        </p:spPr>
      </p:pic>
      <p:sp>
        <p:nvSpPr>
          <p:cNvPr id="5" name="Rectangle 4"/>
          <p:cNvSpPr/>
          <p:nvPr/>
        </p:nvSpPr>
        <p:spPr>
          <a:xfrm>
            <a:off x="5098474" y="5126183"/>
            <a:ext cx="1166860" cy="540327"/>
          </a:xfrm>
          <a:prstGeom prst="rect">
            <a:avLst/>
          </a:prstGeom>
          <a:solidFill>
            <a:schemeClr val="accent1">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1057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596177"/>
          </a:xfrm>
        </p:spPr>
        <p:txBody>
          <a:bodyPr/>
          <a:lstStyle/>
          <a:p>
            <a:r>
              <a:rPr lang="en-US" dirty="0" smtClean="0"/>
              <a:t>Intensity to be Applied</a:t>
            </a:r>
            <a:endParaRPr lang="en-US" dirty="0"/>
          </a:p>
        </p:txBody>
      </p:sp>
      <p:sp>
        <p:nvSpPr>
          <p:cNvPr id="3" name="Content Placeholder 2"/>
          <p:cNvSpPr>
            <a:spLocks noGrp="1"/>
          </p:cNvSpPr>
          <p:nvPr>
            <p:ph idx="4294967295"/>
          </p:nvPr>
        </p:nvSpPr>
        <p:spPr>
          <a:xfrm>
            <a:off x="338667" y="1417638"/>
            <a:ext cx="11853333" cy="5440362"/>
          </a:xfrm>
          <a:prstGeom prst="rect">
            <a:avLst/>
          </a:prstGeom>
        </p:spPr>
        <p:txBody>
          <a:bodyPr>
            <a:normAutofit/>
          </a:bodyPr>
          <a:lstStyle/>
          <a:p>
            <a:r>
              <a:rPr lang="en-US" sz="3200" dirty="0" smtClean="0"/>
              <a:t>Tc = 60 minutes</a:t>
            </a:r>
          </a:p>
          <a:p>
            <a:r>
              <a:rPr lang="en-US" sz="3200" dirty="0" smtClean="0"/>
              <a:t>D = 1.83 inches</a:t>
            </a:r>
          </a:p>
          <a:p>
            <a:r>
              <a:rPr lang="en-US" sz="3200" dirty="0" smtClean="0"/>
              <a:t>Intensity = 1.83 inches/hour</a:t>
            </a:r>
            <a:endParaRPr lang="en-US" dirty="0" smtClean="0"/>
          </a:p>
        </p:txBody>
      </p:sp>
    </p:spTree>
    <p:extLst>
      <p:ext uri="{BB962C8B-B14F-4D97-AF65-F5344CB8AC3E}">
        <p14:creationId xmlns:p14="http://schemas.microsoft.com/office/powerpoint/2010/main" val="119060391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
            <a:ext cx="10364451" cy="1596177"/>
          </a:xfrm>
        </p:spPr>
        <p:txBody>
          <a:bodyPr/>
          <a:lstStyle/>
          <a:p>
            <a:r>
              <a:rPr lang="en-US" dirty="0" smtClean="0"/>
              <a:t>Runoff Coefficient</a:t>
            </a:r>
            <a:endParaRPr lang="en-US" dirty="0"/>
          </a:p>
        </p:txBody>
      </p:sp>
      <p:sp>
        <p:nvSpPr>
          <p:cNvPr id="3" name="Content Placeholder 2"/>
          <p:cNvSpPr>
            <a:spLocks noGrp="1"/>
          </p:cNvSpPr>
          <p:nvPr>
            <p:ph idx="4294967295"/>
          </p:nvPr>
        </p:nvSpPr>
        <p:spPr>
          <a:xfrm>
            <a:off x="338667" y="1417638"/>
            <a:ext cx="4501188" cy="5440362"/>
          </a:xfrm>
          <a:prstGeom prst="rect">
            <a:avLst/>
          </a:prstGeom>
        </p:spPr>
        <p:txBody>
          <a:bodyPr>
            <a:normAutofit/>
          </a:bodyPr>
          <a:lstStyle/>
          <a:p>
            <a:r>
              <a:rPr lang="en-US" sz="3200" dirty="0" smtClean="0"/>
              <a:t>Look up in Table</a:t>
            </a:r>
          </a:p>
          <a:p>
            <a:pPr lvl="1"/>
            <a:r>
              <a:rPr lang="en-US" sz="2800" dirty="0" smtClean="0"/>
              <a:t>C=0.25</a:t>
            </a:r>
            <a:endParaRPr lang="en-US" dirty="0" smtClean="0"/>
          </a:p>
        </p:txBody>
      </p:sp>
      <p:pic>
        <p:nvPicPr>
          <p:cNvPr id="5" name="Picture 4"/>
          <p:cNvPicPr>
            <a:picLocks noChangeAspect="1"/>
          </p:cNvPicPr>
          <p:nvPr/>
        </p:nvPicPr>
        <p:blipFill>
          <a:blip r:embed="rId2"/>
          <a:stretch>
            <a:fillRect/>
          </a:stretch>
        </p:blipFill>
        <p:spPr>
          <a:xfrm>
            <a:off x="4166020" y="1417638"/>
            <a:ext cx="7826595" cy="5038580"/>
          </a:xfrm>
          <a:prstGeom prst="rect">
            <a:avLst/>
          </a:prstGeom>
        </p:spPr>
      </p:pic>
      <p:sp>
        <p:nvSpPr>
          <p:cNvPr id="6" name="Rectangle 5"/>
          <p:cNvSpPr/>
          <p:nvPr/>
        </p:nvSpPr>
        <p:spPr>
          <a:xfrm>
            <a:off x="4202966" y="6026726"/>
            <a:ext cx="7826595" cy="346363"/>
          </a:xfrm>
          <a:prstGeom prst="rect">
            <a:avLst/>
          </a:prstGeom>
          <a:solidFill>
            <a:schemeClr val="bg2">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7860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15269"/>
            <a:ext cx="10364451" cy="1596177"/>
          </a:xfrm>
        </p:spPr>
        <p:txBody>
          <a:bodyPr/>
          <a:lstStyle/>
          <a:p>
            <a:r>
              <a:rPr lang="en-US" dirty="0" smtClean="0"/>
              <a:t>Compute </a:t>
            </a:r>
            <a:r>
              <a:rPr lang="en-US" dirty="0" err="1" smtClean="0"/>
              <a:t>Q</a:t>
            </a:r>
            <a:r>
              <a:rPr lang="en-US" baseline="-25000" dirty="0" err="1" smtClean="0"/>
              <a:t>p</a:t>
            </a:r>
            <a:endParaRPr lang="en-US" baseline="-25000" dirty="0"/>
          </a:p>
        </p:txBody>
      </p:sp>
      <p:sp>
        <p:nvSpPr>
          <p:cNvPr id="3" name="Content Placeholder 2"/>
          <p:cNvSpPr>
            <a:spLocks noGrp="1"/>
          </p:cNvSpPr>
          <p:nvPr>
            <p:ph idx="4294967295"/>
          </p:nvPr>
        </p:nvSpPr>
        <p:spPr>
          <a:xfrm>
            <a:off x="338667" y="1417638"/>
            <a:ext cx="11465407" cy="5440362"/>
          </a:xfrm>
          <a:prstGeom prst="rect">
            <a:avLst/>
          </a:prstGeom>
        </p:spPr>
        <p:txBody>
          <a:bodyPr>
            <a:normAutofit/>
          </a:bodyPr>
          <a:lstStyle/>
          <a:p>
            <a:r>
              <a:rPr lang="en-US" sz="2800" dirty="0" smtClean="0"/>
              <a:t>Apply equation:</a:t>
            </a:r>
          </a:p>
          <a:p>
            <a:r>
              <a:rPr lang="en-US" sz="2800" dirty="0" err="1" smtClean="0"/>
              <a:t>Q</a:t>
            </a:r>
            <a:r>
              <a:rPr lang="en-US" sz="2800" baseline="-25000" dirty="0" err="1" smtClean="0"/>
              <a:t>p</a:t>
            </a:r>
            <a:r>
              <a:rPr lang="en-US" sz="2800" dirty="0" smtClean="0"/>
              <a:t> = C </a:t>
            </a:r>
            <a:r>
              <a:rPr lang="en-US" sz="2800" dirty="0" err="1" smtClean="0"/>
              <a:t>i</a:t>
            </a:r>
            <a:r>
              <a:rPr lang="en-US" sz="2800" dirty="0" smtClean="0"/>
              <a:t> A </a:t>
            </a:r>
            <a:br>
              <a:rPr lang="en-US" sz="2800" dirty="0" smtClean="0"/>
            </a:br>
            <a:r>
              <a:rPr lang="en-US" sz="2800" dirty="0" smtClean="0"/>
              <a:t/>
            </a:r>
            <a:br>
              <a:rPr lang="en-US" sz="2800" dirty="0" smtClean="0"/>
            </a:br>
            <a:r>
              <a:rPr lang="en-US" sz="2800" dirty="0" smtClean="0"/>
              <a:t>	= (0.25)(1.83 in/</a:t>
            </a:r>
            <a:r>
              <a:rPr lang="en-US" sz="2800" dirty="0" err="1" smtClean="0"/>
              <a:t>hr</a:t>
            </a:r>
            <a:r>
              <a:rPr lang="en-US" sz="2800" dirty="0" smtClean="0"/>
              <a:t>)(200 acres)</a:t>
            </a:r>
            <a:br>
              <a:rPr lang="en-US" sz="2800" dirty="0" smtClean="0"/>
            </a:br>
            <a:r>
              <a:rPr lang="en-US" sz="2800" dirty="0" smtClean="0"/>
              <a:t/>
            </a:r>
            <a:br>
              <a:rPr lang="en-US" sz="2800" dirty="0" smtClean="0"/>
            </a:br>
            <a:r>
              <a:rPr lang="en-US" sz="2800" dirty="0" smtClean="0"/>
              <a:t>	= 91.5 </a:t>
            </a:r>
            <a:r>
              <a:rPr lang="en-US" sz="2800" dirty="0" err="1" smtClean="0"/>
              <a:t>cfs</a:t>
            </a:r>
            <a:endParaRPr lang="en-US" sz="2800" dirty="0" smtClean="0"/>
          </a:p>
          <a:p>
            <a:endParaRPr lang="en-US" sz="2800" dirty="0"/>
          </a:p>
          <a:p>
            <a:r>
              <a:rPr lang="en-US" sz="2800" dirty="0" smtClean="0"/>
              <a:t>Pay attention to units, in SI the equation has a unit conversion constant!</a:t>
            </a:r>
            <a:endParaRPr lang="en-US" sz="1800" dirty="0" smtClean="0"/>
          </a:p>
        </p:txBody>
      </p:sp>
    </p:spTree>
    <p:extLst>
      <p:ext uri="{BB962C8B-B14F-4D97-AF65-F5344CB8AC3E}">
        <p14:creationId xmlns:p14="http://schemas.microsoft.com/office/powerpoint/2010/main" val="390193167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6" y="31144"/>
            <a:ext cx="10364451" cy="1080107"/>
          </a:xfrm>
        </p:spPr>
        <p:txBody>
          <a:bodyPr/>
          <a:lstStyle/>
          <a:p>
            <a:r>
              <a:rPr lang="en-US" dirty="0" smtClean="0"/>
              <a:t>Practical Considerations</a:t>
            </a:r>
            <a:endParaRPr lang="en-US" dirty="0"/>
          </a:p>
        </p:txBody>
      </p:sp>
      <p:sp>
        <p:nvSpPr>
          <p:cNvPr id="3" name="Content Placeholder 2"/>
          <p:cNvSpPr>
            <a:spLocks noGrp="1"/>
          </p:cNvSpPr>
          <p:nvPr>
            <p:ph idx="4294967295"/>
          </p:nvPr>
        </p:nvSpPr>
        <p:spPr>
          <a:xfrm>
            <a:off x="338667" y="1417638"/>
            <a:ext cx="11465407" cy="5440362"/>
          </a:xfrm>
          <a:prstGeom prst="rect">
            <a:avLst/>
          </a:prstGeom>
        </p:spPr>
        <p:txBody>
          <a:bodyPr>
            <a:normAutofit/>
          </a:bodyPr>
          <a:lstStyle/>
          <a:p>
            <a:r>
              <a:rPr lang="en-US" sz="2800" dirty="0" smtClean="0"/>
              <a:t>The designer will need to consider topography and flow paths to</a:t>
            </a:r>
          </a:p>
          <a:p>
            <a:pPr lvl="2"/>
            <a:r>
              <a:rPr lang="en-US" sz="1400" dirty="0" smtClean="0"/>
              <a:t>Estimate Tc using some defensible method</a:t>
            </a:r>
          </a:p>
          <a:p>
            <a:r>
              <a:rPr lang="en-US" sz="2800" dirty="0" smtClean="0"/>
              <a:t>Use locally relevant depth-duration-frequency tools</a:t>
            </a:r>
          </a:p>
          <a:p>
            <a:pPr lvl="2"/>
            <a:r>
              <a:rPr lang="en-US" sz="1400" dirty="0" smtClean="0"/>
              <a:t>EBDLKUP, DDF Atlas for Texas</a:t>
            </a:r>
          </a:p>
          <a:p>
            <a:pPr lvl="2"/>
            <a:r>
              <a:rPr lang="en-US" sz="1400" dirty="0" smtClean="0"/>
              <a:t>NOAA for elsewhere</a:t>
            </a:r>
          </a:p>
          <a:p>
            <a:r>
              <a:rPr lang="en-US" sz="2800" dirty="0" smtClean="0"/>
              <a:t>Use meaningful runoff coefficients</a:t>
            </a:r>
          </a:p>
          <a:p>
            <a:r>
              <a:rPr lang="en-US" sz="2800" dirty="0" smtClean="0"/>
              <a:t>Be sure applying appropriately</a:t>
            </a:r>
          </a:p>
        </p:txBody>
      </p:sp>
    </p:spTree>
    <p:extLst>
      <p:ext uri="{BB962C8B-B14F-4D97-AF65-F5344CB8AC3E}">
        <p14:creationId xmlns:p14="http://schemas.microsoft.com/office/powerpoint/2010/main" val="220550122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12" y="373277"/>
            <a:ext cx="10364451" cy="746553"/>
          </a:xfrm>
        </p:spPr>
        <p:txBody>
          <a:bodyPr/>
          <a:lstStyle/>
          <a:p>
            <a:r>
              <a:rPr lang="en-US" dirty="0" smtClean="0"/>
              <a:t>NEXT TIME</a:t>
            </a:r>
            <a:endParaRPr lang="en-US" dirty="0"/>
          </a:p>
        </p:txBody>
      </p:sp>
      <p:sp>
        <p:nvSpPr>
          <p:cNvPr id="3" name="Content Placeholder 2"/>
          <p:cNvSpPr>
            <a:spLocks noGrp="1"/>
          </p:cNvSpPr>
          <p:nvPr>
            <p:ph idx="4294967295"/>
          </p:nvPr>
        </p:nvSpPr>
        <p:spPr>
          <a:xfrm>
            <a:off x="480063" y="1789100"/>
            <a:ext cx="11500263" cy="4288437"/>
          </a:xfrm>
          <a:prstGeom prst="rect">
            <a:avLst/>
          </a:prstGeom>
        </p:spPr>
        <p:txBody>
          <a:bodyPr>
            <a:normAutofit/>
          </a:bodyPr>
          <a:lstStyle/>
          <a:p>
            <a:pPr>
              <a:buFont typeface="Arial"/>
              <a:buChar char="•"/>
            </a:pPr>
            <a:r>
              <a:rPr lang="en-US" sz="3600" dirty="0" err="1" smtClean="0"/>
              <a:t>Inlets</a:t>
            </a:r>
            <a:r>
              <a:rPr lang="en-US" sz="3600" dirty="0"/>
              <a:t> </a:t>
            </a:r>
            <a:endParaRPr lang="en-US" sz="3600" dirty="0" smtClean="0"/>
          </a:p>
          <a:p>
            <a:pPr lvl="1">
              <a:buFont typeface="Arial"/>
              <a:buChar char="•"/>
            </a:pPr>
            <a:r>
              <a:rPr lang="en-US" sz="2800" dirty="0" smtClean="0"/>
              <a:t>Inlets to capture the runoff from a sub-catchment</a:t>
            </a:r>
          </a:p>
          <a:p>
            <a:pPr lvl="1">
              <a:buFont typeface="Arial"/>
              <a:buChar char="•"/>
            </a:pPr>
            <a:r>
              <a:rPr lang="en-US" sz="2800" dirty="0" smtClean="0"/>
              <a:t>Hydraulics consideration for:</a:t>
            </a:r>
          </a:p>
          <a:p>
            <a:pPr lvl="2">
              <a:buFont typeface="Arial"/>
              <a:buChar char="•"/>
            </a:pPr>
            <a:r>
              <a:rPr lang="en-US" sz="2600" dirty="0" smtClean="0"/>
              <a:t>Curb-on-grade</a:t>
            </a:r>
          </a:p>
          <a:p>
            <a:pPr lvl="2">
              <a:buFont typeface="Arial"/>
              <a:buChar char="•"/>
            </a:pPr>
            <a:r>
              <a:rPr lang="en-US" sz="2600" dirty="0" smtClean="0"/>
              <a:t>Curb-in-sag</a:t>
            </a:r>
          </a:p>
          <a:p>
            <a:pPr lvl="2">
              <a:buFont typeface="Arial"/>
              <a:buChar char="•"/>
            </a:pPr>
            <a:r>
              <a:rPr lang="en-US" sz="2600" dirty="0" smtClean="0"/>
              <a:t>Drop inlets</a:t>
            </a:r>
          </a:p>
          <a:p>
            <a:endParaRPr lang="en-US" sz="3200" dirty="0" smtClean="0"/>
          </a:p>
        </p:txBody>
      </p:sp>
    </p:spTree>
    <p:extLst>
      <p:ext uri="{BB962C8B-B14F-4D97-AF65-F5344CB8AC3E}">
        <p14:creationId xmlns:p14="http://schemas.microsoft.com/office/powerpoint/2010/main" val="45344024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73,2031419620,K:\Case'sFiles\Teaching\Geography\Physical\IntroPhys\Online1202\17Hydrology\Media.ppcx"/>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Circuit</Template>
  <TotalTime>32684</TotalTime>
  <Words>3250</Words>
  <Application>Microsoft Macintosh PowerPoint</Application>
  <PresentationFormat>Custom</PresentationFormat>
  <Paragraphs>467</Paragraphs>
  <Slides>96</Slides>
  <Notes>49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96</vt:i4>
      </vt:variant>
    </vt:vector>
  </HeadingPairs>
  <TitlesOfParts>
    <vt:vector size="100" baseType="lpstr">
      <vt:lpstr>Circuit</vt:lpstr>
      <vt:lpstr>Microsoft Equation</vt:lpstr>
      <vt:lpstr>Equation</vt:lpstr>
      <vt:lpstr>Document</vt:lpstr>
      <vt:lpstr>CE 3372 Water Systems Design</vt:lpstr>
      <vt:lpstr>Outline</vt:lpstr>
      <vt:lpstr>Hydrology</vt:lpstr>
      <vt:lpstr>PowerPoint Presentation</vt:lpstr>
      <vt:lpstr>PowerPoint Presentation</vt:lpstr>
      <vt:lpstr>PowerPoint Presentation</vt:lpstr>
      <vt:lpstr>Peak Flow/Discharge</vt:lpstr>
      <vt:lpstr>Rainfall Frequency</vt:lpstr>
      <vt:lpstr>Hydrographs</vt:lpstr>
      <vt:lpstr>Hydrograph</vt:lpstr>
      <vt:lpstr>PowerPoint Presentation</vt:lpstr>
      <vt:lpstr>Hydrographs</vt:lpstr>
      <vt:lpstr>PowerPoint Presentation</vt:lpstr>
      <vt:lpstr>PowerPoint Presentation</vt:lpstr>
      <vt:lpstr>Design intensities</vt:lpstr>
      <vt:lpstr>Precipitation</vt:lpstr>
      <vt:lpstr>Precipitation Variables</vt:lpstr>
      <vt:lpstr>Depth-Duration-Frequency</vt:lpstr>
      <vt:lpstr>Depth-Duration-Frequency</vt:lpstr>
      <vt:lpstr>Intensity</vt:lpstr>
      <vt:lpstr>Intensity-Depth Relationship</vt:lpstr>
      <vt:lpstr>Intensity-Duration-Frequency</vt:lpstr>
      <vt:lpstr>Estimating Depth and Intensity</vt:lpstr>
      <vt:lpstr>DDF Maps (Direct Access)</vt:lpstr>
      <vt:lpstr>DDF Maps (Direct Access)</vt:lpstr>
      <vt:lpstr>DDF Maps (Direct Access)</vt:lpstr>
      <vt:lpstr>NOAA Atlas 14</vt:lpstr>
      <vt:lpstr>NOAA Atlas 14</vt:lpstr>
      <vt:lpstr>NOAA Atlas 14</vt:lpstr>
      <vt:lpstr>NOAA Atlas 14</vt:lpstr>
      <vt:lpstr>EBDLKUP-2015</vt:lpstr>
      <vt:lpstr>Depth, Intensity, and Duration</vt:lpstr>
      <vt:lpstr>Design hyetographs</vt:lpstr>
      <vt:lpstr>Hyetographs</vt:lpstr>
      <vt:lpstr>Rainfall Distributions</vt:lpstr>
      <vt:lpstr>Rainfall Distributions</vt:lpstr>
      <vt:lpstr>Rainfall distributions</vt:lpstr>
      <vt:lpstr>SCS Rainfall Type Curves</vt:lpstr>
      <vt:lpstr>SCS Rainfall Type Curves</vt:lpstr>
      <vt:lpstr>SCS Rainfall Type Curves</vt:lpstr>
      <vt:lpstr>Rainfall distributions</vt:lpstr>
      <vt:lpstr>Rainfall distributions</vt:lpstr>
      <vt:lpstr>SCS Rainfall Type Curves</vt:lpstr>
      <vt:lpstr>Example: SCS Design Storm</vt:lpstr>
      <vt:lpstr>Example: Generate SCS Design Storm</vt:lpstr>
      <vt:lpstr>Example: SCS Design Storm</vt:lpstr>
      <vt:lpstr>Texas Empirical Hyetographs</vt:lpstr>
      <vt:lpstr>Texas Empirical Hyetographs</vt:lpstr>
      <vt:lpstr>Texas Empirical Hyetographs</vt:lpstr>
      <vt:lpstr>Example: Texas Empirical Hyetographs</vt:lpstr>
      <vt:lpstr>Example: Texas Empirical Hyetographs</vt:lpstr>
      <vt:lpstr>Example: Texas Empirical Hyetographs</vt:lpstr>
      <vt:lpstr>TxHYETO-2015</vt:lpstr>
      <vt:lpstr>Hydrologic Analysis</vt:lpstr>
      <vt:lpstr>Hydrologic Analysis</vt:lpstr>
      <vt:lpstr>PowerPoint Presentation</vt:lpstr>
      <vt:lpstr>PowerPoint Presentation</vt:lpstr>
      <vt:lpstr>Peak discharge</vt:lpstr>
      <vt:lpstr>Rational Method</vt:lpstr>
      <vt:lpstr>Rational Method - C</vt:lpstr>
      <vt:lpstr>Rational Method - i</vt:lpstr>
      <vt:lpstr>Rational Method - i</vt:lpstr>
      <vt:lpstr>Depth-Duration Frequency</vt:lpstr>
      <vt:lpstr>IDF Curves</vt:lpstr>
      <vt:lpstr>Rational Method - i</vt:lpstr>
      <vt:lpstr>Time of Concentration (Tc)</vt:lpstr>
      <vt:lpstr>Kerby-Kirpich Method</vt:lpstr>
      <vt:lpstr>PowerPoint Presentation</vt:lpstr>
      <vt:lpstr>PowerPoint Presentation</vt:lpstr>
      <vt:lpstr>NRCS Method</vt:lpstr>
      <vt:lpstr>PowerPoint Presentation</vt:lpstr>
      <vt:lpstr>PowerPoint Presentation</vt:lpstr>
      <vt:lpstr>PowerPoint Presentation</vt:lpstr>
      <vt:lpstr>NRCS Upland Method</vt:lpstr>
      <vt:lpstr>Upland Method Velocity Chart</vt:lpstr>
      <vt:lpstr>Watershed Length</vt:lpstr>
      <vt:lpstr>Watershed Slope</vt:lpstr>
      <vt:lpstr>Rational Method </vt:lpstr>
      <vt:lpstr>HCFCD Site Runoff Curves</vt:lpstr>
      <vt:lpstr>Regression Equations</vt:lpstr>
      <vt:lpstr>Texas Regression Eq.</vt:lpstr>
      <vt:lpstr>Texas Regression Eq.</vt:lpstr>
      <vt:lpstr>PowerPoint Presentation</vt:lpstr>
      <vt:lpstr>PowerPoint Presentation</vt:lpstr>
      <vt:lpstr>PowerPoint Presentation</vt:lpstr>
      <vt:lpstr>Value of Regression Equations</vt:lpstr>
      <vt:lpstr>NRCS Curve Number </vt:lpstr>
      <vt:lpstr>Infiltration  Models</vt:lpstr>
      <vt:lpstr>Example of Using Rational Equation</vt:lpstr>
      <vt:lpstr>Required Information</vt:lpstr>
      <vt:lpstr>Depth for 60-minute, 50% Chance storm in Bexar County, Texas.</vt:lpstr>
      <vt:lpstr>Intensity to be Applied</vt:lpstr>
      <vt:lpstr>Runoff Coefficient</vt:lpstr>
      <vt:lpstr>Compute Qp</vt:lpstr>
      <vt:lpstr>Practical Considerations</vt:lpstr>
      <vt:lpstr>NEXT TIME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Resources Management</dc:title>
  <dc:creator>Cleveland, Theodore</dc:creator>
  <cp:lastModifiedBy>theodore cleveland</cp:lastModifiedBy>
  <cp:revision>115</cp:revision>
  <cp:lastPrinted>2018-10-16T14:31:29Z</cp:lastPrinted>
  <dcterms:created xsi:type="dcterms:W3CDTF">2017-08-31T15:12:46Z</dcterms:created>
  <dcterms:modified xsi:type="dcterms:W3CDTF">2018-10-16T15:32:05Z</dcterms:modified>
</cp:coreProperties>
</file>