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46"/>
  </p:notesMasterIdLst>
  <p:handoutMasterIdLst>
    <p:handoutMasterId r:id="rId47"/>
  </p:handoutMasterIdLst>
  <p:sldIdLst>
    <p:sldId id="256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402" r:id="rId23"/>
    <p:sldId id="381" r:id="rId24"/>
    <p:sldId id="382" r:id="rId25"/>
    <p:sldId id="383" r:id="rId26"/>
    <p:sldId id="384" r:id="rId27"/>
    <p:sldId id="403" r:id="rId28"/>
    <p:sldId id="385" r:id="rId29"/>
    <p:sldId id="386" r:id="rId30"/>
    <p:sldId id="387" r:id="rId31"/>
    <p:sldId id="388" r:id="rId32"/>
    <p:sldId id="389" r:id="rId33"/>
    <p:sldId id="390" r:id="rId34"/>
    <p:sldId id="391" r:id="rId35"/>
    <p:sldId id="392" r:id="rId36"/>
    <p:sldId id="393" r:id="rId37"/>
    <p:sldId id="394" r:id="rId38"/>
    <p:sldId id="395" r:id="rId39"/>
    <p:sldId id="396" r:id="rId40"/>
    <p:sldId id="397" r:id="rId41"/>
    <p:sldId id="398" r:id="rId42"/>
    <p:sldId id="399" r:id="rId43"/>
    <p:sldId id="400" r:id="rId44"/>
    <p:sldId id="40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3" autoAdjust="0"/>
    <p:restoredTop sz="91889" autoAdjust="0"/>
  </p:normalViewPr>
  <p:slideViewPr>
    <p:cSldViewPr snapToGrid="0" snapToObjects="1">
      <p:cViewPr varScale="1">
        <p:scale>
          <a:sx n="107" d="100"/>
          <a:sy n="107" d="100"/>
        </p:scale>
        <p:origin x="-9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handoutMaster" Target="handoutMasters/handout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Franklin Gothic Book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68100-D980-704F-AADB-E7D0CBDA4A13}" type="datetimeFigureOut">
              <a:rPr lang="en-US" smtClean="0">
                <a:latin typeface="Franklin Gothic Book"/>
              </a:rPr>
              <a:t>12/4/16</a:t>
            </a:fld>
            <a:endParaRPr lang="en-US" dirty="0">
              <a:latin typeface="Franklin Gothic Book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Franklin Gothic Book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23C51-6FDC-9446-842A-B2D709983485}" type="slidenum">
              <a:rPr lang="en-US" smtClean="0">
                <a:latin typeface="Franklin Gothic Book"/>
              </a:rPr>
              <a:t>‹#›</a:t>
            </a:fld>
            <a:endParaRPr lang="en-US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8230643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ranklin Gothic Book"/>
              </a:defRPr>
            </a:lvl1pPr>
          </a:lstStyle>
          <a:p>
            <a:fld id="{C55D13C7-75EB-E54E-94F2-12D6E9337782}" type="datetimeFigureOut">
              <a:rPr lang="en-US" smtClean="0"/>
              <a:pPr/>
              <a:t>12/4/16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ranklin Gothic Book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ranklin Gothic Book"/>
              </a:defRPr>
            </a:lvl1pPr>
          </a:lstStyle>
          <a:p>
            <a:fld id="{0C4FF7E1-1966-4848-8114-099C93624A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0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Franklin Gothic Book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4FF7E1-1966-4848-8114-099C93624A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04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Globe is most used.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C53977-6E20-E44B-9C4E-C1E1FA71D368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>
                <a:latin typeface="Calibri" charset="0"/>
              </a:rPr>
              <a:t>Globe is most used.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9C6D75A-4840-ED46-84FB-56FD73761FC6}" type="slidenum">
              <a:rPr lang="en-US" sz="1200">
                <a:latin typeface="Arial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</a:rPr>
              <a:t>Globe is most used.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AC53977-6E20-E44B-9C4E-C1E1FA71D368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F1BE411-1ED1-0D41-AEDE-E7DE4C01B982}" type="datetimeFigureOut">
              <a:rPr lang="en-US" smtClean="0"/>
              <a:t>12/4/16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9A9111-8F79-3942-9F88-515996C1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9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0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8.emf"/><Relationship Id="rId9" Type="http://schemas.openxmlformats.org/officeDocument/2006/relationships/oleObject" Target="../embeddings/oleObject5.bin"/><Relationship Id="rId10" Type="http://schemas.openxmlformats.org/officeDocument/2006/relationships/image" Target="../media/image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nvisiblestructures.com/rainstore3.html" TargetMode="External"/><Relationship Id="rId3" Type="http://schemas.openxmlformats.org/officeDocument/2006/relationships/hyperlink" Target="http://www.upout.com/blog/san-francisco-3/heres-what-it-looks-like-under-those-brick-circles-in-the-street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 3372 Water Systems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12: storage and extended period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39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131" y="20177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Hydraulic Retention Time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1054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3200" dirty="0" smtClean="0">
                <a:ea typeface="+mn-ea"/>
                <a:cs typeface="+mn-cs"/>
              </a:rPr>
              <a:t>Hydraulic retention time is the ratio of storage volume to average discharge through the reservoir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3" imgW="101600" imgH="177800" progId="Equation.3">
                  <p:embed/>
                </p:oleObj>
              </mc:Choice>
              <mc:Fallback>
                <p:oleObj name="Equation" r:id="rId3" imgW="101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278314"/>
              </p:ext>
            </p:extLst>
          </p:nvPr>
        </p:nvGraphicFramePr>
        <p:xfrm>
          <a:off x="2224267" y="3695587"/>
          <a:ext cx="5040277" cy="184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5" imgW="1143000" imgH="419100" progId="Equation.3">
                  <p:embed/>
                </p:oleObj>
              </mc:Choice>
              <mc:Fallback>
                <p:oleObj name="Equation" r:id="rId5" imgW="1143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267" y="3695587"/>
                        <a:ext cx="5040277" cy="184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755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How much?</a:t>
            </a:r>
            <a:br>
              <a:rPr lang="en-US" dirty="0" smtClean="0">
                <a:ea typeface="+mj-ea"/>
                <a:cs typeface="+mj-cs"/>
              </a:rPr>
            </a:br>
            <a:r>
              <a:rPr lang="en-US" sz="2000" dirty="0" smtClean="0">
                <a:ea typeface="+mj-ea"/>
                <a:cs typeface="+mj-cs"/>
              </a:rPr>
              <a:t>Flow Equalization</a:t>
            </a:r>
            <a:endParaRPr lang="en-US" sz="20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4582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Operating (flow-equalization) storage is determined as follows: </a:t>
            </a:r>
          </a:p>
          <a:p>
            <a:pPr marL="971550" lvl="1" indent="-514350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+mj-lt"/>
              <a:buAutoNum type="arabicPeriod"/>
              <a:defRPr/>
            </a:pPr>
            <a:r>
              <a:rPr lang="en-US" sz="2000" dirty="0" smtClean="0">
                <a:ea typeface="+mn-ea"/>
              </a:rPr>
              <a:t>Determine the hourly demand for a typical design day. </a:t>
            </a:r>
          </a:p>
          <a:p>
            <a:pPr marL="971550" lvl="1" indent="-514350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+mj-lt"/>
              <a:buAutoNum type="arabicPeriod"/>
              <a:defRPr/>
            </a:pPr>
            <a:r>
              <a:rPr lang="en-US" sz="2000" dirty="0" smtClean="0">
                <a:ea typeface="+mn-ea"/>
              </a:rPr>
              <a:t>Compute the cumulative draft (cumulative volume as a function of time) </a:t>
            </a:r>
          </a:p>
          <a:p>
            <a:pPr marL="971550" lvl="1" indent="-514350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+mj-lt"/>
              <a:buAutoNum type="arabicPeriod"/>
              <a:defRPr/>
            </a:pPr>
            <a:r>
              <a:rPr lang="en-US" sz="2000" dirty="0" smtClean="0">
                <a:ea typeface="+mn-ea"/>
              </a:rPr>
              <a:t>Compute the average constant draft rate (flow rate that if applied over the day end at the same accumulated value)</a:t>
            </a:r>
          </a:p>
          <a:p>
            <a:pPr marL="971550" lvl="1" indent="-514350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+mj-lt"/>
              <a:buAutoNum type="arabicPeriod"/>
              <a:defRPr/>
            </a:pPr>
            <a:r>
              <a:rPr lang="en-US" sz="2000" dirty="0" smtClean="0">
                <a:ea typeface="+mn-ea"/>
              </a:rPr>
              <a:t>The equalization storage is the sum of the two largest deviations from the average flow line to the cumulative draft line. </a:t>
            </a:r>
          </a:p>
        </p:txBody>
      </p:sp>
    </p:spTree>
    <p:extLst>
      <p:ext uri="{BB962C8B-B14F-4D97-AF65-F5344CB8AC3E}">
        <p14:creationId xmlns:p14="http://schemas.microsoft.com/office/powerpoint/2010/main" val="360507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157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Flow Equalization Storage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4957" y="1952790"/>
            <a:ext cx="3886200" cy="436546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Demand pattern from historical data appropriate to the service area.</a:t>
            </a:r>
          </a:p>
        </p:txBody>
      </p:sp>
      <p:pic>
        <p:nvPicPr>
          <p:cNvPr id="2867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1627188"/>
            <a:ext cx="4627562" cy="469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943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0" y="32434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Flow Equalization Storage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214695"/>
            <a:ext cx="4850512" cy="29718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Accumulate the demand</a:t>
            </a:r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363" y="1417638"/>
            <a:ext cx="28733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971800"/>
            <a:ext cx="444817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rot="10800000">
            <a:off x="2895600" y="4346575"/>
            <a:ext cx="1447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434138" y="2971800"/>
            <a:ext cx="827087" cy="13747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9703" name="Object 10"/>
          <p:cNvGraphicFramePr>
            <a:graphicFrameLocks noChangeAspect="1"/>
          </p:cNvGraphicFramePr>
          <p:nvPr/>
        </p:nvGraphicFramePr>
        <p:xfrm>
          <a:off x="2473325" y="5024438"/>
          <a:ext cx="938213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5" imgW="304800" imgH="152400" progId="Equation.3">
                  <p:embed/>
                </p:oleObj>
              </mc:Choice>
              <mc:Fallback>
                <p:oleObj name="Equation" r:id="rId5" imgW="3048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3325" y="5024438"/>
                        <a:ext cx="938213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4" name="Object 3"/>
          <p:cNvGraphicFramePr>
            <a:graphicFrameLocks noChangeAspect="1"/>
          </p:cNvGraphicFramePr>
          <p:nvPr/>
        </p:nvGraphicFramePr>
        <p:xfrm>
          <a:off x="4343400" y="4081463"/>
          <a:ext cx="2090738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7" imgW="1016000" imgH="431800" progId="Equation.3">
                  <p:embed/>
                </p:oleObj>
              </mc:Choice>
              <mc:Fallback>
                <p:oleObj name="Equation" r:id="rId7" imgW="1016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081463"/>
                        <a:ext cx="2090738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5" name="Object 4"/>
          <p:cNvGraphicFramePr>
            <a:graphicFrameLocks noChangeAspect="1"/>
          </p:cNvGraphicFramePr>
          <p:nvPr/>
        </p:nvGraphicFramePr>
        <p:xfrm>
          <a:off x="6934200" y="2540000"/>
          <a:ext cx="80168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9" imgW="304800" imgH="165100" progId="Equation.3">
                  <p:embed/>
                </p:oleObj>
              </mc:Choice>
              <mc:Fallback>
                <p:oleObj name="Equation" r:id="rId9" imgW="3048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540000"/>
                        <a:ext cx="801688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10800000">
            <a:off x="6553200" y="27178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0800000">
            <a:off x="2092325" y="5256213"/>
            <a:ext cx="381000" cy="15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38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023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Flow Equalization Storage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2362200" cy="29718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Average constant draft</a:t>
            </a:r>
          </a:p>
        </p:txBody>
      </p:sp>
      <p:pic>
        <p:nvPicPr>
          <p:cNvPr id="3072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417638"/>
            <a:ext cx="6129337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905000" y="2895600"/>
            <a:ext cx="2971800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574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Flow Equalization Storage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174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417638"/>
            <a:ext cx="6129337" cy="495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3370235" y="3467665"/>
            <a:ext cx="1807227" cy="8757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>
            <a:off x="5143501" y="4456112"/>
            <a:ext cx="381000" cy="317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7278687" y="2322513"/>
            <a:ext cx="379413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0" name="TextBox 12"/>
          <p:cNvSpPr txBox="1">
            <a:spLocks noChangeArrowheads="1"/>
          </p:cNvSpPr>
          <p:nvPr/>
        </p:nvSpPr>
        <p:spPr bwMode="auto">
          <a:xfrm>
            <a:off x="5410200" y="4648200"/>
            <a:ext cx="433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V1</a:t>
            </a:r>
          </a:p>
        </p:txBody>
      </p:sp>
      <p:sp>
        <p:nvSpPr>
          <p:cNvPr id="31751" name="TextBox 13"/>
          <p:cNvSpPr txBox="1">
            <a:spLocks noChangeArrowheads="1"/>
          </p:cNvSpPr>
          <p:nvPr/>
        </p:nvSpPr>
        <p:spPr bwMode="auto">
          <a:xfrm>
            <a:off x="7621588" y="2144713"/>
            <a:ext cx="4333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3549329" cy="29718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Sum the 2 largest </a:t>
            </a:r>
            <a:r>
              <a:rPr lang="en-US" sz="2800" dirty="0" smtClean="0">
                <a:ea typeface="+mn-ea"/>
                <a:cs typeface="+mn-cs"/>
              </a:rPr>
              <a:t>deviations</a:t>
            </a: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Storage required V1+V2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In this chart, about 25000 volume units.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522635" y="2328057"/>
            <a:ext cx="3543461" cy="5756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83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Flow Equalization	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9463" y="1340396"/>
            <a:ext cx="7583487" cy="4297363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The engineer needs to decide which demand to use: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000" dirty="0" smtClean="0">
                <a:ea typeface="+mn-ea"/>
              </a:rPr>
              <a:t>Daily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000" dirty="0" smtClean="0">
                <a:ea typeface="+mn-ea"/>
              </a:rPr>
              <a:t>Peak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These volumes are added to that needed for emergency and fire flow.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Determines the tank volume required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Tank type (elevated, at-grade, buried) determines shape –</a:t>
            </a:r>
            <a:r>
              <a:rPr lang="en-US" sz="2400" dirty="0">
                <a:ea typeface="+mn-ea"/>
                <a:cs typeface="+mn-cs"/>
              </a:rPr>
              <a:t> </a:t>
            </a:r>
            <a:r>
              <a:rPr lang="en-US" sz="2400" dirty="0" smtClean="0">
                <a:ea typeface="+mn-ea"/>
                <a:cs typeface="+mn-cs"/>
              </a:rPr>
              <a:t>elevation, diameter, min-level, max-level.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000" dirty="0" smtClean="0">
                <a:ea typeface="+mn-ea"/>
              </a:rPr>
              <a:t>Elevated tanks have substantial structural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461051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-3417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Typical installation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3379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7" y="1281080"/>
            <a:ext cx="5867489" cy="482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672" y="1317933"/>
            <a:ext cx="3439328" cy="478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21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16154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Storm Water Storage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9463" y="1828800"/>
            <a:ext cx="7583487" cy="42973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Used to mitigate peak flows from development.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Provide water quality benefit.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Develop a water resource (rainwater harvesting)</a:t>
            </a:r>
          </a:p>
        </p:txBody>
      </p:sp>
    </p:spTree>
    <p:extLst>
      <p:ext uri="{BB962C8B-B14F-4D97-AF65-F5344CB8AC3E}">
        <p14:creationId xmlns:p14="http://schemas.microsoft.com/office/powerpoint/2010/main" val="2049238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6052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Underground “tank”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1450" y="1511300"/>
            <a:ext cx="4799013" cy="429736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000" dirty="0" smtClean="0">
                <a:ea typeface="+mn-ea"/>
                <a:cs typeface="+mn-cs"/>
              </a:rPr>
              <a:t>More than a hole in the ground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000" dirty="0" smtClean="0">
                <a:ea typeface="+mn-ea"/>
              </a:rPr>
              <a:t>Needs structure to support surface loads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000" dirty="0" smtClean="0">
                <a:ea typeface="+mn-ea"/>
              </a:rPr>
              <a:t>Needs a way to drain completely (usually a pump)</a:t>
            </a:r>
            <a:endParaRPr lang="en-US" sz="2000" dirty="0">
              <a:ea typeface="+mn-ea"/>
            </a:endParaRPr>
          </a:p>
        </p:txBody>
      </p:sp>
      <p:pic>
        <p:nvPicPr>
          <p:cNvPr id="358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2" y="3692360"/>
            <a:ext cx="3084815" cy="29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554" y="4081473"/>
            <a:ext cx="4054446" cy="224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95" y="1511300"/>
            <a:ext cx="321627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940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Overview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9463" y="1828800"/>
            <a:ext cx="7583487" cy="42973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Storage Concepts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Flow equalization</a:t>
            </a:r>
          </a:p>
          <a:p>
            <a:pPr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</a:rPr>
              <a:t>EPANET Tank Model(s)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Single period simulation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But multiple period simulation -- interesting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Multiple Period Simulation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Reasons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Multiplier Table</a:t>
            </a:r>
          </a:p>
        </p:txBody>
      </p:sp>
    </p:spTree>
    <p:extLst>
      <p:ext uri="{BB962C8B-B14F-4D97-AF65-F5344CB8AC3E}">
        <p14:creationId xmlns:p14="http://schemas.microsoft.com/office/powerpoint/2010/main" val="102713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Readings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9463" y="1828800"/>
            <a:ext cx="7583487" cy="429736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EPA NET User Manual – how to model storage tanks in a water distribution system.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</a:rPr>
              <a:t>Interesting web-resources</a:t>
            </a:r>
          </a:p>
          <a:p>
            <a:pPr marL="742950" lvl="2" indent="-342900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  <a:hlinkClick r:id="rId2"/>
              </a:rPr>
              <a:t>http://www.invisiblestructures.com/rainstore3.html</a:t>
            </a:r>
            <a:endParaRPr lang="en-US" dirty="0" smtClean="0">
              <a:ea typeface="+mn-ea"/>
            </a:endParaRPr>
          </a:p>
          <a:p>
            <a:pPr marL="742950" lvl="2" indent="-342900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>
                <a:ea typeface="+mn-ea"/>
                <a:hlinkClick r:id="rId3"/>
              </a:rPr>
              <a:t>http://www.upout.com/blog/san-francisco-3/heres-what-it-looks-like-under-those-brick-circles-in-the-</a:t>
            </a:r>
            <a:r>
              <a:rPr lang="en-US" dirty="0" smtClean="0">
                <a:ea typeface="+mn-ea"/>
                <a:hlinkClick r:id="rId3"/>
              </a:rPr>
              <a:t>street</a:t>
            </a:r>
            <a:endParaRPr lang="en-US" dirty="0" smtClean="0">
              <a:ea typeface="+mn-ea"/>
            </a:endParaRPr>
          </a:p>
          <a:p>
            <a:pPr marL="400050" lvl="2" indent="0" eaLnBrk="1" fontAlgn="auto" hangingPunct="1">
              <a:spcAft>
                <a:spcPts val="0"/>
              </a:spcAft>
              <a:buFont typeface="Calisto MT" pitchFamily="18" charset="0"/>
              <a:buNone/>
              <a:defRPr/>
            </a:pPr>
            <a:endParaRPr lang="en-US" dirty="0" smtClean="0">
              <a:solidFill>
                <a:srgbClr val="000000"/>
              </a:solidFill>
              <a:latin typeface="Lucida Grande"/>
              <a:ea typeface="Lucida Grande"/>
              <a:cs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18634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612775" y="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Calibri" charset="0"/>
                <a:cs typeface="Calibri" charset="0"/>
              </a:rPr>
              <a:t>Recall earlier example</a:t>
            </a:r>
            <a:endParaRPr lang="en-US" dirty="0">
              <a:latin typeface="Calibri" charset="0"/>
              <a:cs typeface="Calibri" charset="0"/>
            </a:endParaRPr>
          </a:p>
        </p:txBody>
      </p:sp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11" y="2264287"/>
            <a:ext cx="4121367" cy="4476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1178"/>
            <a:ext cx="8153400" cy="106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285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cs typeface="Calibri" charset="0"/>
              </a:rPr>
              <a:t>Modeling Protocol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Candara" charset="0"/>
              </a:rPr>
              <a:t>Sketch a layout on paper</a:t>
            </a:r>
          </a:p>
          <a:p>
            <a:r>
              <a:rPr lang="en-US">
                <a:latin typeface="Candara" charset="0"/>
              </a:rPr>
              <a:t>Identify pipe diameters; length; roughness values</a:t>
            </a:r>
          </a:p>
          <a:p>
            <a:r>
              <a:rPr lang="en-US">
                <a:latin typeface="Candara" charset="0"/>
              </a:rPr>
              <a:t>Identify node elevations; demands</a:t>
            </a:r>
          </a:p>
          <a:p>
            <a:r>
              <a:rPr lang="en-US">
                <a:latin typeface="Candara" charset="0"/>
              </a:rPr>
              <a:t>Supply reservoir (or tank); identify reservoir pool elevation</a:t>
            </a:r>
          </a:p>
          <a:p>
            <a:r>
              <a:rPr lang="en-US">
                <a:latin typeface="Candara" charset="0"/>
              </a:rPr>
              <a:t>Identify pumps; pump curve in problem units</a:t>
            </a:r>
          </a:p>
        </p:txBody>
      </p:sp>
    </p:spTree>
    <p:extLst>
      <p:ext uri="{BB962C8B-B14F-4D97-AF65-F5344CB8AC3E}">
        <p14:creationId xmlns:p14="http://schemas.microsoft.com/office/powerpoint/2010/main" val="22372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371600" y="5410200"/>
            <a:ext cx="7086600" cy="762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3733800"/>
            <a:ext cx="38862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2667000"/>
            <a:ext cx="38862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0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Calibri" charset="0"/>
                <a:cs typeface="Calibri" charset="0"/>
              </a:rPr>
              <a:t>Tank</a:t>
            </a:r>
          </a:p>
        </p:txBody>
      </p:sp>
      <p:sp>
        <p:nvSpPr>
          <p:cNvPr id="1946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Candara" charset="0"/>
              </a:rPr>
              <a:t>Supply reservoir (or tank); identify reservoir pool elevation</a:t>
            </a:r>
          </a:p>
          <a:p>
            <a:pPr lvl="1" eaLnBrk="1" hangingPunct="1">
              <a:defRPr/>
            </a:pPr>
            <a:r>
              <a:rPr lang="en-US">
                <a:latin typeface="Candara" charset="0"/>
              </a:rPr>
              <a:t>May need </a:t>
            </a:r>
            <a:br>
              <a:rPr lang="en-US">
                <a:latin typeface="Candara" charset="0"/>
              </a:rPr>
            </a:br>
            <a:r>
              <a:rPr lang="en-US">
                <a:latin typeface="Candara" charset="0"/>
              </a:rPr>
              <a:t>assumptions</a:t>
            </a:r>
          </a:p>
          <a:p>
            <a:pPr lvl="1" eaLnBrk="1" hangingPunct="1">
              <a:defRPr/>
            </a:pPr>
            <a:r>
              <a:rPr lang="en-US">
                <a:latin typeface="Candara" charset="0"/>
              </a:rPr>
              <a:t>Tank dimensions</a:t>
            </a:r>
            <a:br>
              <a:rPr lang="en-US">
                <a:latin typeface="Candara" charset="0"/>
              </a:rPr>
            </a:br>
            <a:r>
              <a:rPr lang="en-US">
                <a:latin typeface="Candara" charset="0"/>
              </a:rPr>
              <a:t>should be sensible</a:t>
            </a:r>
          </a:p>
          <a:p>
            <a:pPr lvl="1" eaLnBrk="1" hangingPunct="1">
              <a:defRPr/>
            </a:pPr>
            <a:r>
              <a:rPr lang="en-US">
                <a:latin typeface="Candara" charset="0"/>
              </a:rPr>
              <a:t>Pipe length is given</a:t>
            </a:r>
          </a:p>
        </p:txBody>
      </p:sp>
      <p:sp>
        <p:nvSpPr>
          <p:cNvPr id="2" name="Oval 1"/>
          <p:cNvSpPr/>
          <p:nvPr/>
        </p:nvSpPr>
        <p:spPr>
          <a:xfrm>
            <a:off x="838200" y="5257800"/>
            <a:ext cx="381000" cy="381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nip Same Side Corner Rectangle 2"/>
          <p:cNvSpPr/>
          <p:nvPr/>
        </p:nvSpPr>
        <p:spPr>
          <a:xfrm rot="10800000">
            <a:off x="3962400" y="2667000"/>
            <a:ext cx="1219200" cy="1066800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24" name="TextBox 9"/>
          <p:cNvSpPr txBox="1">
            <a:spLocks noChangeArrowheads="1"/>
          </p:cNvSpPr>
          <p:nvPr/>
        </p:nvSpPr>
        <p:spPr bwMode="auto">
          <a:xfrm>
            <a:off x="7640638" y="5302250"/>
            <a:ext cx="10382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Z=180 ft</a:t>
            </a:r>
          </a:p>
        </p:txBody>
      </p:sp>
      <p:sp>
        <p:nvSpPr>
          <p:cNvPr id="38925" name="TextBox 12"/>
          <p:cNvSpPr txBox="1">
            <a:spLocks noChangeArrowheads="1"/>
          </p:cNvSpPr>
          <p:nvPr/>
        </p:nvSpPr>
        <p:spPr bwMode="auto">
          <a:xfrm>
            <a:off x="7702550" y="2482850"/>
            <a:ext cx="10382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Z=315 ft</a:t>
            </a:r>
          </a:p>
        </p:txBody>
      </p:sp>
      <p:sp>
        <p:nvSpPr>
          <p:cNvPr id="38926" name="TextBox 13"/>
          <p:cNvSpPr txBox="1">
            <a:spLocks noChangeArrowheads="1"/>
          </p:cNvSpPr>
          <p:nvPr/>
        </p:nvSpPr>
        <p:spPr bwMode="auto">
          <a:xfrm>
            <a:off x="7640638" y="3549650"/>
            <a:ext cx="10382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Z=300 ft</a:t>
            </a:r>
          </a:p>
        </p:txBody>
      </p:sp>
      <p:cxnSp>
        <p:nvCxnSpPr>
          <p:cNvPr id="12" name="Elbow Connector 11"/>
          <p:cNvCxnSpPr/>
          <p:nvPr/>
        </p:nvCxnSpPr>
        <p:spPr>
          <a:xfrm rot="5400000">
            <a:off x="2057400" y="2895600"/>
            <a:ext cx="1676400" cy="3352800"/>
          </a:xfrm>
          <a:prstGeom prst="bentConnector2">
            <a:avLst/>
          </a:prstGeom>
          <a:ln w="7620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181600" y="3917950"/>
            <a:ext cx="0" cy="13843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219200" y="5867400"/>
            <a:ext cx="32004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30" name="TextBox 21"/>
          <p:cNvSpPr txBox="1">
            <a:spLocks noChangeArrowheads="1"/>
          </p:cNvSpPr>
          <p:nvPr/>
        </p:nvSpPr>
        <p:spPr bwMode="auto">
          <a:xfrm>
            <a:off x="4759325" y="4419600"/>
            <a:ext cx="11096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L</a:t>
            </a:r>
            <a:r>
              <a:rPr lang="en-US" sz="1800" baseline="-25000">
                <a:latin typeface="Arial" charset="0"/>
              </a:rPr>
              <a:t>2</a:t>
            </a:r>
            <a:r>
              <a:rPr lang="en-US" sz="1800">
                <a:latin typeface="Arial" charset="0"/>
              </a:rPr>
              <a:t>=120 ft</a:t>
            </a:r>
          </a:p>
        </p:txBody>
      </p:sp>
      <p:sp>
        <p:nvSpPr>
          <p:cNvPr id="38931" name="TextBox 22"/>
          <p:cNvSpPr txBox="1">
            <a:spLocks noChangeArrowheads="1"/>
          </p:cNvSpPr>
          <p:nvPr/>
        </p:nvSpPr>
        <p:spPr bwMode="auto">
          <a:xfrm>
            <a:off x="2362200" y="5726113"/>
            <a:ext cx="1111250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L</a:t>
            </a:r>
            <a:r>
              <a:rPr lang="en-US" sz="1800" baseline="-25000"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=180 ft</a:t>
            </a:r>
          </a:p>
        </p:txBody>
      </p:sp>
      <p:sp>
        <p:nvSpPr>
          <p:cNvPr id="38932" name="TextBox 19"/>
          <p:cNvSpPr txBox="1">
            <a:spLocks noChangeArrowheads="1"/>
          </p:cNvSpPr>
          <p:nvPr/>
        </p:nvSpPr>
        <p:spPr bwMode="auto">
          <a:xfrm>
            <a:off x="6088063" y="5541963"/>
            <a:ext cx="113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Elevation</a:t>
            </a:r>
          </a:p>
        </p:txBody>
      </p:sp>
      <p:sp>
        <p:nvSpPr>
          <p:cNvPr id="38933" name="TextBox 24"/>
          <p:cNvSpPr txBox="1">
            <a:spLocks noChangeArrowheads="1"/>
          </p:cNvSpPr>
          <p:nvPr/>
        </p:nvSpPr>
        <p:spPr bwMode="auto">
          <a:xfrm>
            <a:off x="6019800" y="2667000"/>
            <a:ext cx="1236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Max Level</a:t>
            </a:r>
          </a:p>
        </p:txBody>
      </p:sp>
      <p:sp>
        <p:nvSpPr>
          <p:cNvPr id="38934" name="TextBox 25"/>
          <p:cNvSpPr txBox="1">
            <a:spLocks noChangeArrowheads="1"/>
          </p:cNvSpPr>
          <p:nvPr/>
        </p:nvSpPr>
        <p:spPr bwMode="auto">
          <a:xfrm>
            <a:off x="6019800" y="3768725"/>
            <a:ext cx="117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Min Level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62400" y="2482850"/>
            <a:ext cx="12192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36" name="TextBox 28"/>
          <p:cNvSpPr txBox="1">
            <a:spLocks noChangeArrowheads="1"/>
          </p:cNvSpPr>
          <p:nvPr/>
        </p:nvSpPr>
        <p:spPr bwMode="auto">
          <a:xfrm>
            <a:off x="3962400" y="2112963"/>
            <a:ext cx="1120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Diameter</a:t>
            </a:r>
          </a:p>
        </p:txBody>
      </p:sp>
      <p:sp>
        <p:nvSpPr>
          <p:cNvPr id="38937" name="TextBox 29"/>
          <p:cNvSpPr txBox="1">
            <a:spLocks noChangeArrowheads="1"/>
          </p:cNvSpPr>
          <p:nvPr/>
        </p:nvSpPr>
        <p:spPr bwMode="auto">
          <a:xfrm>
            <a:off x="611188" y="4884738"/>
            <a:ext cx="928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Node 2</a:t>
            </a:r>
          </a:p>
        </p:txBody>
      </p:sp>
      <p:sp>
        <p:nvSpPr>
          <p:cNvPr id="38938" name="TextBox 30"/>
          <p:cNvSpPr txBox="1">
            <a:spLocks noChangeArrowheads="1"/>
          </p:cNvSpPr>
          <p:nvPr/>
        </p:nvSpPr>
        <p:spPr bwMode="auto">
          <a:xfrm>
            <a:off x="1808163" y="4924425"/>
            <a:ext cx="2649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latin typeface="Arial" charset="0"/>
              </a:rPr>
              <a:t>Pipe 8:  L</a:t>
            </a:r>
            <a:r>
              <a:rPr lang="en-US" sz="1800" baseline="-25000">
                <a:latin typeface="Arial" charset="0"/>
              </a:rPr>
              <a:t>1</a:t>
            </a:r>
            <a:r>
              <a:rPr lang="en-US" sz="1800">
                <a:latin typeface="Arial" charset="0"/>
              </a:rPr>
              <a:t> + L</a:t>
            </a:r>
            <a:r>
              <a:rPr lang="en-US" sz="1800" baseline="-25000">
                <a:latin typeface="Arial" charset="0"/>
              </a:rPr>
              <a:t>2</a:t>
            </a:r>
            <a:r>
              <a:rPr lang="en-US" sz="1800">
                <a:latin typeface="Arial" charset="0"/>
              </a:rPr>
              <a:t> = 300 ft</a:t>
            </a:r>
          </a:p>
        </p:txBody>
      </p:sp>
    </p:spTree>
    <p:extLst>
      <p:ext uri="{BB962C8B-B14F-4D97-AF65-F5344CB8AC3E}">
        <p14:creationId xmlns:p14="http://schemas.microsoft.com/office/powerpoint/2010/main" val="835451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Extended period simulation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9867" y="1519477"/>
            <a:ext cx="8517175" cy="4297363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EPANET and similar programs find steady-flow solutions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Extended period simulation produces a sequence of steady states with approximations for: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Tanks drain and fill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Pressures can change at beginning and end of a time interval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Pump operating points moving along a pump curve</a:t>
            </a:r>
            <a:endParaRPr lang="en-US" sz="24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3189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6154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Uses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7054" y="1634034"/>
            <a:ext cx="8712550" cy="4297363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Extended period simulation used for: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Modeling pressure in systems during changing demand –usually at hourly time scale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Storage tank operation and sizing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Water quality simulation </a:t>
            </a:r>
          </a:p>
          <a:p>
            <a:pPr lvl="2"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000" dirty="0" smtClean="0">
                <a:ea typeface="+mn-ea"/>
              </a:rPr>
              <a:t>EPANET can approximate water quality from multiple sources – has uses in</a:t>
            </a:r>
          </a:p>
          <a:p>
            <a:pPr lvl="3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1800" dirty="0" smtClean="0">
                <a:ea typeface="+mn-ea"/>
              </a:rPr>
              <a:t>Water age in system</a:t>
            </a:r>
          </a:p>
          <a:p>
            <a:pPr lvl="3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1800" dirty="0" smtClean="0">
                <a:ea typeface="+mn-ea"/>
              </a:rPr>
              <a:t>Detection of intrusions into a system</a:t>
            </a:r>
          </a:p>
          <a:p>
            <a:pPr lvl="3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1800" dirty="0" smtClean="0">
                <a:ea typeface="+mn-ea"/>
              </a:rPr>
              <a:t>Severity of contamination (impact assessment)</a:t>
            </a:r>
            <a:endParaRPr lang="en-US" sz="1800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406419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6154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How implemented?	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9463" y="1828800"/>
            <a:ext cx="7583487" cy="429736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3200" dirty="0" smtClean="0">
                <a:ea typeface="+mn-ea"/>
                <a:cs typeface="+mn-cs"/>
              </a:rPr>
              <a:t>In EPANET assign a demand pattern to a node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3200" dirty="0" smtClean="0">
                <a:ea typeface="+mn-ea"/>
                <a:cs typeface="+mn-cs"/>
              </a:rPr>
              <a:t>Set simulation times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3200" dirty="0" smtClean="0">
                <a:ea typeface="+mn-ea"/>
                <a:cs typeface="+mn-cs"/>
              </a:rPr>
              <a:t>Program then follows the pattern</a:t>
            </a:r>
            <a:endParaRPr lang="en-US" sz="3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313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>
                <a:latin typeface="Calibri" charset="0"/>
                <a:cs typeface="Calibri" charset="0"/>
              </a:rPr>
              <a:t>Modeling Protocol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Candara" charset="0"/>
              </a:rPr>
              <a:t>Sketch a layout on paper</a:t>
            </a:r>
          </a:p>
          <a:p>
            <a:r>
              <a:rPr lang="en-US" dirty="0">
                <a:latin typeface="Candara" charset="0"/>
              </a:rPr>
              <a:t>Identify pipe diameters; length; roughness values</a:t>
            </a:r>
          </a:p>
          <a:p>
            <a:r>
              <a:rPr lang="en-US" dirty="0">
                <a:latin typeface="Candara" charset="0"/>
              </a:rPr>
              <a:t>Identify node elevations; demands</a:t>
            </a:r>
          </a:p>
          <a:p>
            <a:r>
              <a:rPr lang="en-US" dirty="0">
                <a:latin typeface="Candara" charset="0"/>
              </a:rPr>
              <a:t>Supply reservoir (or tank); identify reservoir pool elevation</a:t>
            </a:r>
          </a:p>
          <a:p>
            <a:r>
              <a:rPr lang="en-US" dirty="0">
                <a:latin typeface="Candara" charset="0"/>
              </a:rPr>
              <a:t>Identify pumps; pump curve in problem </a:t>
            </a:r>
            <a:r>
              <a:rPr lang="en-US" dirty="0" smtClean="0">
                <a:latin typeface="Candara" charset="0"/>
              </a:rPr>
              <a:t>units</a:t>
            </a:r>
          </a:p>
          <a:p>
            <a:r>
              <a:rPr lang="en-US" dirty="0" smtClean="0">
                <a:solidFill>
                  <a:srgbClr val="FF6600"/>
                </a:solidFill>
                <a:latin typeface="Candara" charset="0"/>
              </a:rPr>
              <a:t>Identify demand pattern(s) and tank operating considerations</a:t>
            </a:r>
            <a:endParaRPr lang="en-US" dirty="0">
              <a:solidFill>
                <a:srgbClr val="FF6600"/>
              </a:solidFill>
              <a:latin typeface="Candar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-127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example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40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40" y="1103518"/>
            <a:ext cx="7161909" cy="561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75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2434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Illustrate by example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505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2" y="1351250"/>
            <a:ext cx="7819408" cy="517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220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Storage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105400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Storage is used in water supply, storm water management, and wastewater systems for a variety of reasons.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</a:rPr>
              <a:t>One primary reason is flow equalization — generally things are designed for a particular steady flow rate and storage can be used to accommodate variable flow rates in a system.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Storage is either elevated (above grade), at grade (reservoir, tanks, ponds, etc.) or below grade (subsurface vaults — NOT AQUIFERS). </a:t>
            </a:r>
          </a:p>
        </p:txBody>
      </p:sp>
    </p:spTree>
    <p:extLst>
      <p:ext uri="{BB962C8B-B14F-4D97-AF65-F5344CB8AC3E}">
        <p14:creationId xmlns:p14="http://schemas.microsoft.com/office/powerpoint/2010/main" val="40444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Illustrate by example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608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8" y="1318690"/>
            <a:ext cx="8604152" cy="528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4978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-8677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Illustrate by example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710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0" y="1587500"/>
            <a:ext cx="3378200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587500"/>
            <a:ext cx="4237037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>
            <a:stCxn id="47107" idx="3"/>
            <a:endCxn id="47106" idx="1"/>
          </p:cNvCxnSpPr>
          <p:nvPr/>
        </p:nvCxnSpPr>
        <p:spPr>
          <a:xfrm>
            <a:off x="4438650" y="4011613"/>
            <a:ext cx="1054100" cy="0"/>
          </a:xfrm>
          <a:prstGeom prst="straightConnector1">
            <a:avLst/>
          </a:prstGeom>
          <a:ln w="76200" cmpd="sng"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447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2434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Illustrate by example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8440" y="1448930"/>
            <a:ext cx="8362950" cy="4693513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Build network layout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</a:rPr>
              <a:t>Nodes (junctions, tanks, reservoirs)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</a:rPr>
              <a:t>Links (pipes, pumps, valves)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Add pump curves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1900" dirty="0" smtClean="0">
                <a:ea typeface="+mn-ea"/>
              </a:rPr>
              <a:t>BROWSER/DATA/CURVES/ADD (TYPE=PUMP)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Add storage curves</a:t>
            </a:r>
          </a:p>
          <a:p>
            <a:pPr marL="565150" lvl="2" eaLnBrk="1" fontAlgn="auto" hangingPunct="1">
              <a:spcBef>
                <a:spcPts val="2000"/>
              </a:spcBef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1900" dirty="0">
                <a:ea typeface="+mn-ea"/>
              </a:rPr>
              <a:t>BROWSER/DATA/CURVES/</a:t>
            </a:r>
            <a:r>
              <a:rPr lang="en-US" sz="1900" dirty="0" smtClean="0">
                <a:ea typeface="+mn-ea"/>
              </a:rPr>
              <a:t>ADD (TYPE=STORAGE)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Add demand pattern(s)</a:t>
            </a:r>
          </a:p>
          <a:p>
            <a:pPr marL="565150" lvl="3" eaLnBrk="1" fontAlgn="auto" hangingPunct="1">
              <a:spcBef>
                <a:spcPts val="2000"/>
              </a:spcBef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dirty="0">
                <a:ea typeface="+mn-ea"/>
              </a:rPr>
              <a:t>BROWSER</a:t>
            </a:r>
            <a:r>
              <a:rPr lang="en-US" dirty="0" smtClean="0">
                <a:ea typeface="+mn-ea"/>
              </a:rPr>
              <a:t>/PATTERNS/ADD</a:t>
            </a:r>
            <a:endParaRPr lang="en-US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665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-127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Illustrate by example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4915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70" y="1204728"/>
            <a:ext cx="8031941" cy="554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583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Illustrate by example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01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0" y="1197300"/>
            <a:ext cx="7956068" cy="554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297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Illustrate by example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120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1" y="1123328"/>
            <a:ext cx="8059588" cy="563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943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-127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Illustrate by example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222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8" y="1221009"/>
            <a:ext cx="8037446" cy="550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249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Illustrate by example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32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47" y="1123328"/>
            <a:ext cx="7892723" cy="559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073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-16407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Report output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427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7" y="1099142"/>
            <a:ext cx="8232699" cy="561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026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Report output</a:t>
            </a:r>
          </a:p>
        </p:txBody>
      </p:sp>
      <p:pic>
        <p:nvPicPr>
          <p:cNvPr id="552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70" y="1160081"/>
            <a:ext cx="8422920" cy="561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8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n 10"/>
          <p:cNvSpPr/>
          <p:nvPr/>
        </p:nvSpPr>
        <p:spPr>
          <a:xfrm>
            <a:off x="5563362" y="4750247"/>
            <a:ext cx="2799589" cy="1518631"/>
          </a:xfrm>
          <a:prstGeom prst="ca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856" y="16154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Storage Compartments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4774" y="1672225"/>
            <a:ext cx="7889676" cy="4024581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Fire storage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Flow-equalization storage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  <a:cs typeface="+mn-cs"/>
              </a:rPr>
              <a:t>Emergency storage </a:t>
            </a:r>
          </a:p>
        </p:txBody>
      </p:sp>
      <p:sp>
        <p:nvSpPr>
          <p:cNvPr id="10" name="Can 9"/>
          <p:cNvSpPr/>
          <p:nvPr/>
        </p:nvSpPr>
        <p:spPr>
          <a:xfrm>
            <a:off x="5563362" y="3617640"/>
            <a:ext cx="2799589" cy="1518631"/>
          </a:xfrm>
          <a:prstGeom prst="ca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Can 8"/>
          <p:cNvSpPr/>
          <p:nvPr/>
        </p:nvSpPr>
        <p:spPr>
          <a:xfrm>
            <a:off x="5563362" y="2485033"/>
            <a:ext cx="2799589" cy="1518631"/>
          </a:xfrm>
          <a:prstGeom prst="can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492" name="TextBox 11"/>
          <p:cNvSpPr txBox="1">
            <a:spLocks noChangeArrowheads="1"/>
          </p:cNvSpPr>
          <p:nvPr/>
        </p:nvSpPr>
        <p:spPr bwMode="auto">
          <a:xfrm>
            <a:off x="4073525" y="5438775"/>
            <a:ext cx="128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Emergency</a:t>
            </a:r>
          </a:p>
        </p:txBody>
      </p:sp>
      <p:sp>
        <p:nvSpPr>
          <p:cNvPr id="20493" name="TextBox 12"/>
          <p:cNvSpPr txBox="1">
            <a:spLocks noChangeArrowheads="1"/>
          </p:cNvSpPr>
          <p:nvPr/>
        </p:nvSpPr>
        <p:spPr bwMode="auto">
          <a:xfrm>
            <a:off x="3424238" y="4238625"/>
            <a:ext cx="2005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Flow Equalization</a:t>
            </a:r>
          </a:p>
        </p:txBody>
      </p:sp>
      <p:sp>
        <p:nvSpPr>
          <p:cNvPr id="20494" name="TextBox 13"/>
          <p:cNvSpPr txBox="1">
            <a:spLocks noChangeArrowheads="1"/>
          </p:cNvSpPr>
          <p:nvPr/>
        </p:nvSpPr>
        <p:spPr bwMode="auto">
          <a:xfrm>
            <a:off x="4708525" y="2963863"/>
            <a:ext cx="5810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sto MT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Fire</a:t>
            </a:r>
          </a:p>
        </p:txBody>
      </p:sp>
    </p:spTree>
    <p:extLst>
      <p:ext uri="{BB962C8B-B14F-4D97-AF65-F5344CB8AC3E}">
        <p14:creationId xmlns:p14="http://schemas.microsoft.com/office/powerpoint/2010/main" val="1451244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-126"/>
            <a:ext cx="7773338" cy="1188576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Report </a:t>
            </a:r>
            <a:r>
              <a:rPr lang="en-US" dirty="0" smtClean="0">
                <a:ea typeface="+mj-ea"/>
                <a:cs typeface="+mj-cs"/>
              </a:rPr>
              <a:t>output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5632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67" y="1070909"/>
            <a:ext cx="6715593" cy="5718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6348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1"/>
            <a:ext cx="7773338" cy="110704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Report output</a:t>
            </a:r>
          </a:p>
        </p:txBody>
      </p:sp>
      <p:pic>
        <p:nvPicPr>
          <p:cNvPr id="5734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20" y="1009368"/>
            <a:ext cx="7778850" cy="562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8573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4999"/>
            <a:ext cx="7773338" cy="73273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Report output</a:t>
            </a:r>
          </a:p>
        </p:txBody>
      </p:sp>
      <p:pic>
        <p:nvPicPr>
          <p:cNvPr id="5837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10" y="1497866"/>
            <a:ext cx="8548326" cy="410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1872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-48962"/>
            <a:ext cx="7773338" cy="98485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Report output</a:t>
            </a:r>
          </a:p>
        </p:txBody>
      </p:sp>
      <p:pic>
        <p:nvPicPr>
          <p:cNvPr id="593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21" y="830285"/>
            <a:ext cx="8144095" cy="588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7297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Next time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9463" y="1828800"/>
            <a:ext cx="7583487" cy="4297363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Water Quality in EPANET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548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36457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Fire storage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6106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3200" dirty="0" smtClean="0">
                <a:ea typeface="+mn-ea"/>
                <a:cs typeface="+mn-cs"/>
              </a:rPr>
              <a:t>Fire storage is sufficient storage to allow the system to meet routine uses plus substantial fire flow.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</a:rPr>
              <a:t>The desirable volume is based on expected fire flow rates multiplied by the required fire flow </a:t>
            </a:r>
            <a:r>
              <a:rPr lang="en-US" sz="3200" dirty="0" smtClean="0">
                <a:ea typeface="+mn-ea"/>
              </a:rPr>
              <a:t>duration</a:t>
            </a:r>
            <a:r>
              <a:rPr lang="en-US" sz="2800" dirty="0" smtClean="0">
                <a:ea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628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4023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Flow-equalization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6106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3200" dirty="0" smtClean="0">
                <a:ea typeface="+mn-ea"/>
                <a:cs typeface="+mn-cs"/>
              </a:rPr>
              <a:t>Flow-equalization storage is sufficient storage to account for peak demands in the system without having to exceed supply capacity.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</a:rPr>
              <a:t>A desirable volume is 1-2 days of average daily demand. </a:t>
            </a:r>
          </a:p>
        </p:txBody>
      </p:sp>
    </p:spTree>
    <p:extLst>
      <p:ext uri="{BB962C8B-B14F-4D97-AF65-F5344CB8AC3E}">
        <p14:creationId xmlns:p14="http://schemas.microsoft.com/office/powerpoint/2010/main" val="228782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emergency storage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6106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Emergency storage to allow the system to operate without external supply sources for a period of time to allow for repairs or other unusual circumstances.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Without emergency storage, every upset will lead to a ”boil-water” order or substantial interruption of service — these kinds of interruptions should be rare if the system is well engineered.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A desirable volume is 1-2 days of average daily demand.</a:t>
            </a:r>
          </a:p>
        </p:txBody>
      </p:sp>
    </p:spTree>
    <p:extLst>
      <p:ext uri="{BB962C8B-B14F-4D97-AF65-F5344CB8AC3E}">
        <p14:creationId xmlns:p14="http://schemas.microsoft.com/office/powerpoint/2010/main" val="285096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How much?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0" y="1600200"/>
            <a:ext cx="8610600" cy="502920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3600" dirty="0" smtClean="0">
                <a:ea typeface="+mn-ea"/>
                <a:cs typeface="+mn-cs"/>
              </a:rPr>
              <a:t>Engineering would tend to choose for the larger volumes</a:t>
            </a:r>
          </a:p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3600" dirty="0" smtClean="0">
                <a:ea typeface="+mn-ea"/>
                <a:cs typeface="+mn-cs"/>
              </a:rPr>
              <a:t>Economics will argue for the smaller volumes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3200" dirty="0" smtClean="0">
                <a:ea typeface="+mn-ea"/>
              </a:rPr>
              <a:t>The engineer will have to balance these competing choices in a design.</a:t>
            </a:r>
          </a:p>
        </p:txBody>
      </p:sp>
    </p:spTree>
    <p:extLst>
      <p:ext uri="{BB962C8B-B14F-4D97-AF65-F5344CB8AC3E}">
        <p14:creationId xmlns:p14="http://schemas.microsoft.com/office/powerpoint/2010/main" val="183921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0"/>
            <a:ext cx="7773338" cy="159617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Residence time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9463" y="1828800"/>
            <a:ext cx="7583487" cy="4297363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Calisto MT" pitchFamily="18" charset="0"/>
              <a:buChar char="•"/>
              <a:defRPr/>
            </a:pPr>
            <a:r>
              <a:rPr lang="en-US" sz="2800" dirty="0" smtClean="0">
                <a:ea typeface="+mn-ea"/>
                <a:cs typeface="+mn-cs"/>
              </a:rPr>
              <a:t>Additionally, residence times in any storage reservoir for TREATED water should not exceed a reasonable amount disinfection residual contact time. 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For chlorine/chloramine disinfection time is on the order of 6-10 days</a:t>
            </a:r>
          </a:p>
          <a:p>
            <a:pPr lvl="1" eaLnBrk="1" fontAlgn="auto" hangingPunct="1">
              <a:spcAft>
                <a:spcPts val="0"/>
              </a:spcAft>
              <a:buClr>
                <a:schemeClr val="bg2">
                  <a:lumMod val="60000"/>
                  <a:lumOff val="40000"/>
                </a:schemeClr>
              </a:buClr>
              <a:buFont typeface="Calisto MT" pitchFamily="18" charset="0"/>
              <a:buChar char="•"/>
              <a:defRPr/>
            </a:pPr>
            <a:r>
              <a:rPr lang="en-US" sz="2400" dirty="0" smtClean="0">
                <a:ea typeface="+mn-ea"/>
              </a:rPr>
              <a:t>An hydraulic retention time of any such reservoir should be no longer than 8 days (as a reasonable rule of thumb).</a:t>
            </a:r>
          </a:p>
        </p:txBody>
      </p:sp>
    </p:spTree>
    <p:extLst>
      <p:ext uri="{BB962C8B-B14F-4D97-AF65-F5344CB8AC3E}">
        <p14:creationId xmlns:p14="http://schemas.microsoft.com/office/powerpoint/2010/main" val="2903122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928</TotalTime>
  <Words>1113</Words>
  <Application>Microsoft Macintosh PowerPoint</Application>
  <PresentationFormat>On-screen Show (4:3)</PresentationFormat>
  <Paragraphs>165</Paragraphs>
  <Slides>44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Droplet</vt:lpstr>
      <vt:lpstr>Equation</vt:lpstr>
      <vt:lpstr>CE 3372 Water Systems Design</vt:lpstr>
      <vt:lpstr>Overview</vt:lpstr>
      <vt:lpstr>Storage</vt:lpstr>
      <vt:lpstr>Storage Compartments</vt:lpstr>
      <vt:lpstr>Fire storage</vt:lpstr>
      <vt:lpstr>Flow-equalization</vt:lpstr>
      <vt:lpstr>emergency storage</vt:lpstr>
      <vt:lpstr>How much?</vt:lpstr>
      <vt:lpstr>Residence time</vt:lpstr>
      <vt:lpstr>Hydraulic Retention Time</vt:lpstr>
      <vt:lpstr>How much? Flow Equalization</vt:lpstr>
      <vt:lpstr>Flow Equalization Storage</vt:lpstr>
      <vt:lpstr>Flow Equalization Storage</vt:lpstr>
      <vt:lpstr>Flow Equalization Storage</vt:lpstr>
      <vt:lpstr>Flow Equalization Storage</vt:lpstr>
      <vt:lpstr>Flow Equalization </vt:lpstr>
      <vt:lpstr>Typical installation</vt:lpstr>
      <vt:lpstr>Storm Water Storage</vt:lpstr>
      <vt:lpstr>Underground “tank”</vt:lpstr>
      <vt:lpstr>Readings</vt:lpstr>
      <vt:lpstr>Recall earlier example</vt:lpstr>
      <vt:lpstr>Modeling Protocol</vt:lpstr>
      <vt:lpstr>Tank</vt:lpstr>
      <vt:lpstr>Extended period simulation</vt:lpstr>
      <vt:lpstr>Uses</vt:lpstr>
      <vt:lpstr>How implemented? </vt:lpstr>
      <vt:lpstr>Modeling Protocol</vt:lpstr>
      <vt:lpstr>example</vt:lpstr>
      <vt:lpstr>Illustrate by example</vt:lpstr>
      <vt:lpstr>Illustrate by example</vt:lpstr>
      <vt:lpstr>Illustrate by example</vt:lpstr>
      <vt:lpstr>Illustrate by example</vt:lpstr>
      <vt:lpstr>Illustrate by example</vt:lpstr>
      <vt:lpstr>Illustrate by example</vt:lpstr>
      <vt:lpstr>Illustrate by example</vt:lpstr>
      <vt:lpstr>Illustrate by example</vt:lpstr>
      <vt:lpstr>Illustrate by example</vt:lpstr>
      <vt:lpstr>Report output</vt:lpstr>
      <vt:lpstr>Report output</vt:lpstr>
      <vt:lpstr>Report output</vt:lpstr>
      <vt:lpstr>Report output</vt:lpstr>
      <vt:lpstr>Report output</vt:lpstr>
      <vt:lpstr>Report output</vt:lpstr>
      <vt:lpstr>Next time</vt:lpstr>
    </vt:vector>
  </TitlesOfParts>
  <Company>texas tech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3372 Water Systems Design</dc:title>
  <dc:creator>theodore  cleveland</dc:creator>
  <cp:lastModifiedBy>Theodore Cleveland</cp:lastModifiedBy>
  <cp:revision>94</cp:revision>
  <cp:lastPrinted>2015-01-21T23:21:49Z</cp:lastPrinted>
  <dcterms:created xsi:type="dcterms:W3CDTF">2015-01-19T20:36:34Z</dcterms:created>
  <dcterms:modified xsi:type="dcterms:W3CDTF">2016-12-04T16:59:57Z</dcterms:modified>
</cp:coreProperties>
</file>