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3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Microsoft_Equation6.bin" ContentType="application/vnd.openxmlformats-officedocument.oleObject"/>
  <Override PartName="/ppt/embeddings/Microsoft_Equation8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9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7.bin" ContentType="application/vnd.openxmlformats-officedocument.oleObject"/>
  <Override PartName="/ppt/embeddings/Microsoft_Equation10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4"/>
  </p:notesMasterIdLst>
  <p:sldIdLst>
    <p:sldId id="312" r:id="rId2"/>
    <p:sldId id="313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4"/>
    <p:restoredTop sz="78121"/>
  </p:normalViewPr>
  <p:slideViewPr>
    <p:cSldViewPr snapToGrid="0" snapToObjects="1">
      <p:cViewPr varScale="1">
        <p:scale>
          <a:sx n="79" d="100"/>
          <a:sy n="79" d="100"/>
        </p:scale>
        <p:origin x="-112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interSettings" Target="printerSettings/printerSettings1.bin"/><Relationship Id="rId66" Type="http://schemas.openxmlformats.org/officeDocument/2006/relationships/presProps" Target="presProps.xml"/><Relationship Id="rId67" Type="http://schemas.openxmlformats.org/officeDocument/2006/relationships/viewProps" Target="viewProps.xml"/><Relationship Id="rId68" Type="http://schemas.openxmlformats.org/officeDocument/2006/relationships/theme" Target="theme/theme1.xml"/><Relationship Id="rId69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image" Target="../media/image24.emf"/><Relationship Id="rId2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wmf"/><Relationship Id="rId1" Type="http://schemas.openxmlformats.org/officeDocument/2006/relationships/image" Target="../media/image33.wmf"/><Relationship Id="rId2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1A747-9665-7048-85A9-219A20BF8E11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3A099-37C4-7642-9CFD-DFABEA82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Complete Mixing model (Figure 3.5(a)) assumes that all water that enters a tank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is instantaneously and completely mixed with the water already in the tank. It is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simplest form of mixing behavior to assume, requires no extra parameters to describe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it, and seems to apply quite well to a large number of facilities that operate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filland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draw fashion.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6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Two-Compartment Mixing model (Figure 3.5(b)) divides the available storage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volume in a tank into two compartments, both of which are assumed completely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mixed. The inlet/outlet pipes of the tank are assumed to be located in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compartment. New water that enters the tank mixes with the water in the first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compartment. If this compartment is full, then it sends its overflow to the second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compartment where it completely mixes with the water already stored there.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water leaves the tank, it exits from the first compartment, which if full, receives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equivalent amount of water from the second compartment to make up the difference.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first compartment is capable of simulating short-circuiting between inflow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outflow while the second compartment can represent dead zones. The user must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supply a single parameter, which is the fraction of the total tank volume devoted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first compartment.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59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FIFO Plug Flow model (Figure 3.5(c)) assumes that there is no mixing of water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at all during its residence time in a tank. Water parcels move through the tank 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segregated fashion where the first parcel to enter is also the first to leave. Physically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speaking, this model is most appropriate for baffled tanks that operate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simultaneous inflow and outflow. There are no additional parameters needed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describe this mixing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3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LIFO Plug Flow model (Figure 3.5(d)) also assumes that there is no mixing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between parcels of water that enter a tank. However in contrast to FIFO Plug Flow,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the water parcels stack up one on top of another, where water enters and leaves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tank on the bottom. This type of model might apply to a tall, narrow standpipe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an inlet/outlet pipe at the bottom and a low momentum inflow. It requires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Franklin Gothic Book"/>
                <a:ea typeface="+mn-ea"/>
                <a:cs typeface="+mn-cs"/>
              </a:rPr>
              <a:t>additional parameters be provided.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86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2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see residual less than 5 ppm.  Therefore this system would not meet state minimum requirements.  So increase dose at reservoir or inject added chemicals</a:t>
            </a:r>
            <a:r>
              <a:rPr lang="en-US" baseline="0" dirty="0" smtClean="0"/>
              <a:t> elsewhere.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1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 average age at the low PPM node to be 4.2 hours.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4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Globe is most used.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C53977-6E20-E44B-9C4E-C1E1FA71D368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</a:rPr>
              <a:t>Globe is most used.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C6D75A-4840-ED46-84FB-56FD73761FC6}" type="slidenum">
              <a:rPr lang="en-US" sz="120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Globe is most used.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AC53977-6E20-E44B-9C4E-C1E1FA71D368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6F2A1-AAC7-7B40-9DC3-48732FDA41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F9ED3-61C3-C94A-987A-36A67869EAC8}" type="slidenum">
              <a:rPr lang="en-US"/>
              <a:pPr/>
              <a:t>30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200" dirty="0" smtClean="0"/>
              <a:t>There is no degradation of the component, no dispersion of the component, nor is there any interaction with the solid phase (walls)</a:t>
            </a:r>
            <a:r>
              <a:rPr lang="en-US" sz="1200" baseline="0" dirty="0" smtClean="0"/>
              <a:t> – called </a:t>
            </a:r>
            <a:r>
              <a:rPr lang="en-US" sz="1200" baseline="0" dirty="0" err="1" smtClean="0"/>
              <a:t>the”tracer</a:t>
            </a:r>
            <a:r>
              <a:rPr lang="en-US" sz="1200" baseline="0" dirty="0" smtClean="0"/>
              <a:t>” hypothesis</a:t>
            </a:r>
            <a:endParaRPr lang="en-US" sz="1200" dirty="0" smtClean="0"/>
          </a:p>
          <a:p>
            <a:pPr>
              <a:buFontTx/>
              <a:buChar char="•"/>
            </a:pPr>
            <a:r>
              <a:rPr lang="en-US" sz="1200" dirty="0" smtClean="0"/>
              <a:t>The zone translates in space at a rate determined by the water velocity.</a:t>
            </a:r>
          </a:p>
          <a:p>
            <a:pPr>
              <a:buFontTx/>
              <a:buChar char="•"/>
            </a:pPr>
            <a:r>
              <a:rPr lang="en-US" sz="1200" dirty="0" smtClean="0"/>
              <a:t>The contaminant is dissolved, and does not alter the density of the flowing water.  Dilute system – if C are big enough, density will change- the mathematics</a:t>
            </a:r>
            <a:r>
              <a:rPr lang="en-US" sz="1200" baseline="0" dirty="0" smtClean="0"/>
              <a:t> gets difficult </a:t>
            </a:r>
            <a:r>
              <a:rPr lang="en-US" sz="1200" baseline="0" dirty="0" err="1" smtClean="0"/>
              <a:t>beause</a:t>
            </a:r>
            <a:r>
              <a:rPr lang="en-US" sz="1200" baseline="0" dirty="0" smtClean="0"/>
              <a:t> the velocity will change as a function of density, even in otherwise steady state conditions.  </a:t>
            </a:r>
            <a:r>
              <a:rPr lang="en-US" sz="1200" baseline="0" dirty="0" err="1" smtClean="0"/>
              <a:t>Denisty</a:t>
            </a:r>
            <a:r>
              <a:rPr lang="en-US" sz="1200" baseline="0" dirty="0" smtClean="0"/>
              <a:t> gradients are common in WWTP reactors and estuary systems.   Generally in water distribution systems, the contaminant concentrations are small and dilute system hypothesis is justified.</a:t>
            </a:r>
            <a:endParaRPr lang="en-US" sz="1200" dirty="0" smtClean="0"/>
          </a:p>
          <a:p>
            <a:pPr>
              <a:buFontTx/>
              <a:buChar char="•"/>
            </a:pPr>
            <a:r>
              <a:rPr lang="en-US" sz="1200" dirty="0" smtClean="0"/>
              <a:t>The contaminant is assumed to be </a:t>
            </a:r>
            <a:r>
              <a:rPr lang="en-US" sz="1200" dirty="0" err="1" smtClean="0"/>
              <a:t>uniformily</a:t>
            </a:r>
            <a:r>
              <a:rPr lang="en-US" sz="1200" dirty="0" smtClean="0"/>
              <a:t>  mixed in contaminated zone</a:t>
            </a:r>
            <a:r>
              <a:rPr lang="en-US" sz="1200" baseline="0" dirty="0" smtClean="0"/>
              <a:t> – called a completely back-mixed system.   Common model of system in chemical reaction modeling.   You would know it as a plug-flow-system from environmental engineering class.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411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r>
              <a:rPr lang="en-US" baseline="0" dirty="0" smtClean="0"/>
              <a:t> is called the color-equation, but almost no-one calls it that anymore.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390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24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3C64944-803D-AC48-8075-259D55009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4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visiblestructures.com/rainstore3.html" TargetMode="External"/><Relationship Id="rId3" Type="http://schemas.openxmlformats.org/officeDocument/2006/relationships/hyperlink" Target="http://www.upout.com/blog/san-francisco-3/heres-what-it-looks-like-under-those-brick-circles-in-the-stree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2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3.bin"/><Relationship Id="rId12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6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0.emf"/><Relationship Id="rId7" Type="http://schemas.openxmlformats.org/officeDocument/2006/relationships/oleObject" Target="../embeddings/Microsoft_Equation4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33.w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34.w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35.emf"/><Relationship Id="rId10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42.emf"/><Relationship Id="rId13" Type="http://schemas.openxmlformats.org/officeDocument/2006/relationships/oleObject" Target="../embeddings/Microsoft_Equation6.bin"/><Relationship Id="rId14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41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7.doc"/><Relationship Id="rId4" Type="http://schemas.openxmlformats.org/officeDocument/2006/relationships/image" Target="../media/image45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56.png"/><Relationship Id="rId5" Type="http://schemas.openxmlformats.org/officeDocument/2006/relationships/oleObject" Target="../embeddings/oleObject17.bin"/><Relationship Id="rId6" Type="http://schemas.openxmlformats.org/officeDocument/2006/relationships/image" Target="../media/image54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11 PArT 1:  storage and extended period simulation 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8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1703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Calibri" charset="0"/>
              </a:rPr>
              <a:t>Modeling Protocol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7033" y="1600200"/>
            <a:ext cx="10871200" cy="44958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andara" charset="0"/>
              </a:rPr>
              <a:t>Sketch a layout on paper</a:t>
            </a:r>
          </a:p>
          <a:p>
            <a:r>
              <a:rPr lang="en-US" dirty="0">
                <a:latin typeface="Candara" charset="0"/>
              </a:rPr>
              <a:t>Identify pipe diameters; length; roughness values</a:t>
            </a:r>
          </a:p>
          <a:p>
            <a:r>
              <a:rPr lang="en-US" dirty="0">
                <a:latin typeface="Candara" charset="0"/>
              </a:rPr>
              <a:t>Identify node elevations; demands</a:t>
            </a:r>
          </a:p>
          <a:p>
            <a:r>
              <a:rPr lang="en-US" dirty="0">
                <a:latin typeface="Candara" charset="0"/>
              </a:rPr>
              <a:t>Supply reservoir (or tank); identify reservoir pool elevation</a:t>
            </a:r>
          </a:p>
          <a:p>
            <a:r>
              <a:rPr lang="en-US" dirty="0">
                <a:latin typeface="Candara" charset="0"/>
              </a:rPr>
              <a:t>Identify pumps; pump curve in problem </a:t>
            </a:r>
            <a:r>
              <a:rPr lang="en-US" dirty="0" smtClean="0">
                <a:latin typeface="Candara" charset="0"/>
              </a:rPr>
              <a:t>units</a:t>
            </a:r>
          </a:p>
          <a:p>
            <a:r>
              <a:rPr lang="en-US" dirty="0" smtClean="0">
                <a:solidFill>
                  <a:srgbClr val="FF6600"/>
                </a:solidFill>
                <a:latin typeface="Candara" charset="0"/>
              </a:rPr>
              <a:t>Identify demand pattern(s) and tank operating considerations</a:t>
            </a:r>
            <a:endParaRPr lang="en-US" dirty="0">
              <a:solidFill>
                <a:srgbClr val="FF6600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78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127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403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654" y="1103518"/>
            <a:ext cx="9549212" cy="561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79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3243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50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50" y="1351251"/>
            <a:ext cx="10425877" cy="517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92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60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7" y="1318690"/>
            <a:ext cx="11472203" cy="528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48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8677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71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7" y="1587500"/>
            <a:ext cx="4504267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8" y="1587500"/>
            <a:ext cx="5649383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stCxn id="47107" idx="3"/>
            <a:endCxn id="47106" idx="1"/>
          </p:cNvCxnSpPr>
          <p:nvPr/>
        </p:nvCxnSpPr>
        <p:spPr>
          <a:xfrm>
            <a:off x="5918200" y="4011613"/>
            <a:ext cx="1405467" cy="0"/>
          </a:xfrm>
          <a:prstGeom prst="straightConnector1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1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3243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51253" y="1448931"/>
            <a:ext cx="11150600" cy="469351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Build network layout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Nodes (junctions, tanks, reservoirs)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Links (pipes, pumps, valves)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Add pump curves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1900" dirty="0" smtClean="0">
                <a:ea typeface="+mn-ea"/>
              </a:rPr>
              <a:t>BROWSER/DATA/CURVES/ADD (TYPE=PUMP)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Add storage curves</a:t>
            </a:r>
          </a:p>
          <a:p>
            <a:pPr marL="565150" lvl="2" eaLnBrk="1" fontAlgn="auto" hangingPunct="1">
              <a:spcBef>
                <a:spcPts val="2000"/>
              </a:spcBef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1900" dirty="0">
                <a:ea typeface="+mn-ea"/>
              </a:rPr>
              <a:t>BROWSER/DATA/CURVES/</a:t>
            </a:r>
            <a:r>
              <a:rPr lang="en-US" sz="1900" dirty="0" smtClean="0">
                <a:ea typeface="+mn-ea"/>
              </a:rPr>
              <a:t>ADD (TYPE=STORAGE)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Add demand pattern(s)</a:t>
            </a:r>
          </a:p>
          <a:p>
            <a:pPr marL="565150" lvl="3" eaLnBrk="1" fontAlgn="auto" hangingPunct="1">
              <a:spcBef>
                <a:spcPts val="200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>
                <a:ea typeface="+mn-ea"/>
              </a:rPr>
              <a:t>BROWSER</a:t>
            </a:r>
            <a:r>
              <a:rPr lang="en-US" dirty="0" smtClean="0">
                <a:ea typeface="+mn-ea"/>
              </a:rPr>
              <a:t>/PATTERNS/ADD</a:t>
            </a:r>
            <a:endParaRPr lang="en-US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327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127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491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0" y="1204728"/>
            <a:ext cx="10709255" cy="554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285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00" y="1197300"/>
            <a:ext cx="10608091" cy="554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31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12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8" y="1123328"/>
            <a:ext cx="10746117" cy="563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204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127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4" y="1221010"/>
            <a:ext cx="10716595" cy="550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49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Overview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828801"/>
            <a:ext cx="10111316" cy="4297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</a:rPr>
              <a:t>EPANET Tank Model(s)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Single period simulation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Multiple Period Simulation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Reasons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Multiplier Table</a:t>
            </a:r>
          </a:p>
        </p:txBody>
      </p:sp>
    </p:spTree>
    <p:extLst>
      <p:ext uri="{BB962C8B-B14F-4D97-AF65-F5344CB8AC3E}">
        <p14:creationId xmlns:p14="http://schemas.microsoft.com/office/powerpoint/2010/main" val="62274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Illustrate by example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32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97" y="1123329"/>
            <a:ext cx="10523631" cy="559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0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16407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Report output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42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7" y="1099142"/>
            <a:ext cx="10976932" cy="561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6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Report output</a:t>
            </a:r>
          </a:p>
        </p:txBody>
      </p:sp>
      <p:pic>
        <p:nvPicPr>
          <p:cNvPr id="5529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3" y="1160082"/>
            <a:ext cx="11230560" cy="561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6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126"/>
            <a:ext cx="10364451" cy="11885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Report </a:t>
            </a:r>
            <a:r>
              <a:rPr lang="en-US" dirty="0" smtClean="0">
                <a:ea typeface="+mj-ea"/>
                <a:cs typeface="+mj-cs"/>
              </a:rPr>
              <a:t>output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563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557" y="1070909"/>
            <a:ext cx="8954124" cy="57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73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1070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Report output</a:t>
            </a:r>
          </a:p>
        </p:txBody>
      </p:sp>
      <p:pic>
        <p:nvPicPr>
          <p:cNvPr id="573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27" y="1009368"/>
            <a:ext cx="10371800" cy="562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98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5000"/>
            <a:ext cx="10364451" cy="7327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Report output</a:t>
            </a:r>
          </a:p>
        </p:txBody>
      </p:sp>
      <p:pic>
        <p:nvPicPr>
          <p:cNvPr id="583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47" y="1497866"/>
            <a:ext cx="11397768" cy="410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00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-48962"/>
            <a:ext cx="10364451" cy="9848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Report output</a:t>
            </a:r>
          </a:p>
        </p:txBody>
      </p:sp>
      <p:pic>
        <p:nvPicPr>
          <p:cNvPr id="593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29" y="830285"/>
            <a:ext cx="10858793" cy="588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475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3372 water systems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11 Part 2 : Water Quality in EPANET FALL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2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9651" y="1251942"/>
            <a:ext cx="10182045" cy="5252921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600" dirty="0" smtClean="0"/>
              <a:t>EPA-NET Water Quality Models</a:t>
            </a:r>
          </a:p>
          <a:p>
            <a:pPr lvl="3">
              <a:buFont typeface="Arial"/>
              <a:buChar char="•"/>
            </a:pPr>
            <a:r>
              <a:rPr lang="en-US" sz="3600" dirty="0" smtClean="0"/>
              <a:t>Theory:</a:t>
            </a:r>
          </a:p>
          <a:p>
            <a:pPr lvl="4">
              <a:buFont typeface="Arial"/>
              <a:buChar char="•"/>
            </a:pPr>
            <a:r>
              <a:rPr lang="en-US" sz="2000" dirty="0" err="1" smtClean="0"/>
              <a:t>Advective</a:t>
            </a:r>
            <a:r>
              <a:rPr lang="en-US" sz="2000" dirty="0" smtClean="0"/>
              <a:t> Transport in Pipeline</a:t>
            </a:r>
            <a:endParaRPr lang="en-US" sz="2000" dirty="0"/>
          </a:p>
          <a:p>
            <a:pPr lvl="4">
              <a:buFont typeface="Arial"/>
              <a:buChar char="•"/>
            </a:pPr>
            <a:r>
              <a:rPr lang="en-US" sz="2000" dirty="0" smtClean="0"/>
              <a:t>Decay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Practice: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Estimate water age in system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Estimate concentration of constituent at different points in network</a:t>
            </a:r>
          </a:p>
          <a:p>
            <a:pPr lvl="4">
              <a:buFont typeface="Arial"/>
              <a:buChar char="•"/>
            </a:pPr>
            <a:r>
              <a:rPr lang="en-US" sz="2000" dirty="0" smtClean="0"/>
              <a:t>Respond to intrusions into the system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1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r>
              <a:rPr lang="en-US" dirty="0" smtClean="0"/>
              <a:t>Water Quality in EPANET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87863" y="1596178"/>
            <a:ext cx="10027920" cy="357984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Transport theory in EPANET</a:t>
            </a:r>
          </a:p>
          <a:p>
            <a:pPr lvl="2">
              <a:buFont typeface="Arial"/>
              <a:buChar char="•"/>
            </a:pPr>
            <a:r>
              <a:rPr lang="en-US" sz="3400" dirty="0" err="1" smtClean="0"/>
              <a:t>Lagrangian</a:t>
            </a:r>
            <a:r>
              <a:rPr lang="en-US" sz="3400" dirty="0" smtClean="0"/>
              <a:t> Approach </a:t>
            </a:r>
            <a:br>
              <a:rPr lang="en-US" sz="3400" dirty="0" smtClean="0"/>
            </a:br>
            <a:r>
              <a:rPr lang="en-US" sz="3400" dirty="0" smtClean="0"/>
              <a:t>(Discrete Parcel Advection)</a:t>
            </a:r>
          </a:p>
          <a:p>
            <a:pPr lvl="2">
              <a:buFont typeface="Arial"/>
              <a:buChar char="•"/>
            </a:pPr>
            <a:r>
              <a:rPr lang="en-US" sz="3400" dirty="0" smtClean="0"/>
              <a:t>Mixing Approach (in tanks)</a:t>
            </a:r>
          </a:p>
          <a:p>
            <a:pPr>
              <a:buFont typeface="Arial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82213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Readings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828801"/>
            <a:ext cx="10111316" cy="429736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EPA NET User Manual – how to model storage tanks in a water distribution system.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</a:rPr>
              <a:t>Interesting web-resources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 smtClean="0">
                <a:ea typeface="+mn-ea"/>
                <a:hlinkClick r:id="rId2"/>
              </a:rPr>
              <a:t>http://www.invisiblestructures.com/rainstore3.html</a:t>
            </a:r>
            <a:endParaRPr lang="en-US" dirty="0" smtClean="0">
              <a:ea typeface="+mn-ea"/>
            </a:endParaRPr>
          </a:p>
          <a:p>
            <a:pPr marL="742950" lvl="2" indent="-342900"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dirty="0">
                <a:ea typeface="+mn-ea"/>
                <a:hlinkClick r:id="rId3"/>
              </a:rPr>
              <a:t>http://www.upout.com/blog/san-francisco-3/heres-what-it-looks-like-under-those-brick-circles-in-the-</a:t>
            </a:r>
            <a:r>
              <a:rPr lang="en-US" dirty="0" smtClean="0">
                <a:ea typeface="+mn-ea"/>
                <a:hlinkClick r:id="rId3"/>
              </a:rPr>
              <a:t>street</a:t>
            </a:r>
            <a:endParaRPr lang="en-US" dirty="0" smtClean="0">
              <a:ea typeface="+mn-ea"/>
            </a:endParaRPr>
          </a:p>
          <a:p>
            <a:pPr marL="400050" lvl="2" indent="0" eaLnBrk="1" fontAlgn="auto" hangingPunct="1">
              <a:spcAft>
                <a:spcPts val="0"/>
              </a:spcAft>
              <a:buFont typeface="Calisto MT" pitchFamily="18" charset="0"/>
              <a:buNone/>
              <a:defRPr/>
            </a:pPr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14240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8F8C-2E30-7040-A817-954B948EB8BC}" type="slidenum">
              <a:rPr lang="en-US"/>
              <a:pPr/>
              <a:t>30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8625"/>
            <a:ext cx="10363200" cy="1143000"/>
          </a:xfrm>
        </p:spPr>
        <p:txBody>
          <a:bodyPr/>
          <a:lstStyle/>
          <a:p>
            <a:r>
              <a:rPr lang="en-US" dirty="0" err="1"/>
              <a:t>Advective</a:t>
            </a:r>
            <a:r>
              <a:rPr lang="en-US" dirty="0"/>
              <a:t> Transport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26484"/>
            <a:ext cx="103632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Advection (convection) is the transport of dissolved or suspended material by motion of the host </a:t>
            </a:r>
            <a:r>
              <a:rPr lang="en-US" sz="2800" dirty="0" smtClean="0"/>
              <a:t>fluid.</a:t>
            </a:r>
          </a:p>
          <a:p>
            <a:pPr>
              <a:buFont typeface="Arial"/>
              <a:buChar char="•"/>
            </a:pPr>
            <a:endParaRPr lang="en-US" sz="2800" dirty="0" smtClean="0"/>
          </a:p>
          <a:p>
            <a:pPr>
              <a:buFont typeface="Arial"/>
              <a:buChar char="•"/>
            </a:pPr>
            <a:r>
              <a:rPr lang="en-US" sz="2800" dirty="0" smtClean="0"/>
              <a:t>Requires </a:t>
            </a:r>
            <a:r>
              <a:rPr lang="en-US" sz="2800" dirty="0"/>
              <a:t>knowledge of the fluid velocity field (the velocity of a fluid particle</a:t>
            </a:r>
            <a:r>
              <a:rPr lang="en-US" sz="2800" dirty="0" smtClean="0"/>
              <a:t>)</a:t>
            </a:r>
          </a:p>
          <a:p>
            <a:pPr>
              <a:buFont typeface="Arial"/>
              <a:buChar char="•"/>
            </a:pPr>
            <a:endParaRPr lang="en-US" sz="2800" dirty="0"/>
          </a:p>
          <a:p>
            <a:pPr>
              <a:buFont typeface="Arial"/>
              <a:buChar char="•"/>
            </a:pPr>
            <a:r>
              <a:rPr lang="en-US" sz="2800" dirty="0" smtClean="0"/>
              <a:t>Velocity from EPANET hydraulics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573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CA614-15ED-6548-8487-64221B39B19D}" type="slidenum">
              <a:rPr lang="en-US"/>
              <a:pPr/>
              <a:t>31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/>
              <a:t>Mean Section Velocity</a:t>
            </a:r>
          </a:p>
        </p:txBody>
      </p:sp>
      <p:sp>
        <p:nvSpPr>
          <p:cNvPr id="3075" name="Rectangle 3" descr="Large confetti"/>
          <p:cNvSpPr>
            <a:spLocks noChangeArrowheads="1"/>
          </p:cNvSpPr>
          <p:nvPr/>
        </p:nvSpPr>
        <p:spPr bwMode="auto">
          <a:xfrm>
            <a:off x="914400" y="13716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914400" y="19812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251200" y="1371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540000" y="1447800"/>
            <a:ext cx="609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A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117601" y="2286001"/>
            <a:ext cx="15305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Pipe Segment:  </a:t>
            </a:r>
          </a:p>
          <a:p>
            <a:r>
              <a:rPr lang="en-US" sz="1600">
                <a:latin typeface="Arial" charset="0"/>
              </a:rPr>
              <a:t>Volume = L*A</a:t>
            </a:r>
          </a:p>
          <a:p>
            <a:r>
              <a:rPr lang="en-US" sz="1600">
                <a:latin typeface="Arial" charset="0"/>
              </a:rPr>
              <a:t>Flow Rate = Q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6197600" y="20574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3860800" y="1600200"/>
            <a:ext cx="711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673600" y="1447800"/>
            <a:ext cx="371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Q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4800" y="3305176"/>
            <a:ext cx="4165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Displacement of one segment </a:t>
            </a:r>
          </a:p>
          <a:p>
            <a:r>
              <a:rPr lang="en-US" sz="1600">
                <a:latin typeface="Arial" charset="0"/>
              </a:rPr>
              <a:t>volume takes a certain time, </a:t>
            </a:r>
            <a:r>
              <a:rPr lang="en-US" sz="1600">
                <a:latin typeface="Symbol" charset="0"/>
              </a:rPr>
              <a:t>D</a:t>
            </a:r>
            <a:r>
              <a:rPr lang="en-US" sz="1600">
                <a:latin typeface="Arial" charset="0"/>
              </a:rPr>
              <a:t>t</a:t>
            </a:r>
          </a:p>
        </p:txBody>
      </p:sp>
      <p:sp>
        <p:nvSpPr>
          <p:cNvPr id="3085" name="Rectangle 13" descr="Large confetti"/>
          <p:cNvSpPr>
            <a:spLocks noChangeArrowheads="1"/>
          </p:cNvSpPr>
          <p:nvPr/>
        </p:nvSpPr>
        <p:spPr bwMode="auto">
          <a:xfrm>
            <a:off x="6197600" y="20574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213600" y="35052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Rectangle 15" descr="Large confetti"/>
          <p:cNvSpPr>
            <a:spLocks noChangeArrowheads="1"/>
          </p:cNvSpPr>
          <p:nvPr/>
        </p:nvSpPr>
        <p:spPr bwMode="auto">
          <a:xfrm>
            <a:off x="6197600" y="28194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8940800" y="58674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Rectangle 17" descr="Large confetti"/>
          <p:cNvSpPr>
            <a:spLocks noChangeArrowheads="1"/>
          </p:cNvSpPr>
          <p:nvPr/>
        </p:nvSpPr>
        <p:spPr bwMode="auto">
          <a:xfrm>
            <a:off x="6197600" y="42672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807200" y="28194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Rectangle 19" descr="Large confetti"/>
          <p:cNvSpPr>
            <a:spLocks noChangeArrowheads="1"/>
          </p:cNvSpPr>
          <p:nvPr/>
        </p:nvSpPr>
        <p:spPr bwMode="auto">
          <a:xfrm>
            <a:off x="6197600" y="35052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7721600" y="42672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Rectangle 21" descr="Large confetti"/>
          <p:cNvSpPr>
            <a:spLocks noChangeArrowheads="1"/>
          </p:cNvSpPr>
          <p:nvPr/>
        </p:nvSpPr>
        <p:spPr bwMode="auto">
          <a:xfrm>
            <a:off x="6197600" y="58674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8331200" y="5105400"/>
            <a:ext cx="2743200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Rectangle 23" descr="Large confetti"/>
          <p:cNvSpPr>
            <a:spLocks noChangeArrowheads="1"/>
          </p:cNvSpPr>
          <p:nvPr/>
        </p:nvSpPr>
        <p:spPr bwMode="auto">
          <a:xfrm>
            <a:off x="6197600" y="5105400"/>
            <a:ext cx="2743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rgbClr val="CC9900"/>
                  </a:fgClr>
                  <a:bgClr>
                    <a:schemeClr val="bg1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4775201" y="2133600"/>
            <a:ext cx="518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</a:t>
            </a: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4775200" y="2967038"/>
            <a:ext cx="967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t=0.2 </a:t>
            </a:r>
            <a:r>
              <a:rPr lang="en-US" sz="1600" i="1">
                <a:latin typeface="Symbol" charset="0"/>
              </a:rPr>
              <a:t>D </a:t>
            </a:r>
            <a:r>
              <a:rPr lang="en-US" sz="1600" i="1"/>
              <a:t>t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4775200" y="3657600"/>
            <a:ext cx="967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t=0.4 </a:t>
            </a:r>
            <a:r>
              <a:rPr lang="en-US" sz="1600" i="1">
                <a:latin typeface="Symbol" charset="0"/>
              </a:rPr>
              <a:t>D </a:t>
            </a:r>
            <a:r>
              <a:rPr lang="en-US" sz="1600" i="1"/>
              <a:t>t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4775200" y="4343400"/>
            <a:ext cx="967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t=0.6 </a:t>
            </a:r>
            <a:r>
              <a:rPr lang="en-US" sz="1600" i="1">
                <a:latin typeface="Symbol" charset="0"/>
              </a:rPr>
              <a:t>D </a:t>
            </a:r>
            <a:r>
              <a:rPr lang="en-US" sz="1600" i="1"/>
              <a:t>t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4775200" y="5181600"/>
            <a:ext cx="967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t=0.8 </a:t>
            </a:r>
            <a:r>
              <a:rPr lang="en-US" sz="1600" i="1">
                <a:latin typeface="Symbol" charset="0"/>
              </a:rPr>
              <a:t>D </a:t>
            </a:r>
            <a:r>
              <a:rPr lang="en-US" sz="1600" i="1"/>
              <a:t>t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4775200" y="5943600"/>
            <a:ext cx="9675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t=1.0 </a:t>
            </a:r>
            <a:r>
              <a:rPr lang="en-US" sz="1600" i="1">
                <a:latin typeface="Symbol" charset="0"/>
              </a:rPr>
              <a:t>D </a:t>
            </a:r>
            <a:r>
              <a:rPr lang="en-US" sz="1600" i="1"/>
              <a:t>t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1320800" y="3946526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i="1">
                <a:latin typeface="Symbol" charset="0"/>
              </a:rPr>
              <a:t>D </a:t>
            </a:r>
            <a:r>
              <a:rPr lang="en-US" sz="2000" i="1"/>
              <a:t>t=L*A/Q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6197600" y="22860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6807200" y="30480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7213600" y="37338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7721600" y="44958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8331200" y="53340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8940800" y="6096000"/>
            <a:ext cx="101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197600" y="1295400"/>
            <a:ext cx="0" cy="525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Line 41"/>
          <p:cNvSpPr>
            <a:spLocks noChangeShapeType="1"/>
          </p:cNvSpPr>
          <p:nvPr/>
        </p:nvSpPr>
        <p:spPr bwMode="auto">
          <a:xfrm>
            <a:off x="6197600" y="1524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Text Box 42"/>
          <p:cNvSpPr txBox="1">
            <a:spLocks noChangeArrowheads="1"/>
          </p:cNvSpPr>
          <p:nvPr/>
        </p:nvSpPr>
        <p:spPr bwMode="auto">
          <a:xfrm>
            <a:off x="2032000" y="1949450"/>
            <a:ext cx="50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416800" y="1295400"/>
            <a:ext cx="508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L</a:t>
            </a:r>
          </a:p>
        </p:txBody>
      </p:sp>
      <p:sp>
        <p:nvSpPr>
          <p:cNvPr id="3115" name="Text Box 43"/>
          <p:cNvSpPr txBox="1">
            <a:spLocks noChangeArrowheads="1"/>
          </p:cNvSpPr>
          <p:nvPr/>
        </p:nvSpPr>
        <p:spPr bwMode="auto">
          <a:xfrm>
            <a:off x="304800" y="4448175"/>
            <a:ext cx="41656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Distance traveled by marker is segment length, </a:t>
            </a:r>
            <a:r>
              <a:rPr lang="en-US" sz="1600" i="1">
                <a:latin typeface="Arial" charset="0"/>
              </a:rPr>
              <a:t>L</a:t>
            </a:r>
            <a:r>
              <a:rPr lang="en-US" sz="1600">
                <a:latin typeface="Arial" charset="0"/>
              </a:rPr>
              <a:t>; </a:t>
            </a:r>
          </a:p>
          <a:p>
            <a:r>
              <a:rPr lang="en-US" sz="1600">
                <a:latin typeface="Arial" charset="0"/>
              </a:rPr>
              <a:t>Marker velocity is distance/time</a:t>
            </a:r>
          </a:p>
        </p:txBody>
      </p:sp>
      <p:graphicFrame>
        <p:nvGraphicFramePr>
          <p:cNvPr id="3117" name="Object 45"/>
          <p:cNvGraphicFramePr>
            <a:graphicFrameLocks noChangeAspect="1"/>
          </p:cNvGraphicFramePr>
          <p:nvPr/>
        </p:nvGraphicFramePr>
        <p:xfrm>
          <a:off x="1625600" y="5257801"/>
          <a:ext cx="12192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19040" imgH="393480" progId="Equation.3">
                  <p:embed/>
                </p:oleObj>
              </mc:Choice>
              <mc:Fallback>
                <p:oleObj name="Equation" r:id="rId3" imgW="419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5257801"/>
                        <a:ext cx="12192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7974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FEF0E-594A-E44E-8232-EDAF74D28466}" type="slidenum">
              <a:rPr lang="en-US"/>
              <a:pPr/>
              <a:t>32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/>
              <a:t>Mass Flux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01600" y="1371600"/>
            <a:ext cx="35560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Suppose one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>
                <a:latin typeface="Arial" charset="0"/>
              </a:rPr>
              <a:t>blue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</a:rPr>
              <a:t>volume </a:t>
            </a:r>
            <a:r>
              <a:rPr lang="en-US" sz="1600" dirty="0">
                <a:latin typeface="Arial" charset="0"/>
              </a:rPr>
              <a:t>enters the </a:t>
            </a:r>
            <a:r>
              <a:rPr lang="en-US" sz="1600" dirty="0" smtClean="0">
                <a:latin typeface="Arial" charset="0"/>
              </a:rPr>
              <a:t>pipe segment.</a:t>
            </a:r>
            <a:endParaRPr lang="en-US" sz="16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The mass of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>
                <a:latin typeface="Arial" charset="0"/>
              </a:rPr>
              <a:t>blue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>
                <a:latin typeface="Arial" charset="0"/>
              </a:rPr>
              <a:t> per unit volume is the concentration of blue.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Let one </a:t>
            </a:r>
            <a:r>
              <a:rPr lang="en-US" sz="1600" dirty="0" smtClean="0">
                <a:latin typeface="Arial" charset="0"/>
              </a:rPr>
              <a:t>pipe </a:t>
            </a:r>
            <a:r>
              <a:rPr lang="en-US" sz="1600" dirty="0">
                <a:latin typeface="Arial" charset="0"/>
              </a:rPr>
              <a:t>volume enter the </a:t>
            </a:r>
            <a:r>
              <a:rPr lang="en-US" sz="1600" dirty="0" smtClean="0">
                <a:latin typeface="Arial" charset="0"/>
              </a:rPr>
              <a:t>segment.</a:t>
            </a:r>
            <a:endParaRPr lang="en-US" sz="1600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Total mass of blue in the </a:t>
            </a:r>
            <a:r>
              <a:rPr lang="en-US" sz="1600" dirty="0" smtClean="0">
                <a:latin typeface="Arial" charset="0"/>
              </a:rPr>
              <a:t>segment </a:t>
            </a:r>
            <a:r>
              <a:rPr lang="en-US" sz="1600" dirty="0">
                <a:latin typeface="Arial" charset="0"/>
              </a:rPr>
              <a:t>is the concentration*fluid volume</a:t>
            </a:r>
          </a:p>
          <a:p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Rate of blue entering the </a:t>
            </a:r>
            <a:r>
              <a:rPr lang="en-US" sz="1600" dirty="0" smtClean="0">
                <a:latin typeface="Arial" charset="0"/>
              </a:rPr>
              <a:t>segment is </a:t>
            </a:r>
            <a:r>
              <a:rPr lang="en-US" sz="1600" dirty="0">
                <a:latin typeface="Arial" charset="0"/>
              </a:rPr>
              <a:t>mass/time</a:t>
            </a:r>
          </a:p>
          <a:p>
            <a:r>
              <a:rPr lang="en-US" sz="1600" dirty="0">
                <a:latin typeface="Arial" charset="0"/>
              </a:rPr>
              <a:t>	</a:t>
            </a:r>
          </a:p>
        </p:txBody>
      </p:sp>
      <p:sp>
        <p:nvSpPr>
          <p:cNvPr id="4106" name="Rectangle 10" descr="Large confetti"/>
          <p:cNvSpPr>
            <a:spLocks noChangeArrowheads="1"/>
          </p:cNvSpPr>
          <p:nvPr/>
        </p:nvSpPr>
        <p:spPr bwMode="auto">
          <a:xfrm>
            <a:off x="8790757" y="1476507"/>
            <a:ext cx="1925687" cy="533400"/>
          </a:xfrm>
          <a:prstGeom prst="rect">
            <a:avLst/>
          </a:prstGeom>
          <a:solidFill>
            <a:srgbClr val="CCFFCC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Rectangle 11" descr="Large confetti"/>
          <p:cNvSpPr>
            <a:spLocks noChangeArrowheads="1"/>
          </p:cNvSpPr>
          <p:nvPr/>
        </p:nvSpPr>
        <p:spPr bwMode="auto">
          <a:xfrm>
            <a:off x="8790757" y="2209800"/>
            <a:ext cx="1925687" cy="533400"/>
          </a:xfrm>
          <a:prstGeom prst="rect">
            <a:avLst/>
          </a:prstGeom>
          <a:solidFill>
            <a:srgbClr val="CCFFCC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5" descr="Large confetti"/>
          <p:cNvSpPr>
            <a:spLocks noChangeArrowheads="1"/>
          </p:cNvSpPr>
          <p:nvPr/>
        </p:nvSpPr>
        <p:spPr bwMode="auto">
          <a:xfrm>
            <a:off x="8790757" y="2962632"/>
            <a:ext cx="1925687" cy="533400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0955041" y="1559282"/>
            <a:ext cx="5187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11056640" y="2321282"/>
            <a:ext cx="859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t=0.5</a:t>
            </a:r>
            <a:r>
              <a:rPr lang="en-US" sz="1600" i="1">
                <a:latin typeface="Symbol" charset="0"/>
              </a:rPr>
              <a:t>D</a:t>
            </a:r>
            <a:r>
              <a:rPr lang="en-US" sz="1600" i="1"/>
              <a:t>t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1056640" y="3159482"/>
            <a:ext cx="8596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t=1.0</a:t>
            </a:r>
            <a:r>
              <a:rPr lang="en-US" sz="1600" i="1">
                <a:latin typeface="Symbol" charset="0"/>
              </a:rPr>
              <a:t>D</a:t>
            </a:r>
            <a:r>
              <a:rPr lang="en-US" sz="1600" i="1"/>
              <a:t>t</a:t>
            </a:r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8790756" y="1248132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3026830" y="1476507"/>
            <a:ext cx="1925687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8" name="Rectangle 42"/>
          <p:cNvSpPr>
            <a:spLocks noChangeArrowheads="1"/>
          </p:cNvSpPr>
          <p:nvPr/>
        </p:nvSpPr>
        <p:spPr bwMode="auto">
          <a:xfrm>
            <a:off x="4952517" y="1476507"/>
            <a:ext cx="1925687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42" name="Group 46"/>
          <p:cNvGrpSpPr>
            <a:grpSpLocks/>
          </p:cNvGrpSpPr>
          <p:nvPr/>
        </p:nvGrpSpPr>
        <p:grpSpPr bwMode="auto">
          <a:xfrm>
            <a:off x="3020262" y="830915"/>
            <a:ext cx="1912553" cy="540685"/>
            <a:chOff x="336" y="3744"/>
            <a:chExt cx="384" cy="212"/>
          </a:xfrm>
        </p:grpSpPr>
        <p:sp>
          <p:nvSpPr>
            <p:cNvPr id="4140" name="Line 44"/>
            <p:cNvSpPr>
              <a:spLocks noChangeShapeType="1"/>
            </p:cNvSpPr>
            <p:nvPr/>
          </p:nvSpPr>
          <p:spPr bwMode="auto">
            <a:xfrm flipV="1">
              <a:off x="336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384" y="3744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/>
                <a:t>wL</a:t>
              </a:r>
            </a:p>
          </p:txBody>
        </p:sp>
      </p:grpSp>
      <p:sp>
        <p:nvSpPr>
          <p:cNvPr id="4144" name="Rectangle 48"/>
          <p:cNvSpPr>
            <a:spLocks noChangeArrowheads="1"/>
          </p:cNvSpPr>
          <p:nvPr/>
        </p:nvSpPr>
        <p:spPr bwMode="auto">
          <a:xfrm>
            <a:off x="8790757" y="2962632"/>
            <a:ext cx="1925687" cy="533400"/>
          </a:xfrm>
          <a:prstGeom prst="rect">
            <a:avLst/>
          </a:prstGeom>
          <a:solidFill>
            <a:srgbClr val="5ACEF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8930"/>
              </p:ext>
            </p:extLst>
          </p:nvPr>
        </p:nvGraphicFramePr>
        <p:xfrm>
          <a:off x="4675718" y="4143375"/>
          <a:ext cx="4083049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939800" imgH="215900" progId="Equation.3">
                  <p:embed/>
                </p:oleObj>
              </mc:Choice>
              <mc:Fallback>
                <p:oleObj name="Equation" r:id="rId3" imgW="939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718" y="4143375"/>
                        <a:ext cx="4083049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45128"/>
              </p:ext>
            </p:extLst>
          </p:nvPr>
        </p:nvGraphicFramePr>
        <p:xfrm>
          <a:off x="4194792" y="5131602"/>
          <a:ext cx="7266243" cy="103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5" imgW="1257300" imgH="241300" progId="Equation.3">
                  <p:embed/>
                </p:oleObj>
              </mc:Choice>
              <mc:Fallback>
                <p:oleObj name="Equation" r:id="rId5" imgW="1257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4792" y="5131602"/>
                        <a:ext cx="7266243" cy="10392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6865070" y="1476507"/>
            <a:ext cx="1925687" cy="533400"/>
          </a:xfrm>
          <a:prstGeom prst="rect">
            <a:avLst/>
          </a:prstGeom>
          <a:solidFill>
            <a:srgbClr val="5ACEF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48"/>
          <p:cNvSpPr>
            <a:spLocks noChangeArrowheads="1"/>
          </p:cNvSpPr>
          <p:nvPr/>
        </p:nvSpPr>
        <p:spPr bwMode="auto">
          <a:xfrm>
            <a:off x="7827914" y="2209800"/>
            <a:ext cx="1925687" cy="533400"/>
          </a:xfrm>
          <a:prstGeom prst="rect">
            <a:avLst/>
          </a:prstGeom>
          <a:solidFill>
            <a:srgbClr val="5ACEF9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3976539" y="2209800"/>
            <a:ext cx="1925687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42"/>
          <p:cNvSpPr>
            <a:spLocks noChangeArrowheads="1"/>
          </p:cNvSpPr>
          <p:nvPr/>
        </p:nvSpPr>
        <p:spPr bwMode="auto">
          <a:xfrm>
            <a:off x="5902227" y="2209800"/>
            <a:ext cx="1925687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939383" y="2962632"/>
            <a:ext cx="1925687" cy="5334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6865070" y="2962632"/>
            <a:ext cx="1925687" cy="533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92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A503-208A-7844-A3FC-9A87E032A76A}" type="slidenum">
              <a:rPr lang="en-US"/>
              <a:pPr/>
              <a:t>33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990600"/>
          </a:xfrm>
        </p:spPr>
        <p:txBody>
          <a:bodyPr/>
          <a:lstStyle/>
          <a:p>
            <a:r>
              <a:rPr lang="en-US"/>
              <a:t>Mass Balance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295400"/>
            <a:ext cx="325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70400" y="742160"/>
            <a:ext cx="3556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Now consider a small portion of the </a:t>
            </a:r>
            <a:r>
              <a:rPr lang="en-US" sz="1600" dirty="0" smtClean="0">
                <a:latin typeface="Arial" charset="0"/>
              </a:rPr>
              <a:t>pipe.</a:t>
            </a:r>
            <a:endParaRPr lang="en-US" sz="1600" dirty="0">
              <a:latin typeface="Arial" charset="0"/>
            </a:endParaRPr>
          </a:p>
          <a:p>
            <a:r>
              <a:rPr lang="en-US" sz="1600" dirty="0">
                <a:latin typeface="Arial" charset="0"/>
              </a:rPr>
              <a:t>	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09983"/>
              </p:ext>
            </p:extLst>
          </p:nvPr>
        </p:nvGraphicFramePr>
        <p:xfrm>
          <a:off x="2465917" y="1978823"/>
          <a:ext cx="1234016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917" y="1978823"/>
                        <a:ext cx="1234016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6" descr="Large confetti"/>
          <p:cNvSpPr>
            <a:spLocks noChangeArrowheads="1"/>
          </p:cNvSpPr>
          <p:nvPr/>
        </p:nvSpPr>
        <p:spPr bwMode="auto">
          <a:xfrm>
            <a:off x="3962400" y="1504160"/>
            <a:ext cx="3962400" cy="1600200"/>
          </a:xfrm>
          <a:prstGeom prst="rect">
            <a:avLst/>
          </a:prstGeom>
          <a:solidFill>
            <a:srgbClr val="CCFFCC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384800" y="150416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400800" y="150416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5486400" y="3256760"/>
            <a:ext cx="1016000" cy="336550"/>
            <a:chOff x="336" y="3744"/>
            <a:chExt cx="384" cy="234"/>
          </a:xfrm>
        </p:grpSpPr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V="1">
              <a:off x="336" y="384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384" y="3744"/>
              <a:ext cx="288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>
                  <a:latin typeface="Symbol" charset="0"/>
                </a:rPr>
                <a:t>D</a:t>
              </a:r>
              <a:r>
                <a:rPr lang="en-US" sz="1600" i="1"/>
                <a:t>L</a:t>
              </a:r>
            </a:p>
          </p:txBody>
        </p:sp>
      </p:grp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3657600" y="226616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400800" y="2266160"/>
            <a:ext cx="20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5181600" y="1656560"/>
            <a:ext cx="3048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1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299200" y="1656560"/>
            <a:ext cx="406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2</a:t>
            </a:r>
          </a:p>
        </p:txBody>
      </p:sp>
      <p:graphicFrame>
        <p:nvGraphicFramePr>
          <p:cNvPr id="616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597943"/>
              </p:ext>
            </p:extLst>
          </p:nvPr>
        </p:nvGraphicFramePr>
        <p:xfrm>
          <a:off x="8384118" y="1978823"/>
          <a:ext cx="132503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5" imgW="342900" imgH="203200" progId="Equation.3">
                  <p:embed/>
                </p:oleObj>
              </mc:Choice>
              <mc:Fallback>
                <p:oleObj name="Equation" r:id="rId5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4118" y="1978823"/>
                        <a:ext cx="132503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7924800" y="3561561"/>
            <a:ext cx="4267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u="sng">
                <a:latin typeface="Arial" charset="0"/>
              </a:rPr>
              <a:t>Rate of accumulation in segment</a:t>
            </a:r>
            <a:r>
              <a:rPr lang="en-US" sz="1600">
                <a:latin typeface="Arial" charset="0"/>
              </a:rPr>
              <a:t>.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165600" y="3561561"/>
            <a:ext cx="355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u="sng">
                <a:latin typeface="Arial" charset="0"/>
              </a:rPr>
              <a:t>Mass flow out of segment</a:t>
            </a:r>
            <a:r>
              <a:rPr lang="en-US" sz="1600">
                <a:latin typeface="Arial" charset="0"/>
              </a:rPr>
              <a:t>.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711200" y="3561561"/>
            <a:ext cx="355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u="sng">
                <a:latin typeface="Arial" charset="0"/>
              </a:rPr>
              <a:t>Mass flow into segment</a:t>
            </a:r>
            <a:r>
              <a:rPr lang="en-US" sz="1600">
                <a:latin typeface="Arial" charset="0"/>
              </a:rPr>
              <a:t>.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graphicFrame>
        <p:nvGraphicFramePr>
          <p:cNvPr id="616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02488"/>
              </p:ext>
            </p:extLst>
          </p:nvPr>
        </p:nvGraphicFramePr>
        <p:xfrm>
          <a:off x="1551517" y="4112423"/>
          <a:ext cx="1234016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7" imgW="317500" imgH="203200" progId="Equation.3">
                  <p:embed/>
                </p:oleObj>
              </mc:Choice>
              <mc:Fallback>
                <p:oleObj name="Equation" r:id="rId7" imgW="317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517" y="4112423"/>
                        <a:ext cx="1234016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92853"/>
              </p:ext>
            </p:extLst>
          </p:nvPr>
        </p:nvGraphicFramePr>
        <p:xfrm>
          <a:off x="5132918" y="4112423"/>
          <a:ext cx="132503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9" imgW="342900" imgH="203200" progId="Equation.3">
                  <p:embed/>
                </p:oleObj>
              </mc:Choice>
              <mc:Fallback>
                <p:oleObj name="Equation" r:id="rId9" imgW="342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918" y="4112423"/>
                        <a:ext cx="132503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732007"/>
              </p:ext>
            </p:extLst>
          </p:nvPr>
        </p:nvGraphicFramePr>
        <p:xfrm>
          <a:off x="8326967" y="3836198"/>
          <a:ext cx="265853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1" imgW="685800" imgH="393700" progId="Equation.3">
                  <p:embed/>
                </p:oleObj>
              </mc:Choice>
              <mc:Fallback>
                <p:oleObj name="Equation" r:id="rId11" imgW="68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967" y="3836198"/>
                        <a:ext cx="265853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3759200" y="4247361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mtClean="0">
                <a:latin typeface="Arial" charset="0"/>
              </a:rPr>
              <a:t>-</a:t>
            </a:r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	</a:t>
            </a: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7416800" y="4187036"/>
            <a:ext cx="609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=</a:t>
            </a:r>
          </a:p>
          <a:p>
            <a:r>
              <a:rPr lang="en-US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8530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CF19D-FB9F-C24D-A75F-06EE2A7CAC3E}" type="slidenum">
              <a:rPr lang="en-US"/>
              <a:pPr/>
              <a:t>34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914400"/>
          </a:xfrm>
        </p:spPr>
        <p:txBody>
          <a:bodyPr/>
          <a:lstStyle/>
          <a:p>
            <a:r>
              <a:rPr lang="en-US"/>
              <a:t>Balance Equations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16000" y="1066801"/>
            <a:ext cx="3556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For a non-deforming medium this mass balance is expressed as: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47683"/>
              </p:ext>
            </p:extLst>
          </p:nvPr>
        </p:nvGraphicFramePr>
        <p:xfrm>
          <a:off x="5033433" y="949326"/>
          <a:ext cx="5581651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433" y="949326"/>
                        <a:ext cx="5581651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016000" y="3048000"/>
            <a:ext cx="3556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Substituting the definition of average linear velocity: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22984"/>
              </p:ext>
            </p:extLst>
          </p:nvPr>
        </p:nvGraphicFramePr>
        <p:xfrm>
          <a:off x="5223933" y="2855914"/>
          <a:ext cx="539326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723900" imgH="241300" progId="Equation.3">
                  <p:embed/>
                </p:oleObj>
              </mc:Choice>
              <mc:Fallback>
                <p:oleObj name="Equation" r:id="rId5" imgW="723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933" y="2855914"/>
                        <a:ext cx="539326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16000" y="5029201"/>
            <a:ext cx="3556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Taking the limit as </a:t>
            </a:r>
            <a:r>
              <a:rPr lang="en-US" sz="1600" i="1">
                <a:latin typeface="Symbol" charset="0"/>
              </a:rPr>
              <a:t>D</a:t>
            </a:r>
            <a:r>
              <a:rPr lang="en-US" sz="1600" i="1">
                <a:latin typeface="Arial" charset="0"/>
              </a:rPr>
              <a:t>L</a:t>
            </a:r>
            <a:r>
              <a:rPr lang="en-US" sz="1600">
                <a:latin typeface="Arial" charset="0"/>
              </a:rPr>
              <a:t> vanishes produces the fundamental equation governing convective transport.</a:t>
            </a:r>
          </a:p>
          <a:p>
            <a:r>
              <a:rPr lang="en-US" sz="1600">
                <a:latin typeface="Arial" charset="0"/>
              </a:rPr>
              <a:t>	</a:t>
            </a:r>
          </a:p>
        </p:txBody>
      </p:sp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505517"/>
              </p:ext>
            </p:extLst>
          </p:nvPr>
        </p:nvGraphicFramePr>
        <p:xfrm>
          <a:off x="5283201" y="4911725"/>
          <a:ext cx="4917017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1" y="4911725"/>
                        <a:ext cx="4917017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3270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65812-3407-F647-BAE2-32A9951D6297}" type="slidenum">
              <a:rPr lang="en-US"/>
              <a:pPr/>
              <a:t>35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0"/>
            <a:ext cx="10363200" cy="1143000"/>
          </a:xfrm>
        </p:spPr>
        <p:txBody>
          <a:bodyPr/>
          <a:lstStyle/>
          <a:p>
            <a:r>
              <a:rPr lang="en-US" dirty="0" smtClean="0"/>
              <a:t>generalization</a:t>
            </a:r>
            <a:endParaRPr lang="en-US" dirty="0"/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086"/>
              </p:ext>
            </p:extLst>
          </p:nvPr>
        </p:nvGraphicFramePr>
        <p:xfrm>
          <a:off x="2994038" y="1094161"/>
          <a:ext cx="6501100" cy="153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685800" imgH="215900" progId="Equation.3">
                  <p:embed/>
                </p:oleObj>
              </mc:Choice>
              <mc:Fallback>
                <p:oleObj name="Equation" r:id="rId3" imgW="685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38" y="1094161"/>
                        <a:ext cx="6501100" cy="1539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031043" y="2682001"/>
            <a:ext cx="1036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Express last term in more conventional form – divergence of the mass flux is equal to the rate of change of concentration at a point.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Arial" charset="0"/>
              </a:rPr>
              <a:t>Observe </a:t>
            </a:r>
            <a:r>
              <a:rPr lang="en-US" sz="2800" dirty="0">
                <a:latin typeface="Arial" charset="0"/>
              </a:rPr>
              <a:t>the obvious dependence on the velocity field </a:t>
            </a:r>
            <a:r>
              <a:rPr lang="en-US" sz="2800" i="1" dirty="0">
                <a:latin typeface="Arial" charset="0"/>
              </a:rPr>
              <a:t>(</a:t>
            </a:r>
            <a:r>
              <a:rPr lang="en-US" sz="2800" i="1" dirty="0" err="1">
                <a:latin typeface="Arial" charset="0"/>
              </a:rPr>
              <a:t>u,v,w</a:t>
            </a:r>
            <a:r>
              <a:rPr lang="en-US" sz="2800" i="1" dirty="0">
                <a:latin typeface="Arial" charset="0"/>
              </a:rPr>
              <a:t>).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Arial" charset="0"/>
              </a:rPr>
              <a:t>In order to compute any mass fluxes we must first determine the velocity values in the domain of interest.</a:t>
            </a:r>
          </a:p>
        </p:txBody>
      </p:sp>
    </p:spTree>
    <p:extLst>
      <p:ext uri="{BB962C8B-B14F-4D97-AF65-F5344CB8AC3E}">
        <p14:creationId xmlns:p14="http://schemas.microsoft.com/office/powerpoint/2010/main" val="428770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E5D3-1C29-BE49-9B44-E399B20FC5A0}" type="slidenum">
              <a:rPr lang="en-US"/>
              <a:pPr/>
              <a:t>36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/>
              <a:t>Analytical Model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2190" y="3811420"/>
            <a:ext cx="11662828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Water at a </a:t>
            </a:r>
            <a:r>
              <a:rPr lang="en-US" sz="2000" dirty="0" smtClean="0"/>
              <a:t>constant </a:t>
            </a:r>
            <a:r>
              <a:rPr lang="en-US" sz="2000" dirty="0"/>
              <a:t>velocity, </a:t>
            </a:r>
            <a:r>
              <a:rPr lang="en-US" sz="2000" i="1" dirty="0" smtClean="0"/>
              <a:t>V </a:t>
            </a:r>
            <a:r>
              <a:rPr lang="en-US" sz="2000" dirty="0" smtClean="0"/>
              <a:t>, </a:t>
            </a:r>
            <a:r>
              <a:rPr lang="en-US" sz="2000" dirty="0"/>
              <a:t>is flowing through the zone carrying the dissolved component at a specific concentration, </a:t>
            </a:r>
            <a:r>
              <a:rPr lang="en-US" sz="2000" i="1" dirty="0"/>
              <a:t>C</a:t>
            </a:r>
            <a:r>
              <a:rPr lang="en-US" sz="2000" i="1" baseline="-25000" dirty="0"/>
              <a:t>o</a:t>
            </a:r>
            <a:r>
              <a:rPr lang="en-US" sz="2000" dirty="0"/>
              <a:t>.  </a:t>
            </a:r>
          </a:p>
          <a:p>
            <a:pPr>
              <a:buFontTx/>
              <a:buChar char="•"/>
            </a:pPr>
            <a:r>
              <a:rPr lang="en-US" sz="2000" dirty="0"/>
              <a:t>There is no degradation of the component, no dispersion of the component, nor is there any interaction with the solid </a:t>
            </a:r>
            <a:r>
              <a:rPr lang="en-US" sz="2000" dirty="0" smtClean="0"/>
              <a:t>phase (walls). 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The zone </a:t>
            </a:r>
            <a:r>
              <a:rPr lang="en-US" sz="2000" dirty="0" smtClean="0"/>
              <a:t>translates </a:t>
            </a:r>
            <a:r>
              <a:rPr lang="en-US" sz="2000" dirty="0"/>
              <a:t>in space at a rate determined by the </a:t>
            </a:r>
            <a:r>
              <a:rPr lang="en-US" sz="2000" dirty="0" smtClean="0"/>
              <a:t>water </a:t>
            </a:r>
            <a:r>
              <a:rPr lang="en-US" sz="2000" dirty="0"/>
              <a:t>velocity.</a:t>
            </a:r>
          </a:p>
          <a:p>
            <a:pPr>
              <a:buFontTx/>
              <a:buChar char="•"/>
            </a:pPr>
            <a:r>
              <a:rPr lang="en-US" sz="2000" dirty="0"/>
              <a:t>The contaminant is </a:t>
            </a:r>
            <a:r>
              <a:rPr lang="en-US" sz="2000" dirty="0" smtClean="0"/>
              <a:t>dissolved</a:t>
            </a:r>
            <a:r>
              <a:rPr lang="en-US" sz="2000" dirty="0"/>
              <a:t>, and does not alter the density of the </a:t>
            </a:r>
            <a:r>
              <a:rPr lang="en-US" sz="2000" dirty="0" smtClean="0"/>
              <a:t>flowing water.</a:t>
            </a:r>
            <a:endParaRPr lang="en-US" sz="2000" dirty="0"/>
          </a:p>
          <a:p>
            <a:pPr>
              <a:buFontTx/>
              <a:buChar char="•"/>
            </a:pPr>
            <a:r>
              <a:rPr lang="en-US" sz="2000" dirty="0"/>
              <a:t>The contaminant is assumed to be </a:t>
            </a:r>
            <a:r>
              <a:rPr lang="en-US" sz="2000" dirty="0" err="1"/>
              <a:t>uniformily</a:t>
            </a:r>
            <a:r>
              <a:rPr lang="en-US" sz="2000" dirty="0"/>
              <a:t>  mixed in contaminated zone.</a:t>
            </a:r>
          </a:p>
          <a:p>
            <a:endParaRPr lang="en-US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70400" y="742160"/>
            <a:ext cx="3556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	</a:t>
            </a:r>
          </a:p>
        </p:txBody>
      </p:sp>
      <p:sp>
        <p:nvSpPr>
          <p:cNvPr id="9" name="Rectangle 6" descr="Large confetti"/>
          <p:cNvSpPr>
            <a:spLocks noChangeArrowheads="1"/>
          </p:cNvSpPr>
          <p:nvPr/>
        </p:nvSpPr>
        <p:spPr bwMode="auto">
          <a:xfrm>
            <a:off x="3962400" y="1504160"/>
            <a:ext cx="3962400" cy="1600200"/>
          </a:xfrm>
          <a:prstGeom prst="rect">
            <a:avLst/>
          </a:prstGeom>
          <a:solidFill>
            <a:srgbClr val="CCFFCC">
              <a:alpha val="1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384800" y="150416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6400800" y="150416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3657600" y="226616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6400800" y="2266160"/>
            <a:ext cx="20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3962400" y="1295881"/>
            <a:ext cx="241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9357" y="818039"/>
            <a:ext cx="269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along flow path, x</a:t>
            </a:r>
            <a:endParaRPr lang="en-US" dirty="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5384800" y="3288737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13272" y="3288737"/>
            <a:ext cx="150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Pulse Length, L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432800" y="208149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Velocity, </a:t>
            </a:r>
            <a:r>
              <a:rPr lang="en-US" dirty="0"/>
              <a:t>V</a:t>
            </a:r>
          </a:p>
        </p:txBody>
      </p:sp>
      <p:sp>
        <p:nvSpPr>
          <p:cNvPr id="3" name="Rectangle 2"/>
          <p:cNvSpPr/>
          <p:nvPr/>
        </p:nvSpPr>
        <p:spPr>
          <a:xfrm>
            <a:off x="5384800" y="1504160"/>
            <a:ext cx="990600" cy="1600200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AE2F2-9D20-E442-9407-D2DA3600D395}" type="slidenum">
              <a:rPr lang="en-US"/>
              <a:pPr/>
              <a:t>37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1143000"/>
          </a:xfrm>
        </p:spPr>
        <p:txBody>
          <a:bodyPr/>
          <a:lstStyle/>
          <a:p>
            <a:r>
              <a:rPr lang="en-US" sz="2800"/>
              <a:t>Governing Equations, Initial, and Boundary Conditions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16000" y="1143001"/>
            <a:ext cx="10566400" cy="5047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400" dirty="0"/>
              <a:t>The governing equation of mass transport for this case is:</a:t>
            </a:r>
          </a:p>
          <a:p>
            <a:endParaRPr lang="en-US" sz="1400" u="sng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initial conditions throughout the </a:t>
            </a:r>
            <a:r>
              <a:rPr lang="en-US" sz="1400" dirty="0" smtClean="0"/>
              <a:t>pipe segment </a:t>
            </a:r>
            <a:r>
              <a:rPr lang="en-US" sz="1400" dirty="0"/>
              <a:t>are: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boundary conditions at the source are: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The solution for this case is:</a:t>
            </a:r>
          </a:p>
          <a:p>
            <a:endParaRPr lang="en-US" sz="1400" u="sng" dirty="0"/>
          </a:p>
          <a:p>
            <a:endParaRPr lang="en-US" sz="1400" u="sng" dirty="0"/>
          </a:p>
          <a:p>
            <a:endParaRPr lang="en-US" sz="1400" dirty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4368800" y="2743201"/>
          <a:ext cx="44704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4" imgW="2286000" imgH="1041120" progId="Equation.3">
                  <p:embed/>
                </p:oleObj>
              </mc:Choice>
              <mc:Fallback>
                <p:oleObj name="Equation" r:id="rId4" imgW="22860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743201"/>
                        <a:ext cx="44704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368800" y="4724401"/>
          <a:ext cx="43688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6" imgW="1841400" imgH="203040" progId="Equation.3">
                  <p:embed/>
                </p:oleObj>
              </mc:Choice>
              <mc:Fallback>
                <p:oleObj name="Equation" r:id="rId6" imgW="1841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724401"/>
                        <a:ext cx="43688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56450"/>
              </p:ext>
            </p:extLst>
          </p:nvPr>
        </p:nvGraphicFramePr>
        <p:xfrm>
          <a:off x="5361518" y="1447800"/>
          <a:ext cx="197484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8" imgW="762000" imgH="393700" progId="Equation.3">
                  <p:embed/>
                </p:oleObj>
              </mc:Choice>
              <mc:Fallback>
                <p:oleObj name="Equation" r:id="rId8" imgW="762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1518" y="1447800"/>
                        <a:ext cx="197484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4470400" y="5334000"/>
          <a:ext cx="4267200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10" imgW="1993680" imgH="660240" progId="Equation.3">
                  <p:embed/>
                </p:oleObj>
              </mc:Choice>
              <mc:Fallback>
                <p:oleObj name="Equation" r:id="rId10" imgW="19936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5334000"/>
                        <a:ext cx="4267200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20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75B1B-2038-5E4C-9375-2C9A2D4C0CB7}" type="slidenum">
              <a:rPr lang="en-US"/>
              <a:pPr/>
              <a:t>38</a:t>
            </a:fld>
            <a:endParaRPr lang="en-US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85" y="228600"/>
            <a:ext cx="7090833" cy="645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88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34011-FEF2-5D42-9E7E-E3E394B60736}" type="slidenum">
              <a:rPr lang="en-US"/>
              <a:pPr/>
              <a:t>39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914400"/>
          </a:xfrm>
        </p:spPr>
        <p:txBody>
          <a:bodyPr/>
          <a:lstStyle/>
          <a:p>
            <a:r>
              <a:rPr lang="en-US" dirty="0"/>
              <a:t>Cell Balance </a:t>
            </a:r>
            <a:r>
              <a:rPr lang="en-US" dirty="0" smtClean="0"/>
              <a:t>Model Approach</a:t>
            </a:r>
            <a:endParaRPr lang="en-US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25600" y="2057400"/>
            <a:ext cx="12192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625600" y="4495800"/>
            <a:ext cx="12192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1625600" y="20574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625600" y="26670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625600" y="44958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1625600" y="38862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1625600" y="3276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2946401" y="2133600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Inlet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2946401" y="4495800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Outlet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14224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12800" y="2863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Symbol" charset="0"/>
              </a:rPr>
              <a:t>D</a:t>
            </a:r>
            <a:r>
              <a:rPr lang="en-US" sz="1600" i="1"/>
              <a:t>L</a:t>
            </a:r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22352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267201" y="1676400"/>
            <a:ext cx="692996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/>
              <a:t>Suppose at t=0 the concentration in the inlet cell is Co.  We want to determine the concentration in the </a:t>
            </a:r>
            <a:r>
              <a:rPr lang="en-US" dirty="0" smtClean="0"/>
              <a:t>pipe segment at </a:t>
            </a:r>
            <a:r>
              <a:rPr lang="en-US" dirty="0"/>
              <a:t>future times.</a:t>
            </a:r>
          </a:p>
          <a:p>
            <a:endParaRPr lang="en-US" dirty="0"/>
          </a:p>
          <a:p>
            <a:r>
              <a:rPr lang="en-US" dirty="0"/>
              <a:t>We will assume the </a:t>
            </a:r>
            <a:r>
              <a:rPr lang="en-US" dirty="0" smtClean="0"/>
              <a:t>velocity </a:t>
            </a:r>
            <a:r>
              <a:rPr lang="en-US" dirty="0"/>
              <a:t>is identical throughout the column.</a:t>
            </a:r>
          </a:p>
          <a:p>
            <a:endParaRPr lang="en-US" dirty="0"/>
          </a:p>
          <a:p>
            <a:r>
              <a:rPr lang="en-US" dirty="0"/>
              <a:t>A simple modeling approach is to treat each cell as completely mixed.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means that the concentration at the cell exit is identical to the concentration in the cell.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930400" y="22098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1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1930400" y="28194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2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1930400" y="34290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3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1930400" y="40386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4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930400" y="46482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5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235200" y="5105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817033" y="0"/>
            <a:ext cx="1087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charset="0"/>
                <a:cs typeface="Calibri" charset="0"/>
              </a:rPr>
              <a:t>Recall earlier example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15" y="2264288"/>
            <a:ext cx="5495156" cy="447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021179"/>
            <a:ext cx="108712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3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190C-F43D-9646-A3AF-768D651A1969}" type="slidenum">
              <a:rPr lang="en-US"/>
              <a:pPr/>
              <a:t>40</a:t>
            </a:fld>
            <a:endParaRPr lang="en-US"/>
          </a:p>
        </p:txBody>
      </p:sp>
      <p:sp>
        <p:nvSpPr>
          <p:cNvPr id="15399" name="Rectangle 39" descr="Large confetti"/>
          <p:cNvSpPr>
            <a:spLocks noChangeArrowheads="1"/>
          </p:cNvSpPr>
          <p:nvPr/>
        </p:nvSpPr>
        <p:spPr bwMode="auto">
          <a:xfrm>
            <a:off x="1625600" y="990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0" name="Rectangle 40" descr="Large confetti"/>
          <p:cNvSpPr>
            <a:spLocks noChangeArrowheads="1"/>
          </p:cNvSpPr>
          <p:nvPr/>
        </p:nvSpPr>
        <p:spPr bwMode="auto">
          <a:xfrm>
            <a:off x="1647308" y="2133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1" name="Rectangle 41" descr="Large confetti"/>
          <p:cNvSpPr>
            <a:spLocks noChangeArrowheads="1"/>
          </p:cNvSpPr>
          <p:nvPr/>
        </p:nvSpPr>
        <p:spPr bwMode="auto">
          <a:xfrm>
            <a:off x="1625600" y="3276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02" name="Rectangle 42" descr="Large confetti"/>
          <p:cNvSpPr>
            <a:spLocks noChangeArrowheads="1"/>
          </p:cNvSpPr>
          <p:nvPr/>
        </p:nvSpPr>
        <p:spPr bwMode="auto">
          <a:xfrm>
            <a:off x="1625600" y="4419600"/>
            <a:ext cx="12192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515914"/>
              </p:ext>
            </p:extLst>
          </p:nvPr>
        </p:nvGraphicFramePr>
        <p:xfrm>
          <a:off x="6322786" y="2743201"/>
          <a:ext cx="5549159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889000" imgH="241300" progId="Equation.3">
                  <p:embed/>
                </p:oleObj>
              </mc:Choice>
              <mc:Fallback>
                <p:oleObj name="Equation" r:id="rId3" imgW="889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786" y="2743201"/>
                        <a:ext cx="5549159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150926"/>
              </p:ext>
            </p:extLst>
          </p:nvPr>
        </p:nvGraphicFramePr>
        <p:xfrm>
          <a:off x="2817285" y="914401"/>
          <a:ext cx="3369620" cy="782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5" imgW="1270000" imgH="393700" progId="Equation.3">
                  <p:embed/>
                </p:oleObj>
              </mc:Choice>
              <mc:Fallback>
                <p:oleObj name="Equation" r:id="rId5" imgW="1270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285" y="914401"/>
                        <a:ext cx="3369620" cy="782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965537"/>
              </p:ext>
            </p:extLst>
          </p:nvPr>
        </p:nvGraphicFramePr>
        <p:xfrm>
          <a:off x="2815168" y="5410201"/>
          <a:ext cx="3371737" cy="766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7" imgW="1295400" imgH="393700" progId="Equation.3">
                  <p:embed/>
                </p:oleObj>
              </mc:Choice>
              <mc:Fallback>
                <p:oleObj name="Equation" r:id="rId7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168" y="5410201"/>
                        <a:ext cx="3371737" cy="7666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97463"/>
              </p:ext>
            </p:extLst>
          </p:nvPr>
        </p:nvGraphicFramePr>
        <p:xfrm>
          <a:off x="2834218" y="2057401"/>
          <a:ext cx="3352687" cy="77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9" imgW="1282700" imgH="393700" progId="Equation.3">
                  <p:embed/>
                </p:oleObj>
              </mc:Choice>
              <mc:Fallback>
                <p:oleObj name="Equation" r:id="rId9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218" y="2057401"/>
                        <a:ext cx="3352687" cy="770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019180"/>
              </p:ext>
            </p:extLst>
          </p:nvPr>
        </p:nvGraphicFramePr>
        <p:xfrm>
          <a:off x="2834218" y="3200401"/>
          <a:ext cx="3352687" cy="770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11" imgW="1282700" imgH="393700" progId="Equation.3">
                  <p:embed/>
                </p:oleObj>
              </mc:Choice>
              <mc:Fallback>
                <p:oleObj name="Equation" r:id="rId11" imgW="1282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218" y="3200401"/>
                        <a:ext cx="3352687" cy="770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0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414963"/>
              </p:ext>
            </p:extLst>
          </p:nvPr>
        </p:nvGraphicFramePr>
        <p:xfrm>
          <a:off x="2834218" y="4343402"/>
          <a:ext cx="3352687" cy="76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3" imgW="1295400" imgH="393700" progId="Equation.3">
                  <p:embed/>
                </p:oleObj>
              </mc:Choice>
              <mc:Fallback>
                <p:oleObj name="Equation" r:id="rId13" imgW="1295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4218" y="4343402"/>
                        <a:ext cx="3352687" cy="762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1635448" y="990600"/>
            <a:ext cx="1219200" cy="609600"/>
          </a:xfrm>
          <a:prstGeom prst="rect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625600" y="5486400"/>
            <a:ext cx="1219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 flipV="1">
            <a:off x="1422400" y="26670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812800" y="2863850"/>
            <a:ext cx="76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Symbol" charset="0"/>
              </a:rPr>
              <a:t>D</a:t>
            </a:r>
            <a:r>
              <a:rPr lang="en-US" sz="1600" i="1"/>
              <a:t>L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2235200" y="45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1828800" y="11430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1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1828800" y="2316164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2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828800" y="3459164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3</a:t>
            </a: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828800" y="46482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4</a:t>
            </a: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828800" y="5638800"/>
            <a:ext cx="5493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Cell 5</a:t>
            </a:r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1625600" y="3810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1930401" y="228600"/>
            <a:ext cx="5420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c=0</a:t>
            </a: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2235200" y="5029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2235200" y="3886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2235200" y="2743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Line 49"/>
          <p:cNvSpPr>
            <a:spLocks noChangeShapeType="1"/>
          </p:cNvSpPr>
          <p:nvPr/>
        </p:nvSpPr>
        <p:spPr bwMode="auto">
          <a:xfrm>
            <a:off x="2235200" y="1600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Line 50"/>
          <p:cNvSpPr>
            <a:spLocks noChangeShapeType="1"/>
          </p:cNvSpPr>
          <p:nvPr/>
        </p:nvSpPr>
        <p:spPr bwMode="auto">
          <a:xfrm>
            <a:off x="2235200" y="6096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2336800" y="1676400"/>
            <a:ext cx="57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c=c</a:t>
            </a:r>
            <a:r>
              <a:rPr lang="en-US" sz="1600" i="1" baseline="-25000"/>
              <a:t>1</a:t>
            </a:r>
            <a:endParaRPr lang="en-US" sz="1600" i="1"/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2336800" y="6172200"/>
            <a:ext cx="57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c=c</a:t>
            </a:r>
            <a:r>
              <a:rPr lang="en-US" sz="1600" i="1" baseline="-25000"/>
              <a:t>5</a:t>
            </a:r>
            <a:endParaRPr lang="en-US" sz="1600" i="1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2336800" y="5105400"/>
            <a:ext cx="57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c=c</a:t>
            </a:r>
            <a:r>
              <a:rPr lang="en-US" sz="1600" i="1" baseline="-25000"/>
              <a:t>4</a:t>
            </a:r>
            <a:endParaRPr lang="en-US" sz="1600" i="1"/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2336800" y="2819400"/>
            <a:ext cx="57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c=c</a:t>
            </a:r>
            <a:r>
              <a:rPr lang="en-US" sz="1600" i="1" baseline="-25000"/>
              <a:t>2</a:t>
            </a:r>
            <a:endParaRPr lang="en-US" sz="1600" i="1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2336800" y="4038600"/>
            <a:ext cx="5790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/>
              <a:t>c=c</a:t>
            </a:r>
            <a:r>
              <a:rPr lang="en-US" sz="1600" i="1" baseline="-25000"/>
              <a:t>3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06479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26E7-882B-E04B-9435-582113D2C2FB}" type="slidenum">
              <a:rPr lang="en-US"/>
              <a:pPr/>
              <a:t>41</a:t>
            </a:fld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00038"/>
            <a:ext cx="7969251" cy="615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238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68D9-01A7-4A47-8816-B03C39945EE0}" type="slidenum">
              <a:rPr lang="en-US"/>
              <a:pPr/>
              <a:t>42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10363200" cy="838200"/>
          </a:xfrm>
        </p:spPr>
        <p:txBody>
          <a:bodyPr/>
          <a:lstStyle/>
          <a:p>
            <a:r>
              <a:rPr lang="en-US" sz="3200"/>
              <a:t>Timed Release Case 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48860"/>
              </p:ext>
            </p:extLst>
          </p:nvPr>
        </p:nvGraphicFramePr>
        <p:xfrm>
          <a:off x="2235200" y="685800"/>
          <a:ext cx="82296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Document" r:id="rId3" imgW="5049000" imgH="2629080" progId="Word.Document.8">
                  <p:embed/>
                </p:oleObj>
              </mc:Choice>
              <mc:Fallback>
                <p:oleObj name="Document" r:id="rId3" imgW="5049000" imgH="26290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685800"/>
                        <a:ext cx="82296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4114800"/>
            <a:ext cx="12192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dirty="0" smtClean="0"/>
              <a:t>At </a:t>
            </a:r>
            <a:r>
              <a:rPr lang="en-US" sz="2000" dirty="0"/>
              <a:t>the origin (</a:t>
            </a:r>
            <a:r>
              <a:rPr lang="en-US" sz="2000" i="1" dirty="0"/>
              <a:t>x=0</a:t>
            </a:r>
            <a:r>
              <a:rPr lang="en-US" sz="2000" dirty="0"/>
              <a:t>) a contaminant is added to the flowing water at fixed </a:t>
            </a:r>
            <a:r>
              <a:rPr lang="en-US" sz="2000" dirty="0" smtClean="0"/>
              <a:t>concentration </a:t>
            </a:r>
            <a:r>
              <a:rPr lang="en-US" sz="2000" i="1" dirty="0"/>
              <a:t>C</a:t>
            </a:r>
            <a:r>
              <a:rPr lang="en-US" sz="2000" i="1" baseline="-25000" dirty="0"/>
              <a:t>o</a:t>
            </a:r>
            <a:r>
              <a:rPr lang="en-US" sz="2000" dirty="0"/>
              <a:t> for a period of time t.  </a:t>
            </a:r>
          </a:p>
          <a:p>
            <a:pPr>
              <a:buFontTx/>
              <a:buChar char="•"/>
            </a:pPr>
            <a:r>
              <a:rPr lang="en-US" sz="2000" dirty="0"/>
              <a:t>At the end of the time period the contaminant addition is stopped.  </a:t>
            </a:r>
          </a:p>
          <a:p>
            <a:pPr>
              <a:buFontTx/>
              <a:buChar char="•"/>
            </a:pPr>
            <a:r>
              <a:rPr lang="en-US" sz="2000" dirty="0"/>
              <a:t>By the end of the time period a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parcel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</a:t>
            </a:r>
            <a:r>
              <a:rPr lang="en-US" sz="2000" dirty="0"/>
              <a:t>of contaminated </a:t>
            </a:r>
            <a:r>
              <a:rPr lang="en-US" sz="2000" dirty="0" smtClean="0"/>
              <a:t>water </a:t>
            </a:r>
            <a:r>
              <a:rPr lang="en-US" sz="2000" dirty="0"/>
              <a:t>is created.</a:t>
            </a:r>
          </a:p>
          <a:p>
            <a:pPr>
              <a:buFontTx/>
              <a:buChar char="•"/>
            </a:pPr>
            <a:r>
              <a:rPr lang="en-US" sz="2000" dirty="0" smtClean="0"/>
              <a:t>Mechanism </a:t>
            </a:r>
            <a:r>
              <a:rPr lang="en-US" sz="2000" dirty="0"/>
              <a:t>of release does  not disturb the local flow field in any fashion.  </a:t>
            </a:r>
          </a:p>
          <a:p>
            <a:pPr>
              <a:buFontTx/>
              <a:buChar char="•"/>
            </a:pPr>
            <a:r>
              <a:rPr lang="en-US" sz="2000" dirty="0"/>
              <a:t>Contaminant is assumed to be </a:t>
            </a:r>
            <a:r>
              <a:rPr lang="en-US" sz="2000" dirty="0" err="1"/>
              <a:t>uniformily</a:t>
            </a:r>
            <a:r>
              <a:rPr lang="en-US" sz="2000" dirty="0"/>
              <a:t> mixed in </a:t>
            </a:r>
            <a:r>
              <a:rPr lang="en-US" sz="2000" dirty="0" smtClean="0"/>
              <a:t>the parcel (zone)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4518000" y="1302410"/>
            <a:ext cx="406400" cy="113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12660" y="2219970"/>
            <a:ext cx="406400" cy="113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0736" y="3235222"/>
            <a:ext cx="406400" cy="1139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81D2F-AD01-B745-885F-9130FCFAF837}" type="slidenum">
              <a:rPr lang="en-US"/>
              <a:pPr/>
              <a:t>43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76" y="45088"/>
            <a:ext cx="10364451" cy="1596177"/>
          </a:xfrm>
        </p:spPr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61700" y="1758698"/>
            <a:ext cx="5080000" cy="4639332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Solution identical to first case.</a:t>
            </a:r>
          </a:p>
          <a:p>
            <a:r>
              <a:rPr lang="en-US" sz="3200" dirty="0"/>
              <a:t>Substitute </a:t>
            </a:r>
            <a:r>
              <a:rPr lang="en-US" sz="3200" i="1" dirty="0" err="1">
                <a:latin typeface="Times New Roman" charset="0"/>
              </a:rPr>
              <a:t>v</a:t>
            </a:r>
            <a:r>
              <a:rPr lang="en-US" sz="3200" i="1" dirty="0" err="1">
                <a:latin typeface="Symbol" charset="0"/>
              </a:rPr>
              <a:t>t</a:t>
            </a:r>
            <a:r>
              <a:rPr lang="en-US" sz="3200" i="1" dirty="0">
                <a:latin typeface="Times New Roman" charset="0"/>
              </a:rPr>
              <a:t> </a:t>
            </a:r>
            <a:r>
              <a:rPr lang="en-US" sz="3200" dirty="0">
                <a:latin typeface="Times New Roman" charset="0"/>
              </a:rPr>
              <a:t>= </a:t>
            </a:r>
            <a:r>
              <a:rPr lang="en-US" sz="3200" i="1" dirty="0">
                <a:latin typeface="Times New Roman" charset="0"/>
              </a:rPr>
              <a:t>L</a:t>
            </a:r>
            <a:r>
              <a:rPr lang="en-US" sz="3200" dirty="0"/>
              <a:t> into the previous solution.</a:t>
            </a:r>
          </a:p>
        </p:txBody>
      </p:sp>
      <p:graphicFrame>
        <p:nvGraphicFramePr>
          <p:cNvPr id="24581" name="Object 5"/>
          <p:cNvGraphicFramePr>
            <a:graphicFrameLocks noGrp="1" noChangeAspect="1"/>
          </p:cNvGraphicFramePr>
          <p:nvPr>
            <p:ph type="body" sz="half" idx="4294967295"/>
            <p:extLst>
              <p:ext uri="{D42A27DB-BD31-4B8C-83A1-F6EECF244321}">
                <p14:modId xmlns:p14="http://schemas.microsoft.com/office/powerpoint/2010/main" val="821108533"/>
              </p:ext>
            </p:extLst>
          </p:nvPr>
        </p:nvGraphicFramePr>
        <p:xfrm>
          <a:off x="248380" y="2875630"/>
          <a:ext cx="5986016" cy="144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2044440" imgH="660240" progId="Equation.3">
                  <p:embed/>
                </p:oleObj>
              </mc:Choice>
              <mc:Fallback>
                <p:oleObj name="Equation" r:id="rId3" imgW="20444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80" y="2875630"/>
                        <a:ext cx="5986016" cy="144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647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EPANET HOW these are implemented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24" y="2427326"/>
            <a:ext cx="10925585" cy="2908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19317" y="4087877"/>
            <a:ext cx="3560183" cy="28264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28588" y="4028635"/>
            <a:ext cx="2312321" cy="34188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7343" y="4323038"/>
            <a:ext cx="1436148" cy="341883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1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204112"/>
            <a:ext cx="12192000" cy="3712464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When parcels (concentration) reaches a node where there are multiple mass fluxes, a flow-weighted mixing model is used to compute the concentration at that node (which will become a new </a:t>
            </a:r>
            <a:r>
              <a:rPr lang="en-US" sz="2800" i="1" dirty="0" smtClean="0"/>
              <a:t>C</a:t>
            </a:r>
            <a:r>
              <a:rPr lang="en-US" sz="2800" i="1" baseline="-25000" dirty="0" smtClean="0"/>
              <a:t>0</a:t>
            </a:r>
            <a:r>
              <a:rPr lang="en-US" sz="2800" dirty="0" smtClean="0"/>
              <a:t> for any downstream links)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6" y="11872"/>
            <a:ext cx="10364451" cy="968325"/>
          </a:xfrm>
        </p:spPr>
        <p:txBody>
          <a:bodyPr/>
          <a:lstStyle/>
          <a:p>
            <a:r>
              <a:rPr lang="en-US" dirty="0" smtClean="0"/>
              <a:t>Mixing at node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8570"/>
              </p:ext>
            </p:extLst>
          </p:nvPr>
        </p:nvGraphicFramePr>
        <p:xfrm>
          <a:off x="4115577" y="3919237"/>
          <a:ext cx="3619103" cy="1737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3" imgW="965200" imgH="533400" progId="Equation.3">
                  <p:embed/>
                </p:oleObj>
              </mc:Choice>
              <mc:Fallback>
                <p:oleObj name="Equation" r:id="rId3" imgW="965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577" y="3919237"/>
                        <a:ext cx="3619103" cy="1737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83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6" y="1324146"/>
            <a:ext cx="11746527" cy="3712464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Tank mixing is handled by four possible models:</a:t>
            </a:r>
          </a:p>
          <a:p>
            <a:pPr lvl="1"/>
            <a:r>
              <a:rPr lang="en-US" sz="2600" dirty="0" smtClean="0"/>
              <a:t>Completely mixed (CFSTR)</a:t>
            </a:r>
          </a:p>
          <a:p>
            <a:pPr lvl="1"/>
            <a:r>
              <a:rPr lang="en-US" sz="2600" dirty="0" smtClean="0"/>
              <a:t>Two-Compartment Mixing</a:t>
            </a:r>
          </a:p>
          <a:p>
            <a:pPr lvl="1"/>
            <a:r>
              <a:rPr lang="en-US" sz="2600" dirty="0" smtClean="0"/>
              <a:t>FIFO Plug Flow</a:t>
            </a:r>
          </a:p>
          <a:p>
            <a:pPr lvl="1"/>
            <a:r>
              <a:rPr lang="en-US" sz="2600" dirty="0" smtClean="0"/>
              <a:t>LIFO Plug Flow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76" y="35611"/>
            <a:ext cx="10364451" cy="1015806"/>
          </a:xfrm>
        </p:spPr>
        <p:txBody>
          <a:bodyPr/>
          <a:lstStyle/>
          <a:p>
            <a:r>
              <a:rPr lang="en-US" dirty="0" smtClean="0"/>
              <a:t>Mixing in a tank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349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8757" y="1122353"/>
            <a:ext cx="5873083" cy="5522214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All water entering tank instantly and completely mixes</a:t>
            </a:r>
          </a:p>
          <a:p>
            <a:pPr lvl="1"/>
            <a:r>
              <a:rPr lang="en-US" sz="2200" dirty="0" smtClean="0"/>
              <a:t>Reasonable for small tanks, or hydraulic time steps that are long compared to transport time steps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2993" y="36567"/>
            <a:ext cx="10364451" cy="1092342"/>
          </a:xfrm>
        </p:spPr>
        <p:txBody>
          <a:bodyPr/>
          <a:lstStyle/>
          <a:p>
            <a:r>
              <a:rPr lang="en-US" dirty="0" smtClean="0"/>
              <a:t>Completely mixed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40" y="1122353"/>
            <a:ext cx="5741397" cy="468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2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3541" y="1514122"/>
            <a:ext cx="4958972" cy="5343879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Tank storage divided into two compartments</a:t>
            </a:r>
          </a:p>
          <a:p>
            <a:pPr lvl="1"/>
            <a:r>
              <a:rPr lang="en-US" sz="2200" dirty="0" smtClean="0"/>
              <a:t>Inlet/Outlet zone</a:t>
            </a:r>
          </a:p>
          <a:p>
            <a:pPr lvl="1"/>
            <a:r>
              <a:rPr lang="en-US" sz="2200" dirty="0" smtClean="0"/>
              <a:t>Main Zone</a:t>
            </a:r>
          </a:p>
          <a:p>
            <a:r>
              <a:rPr lang="en-US" sz="2400" dirty="0" smtClean="0"/>
              <a:t>When Inlet/Outlet zone is filled, then spills into main zone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5308" y="201508"/>
            <a:ext cx="10364451" cy="920845"/>
          </a:xfrm>
        </p:spPr>
        <p:txBody>
          <a:bodyPr/>
          <a:lstStyle/>
          <a:p>
            <a:r>
              <a:rPr lang="en-US" dirty="0" smtClean="0"/>
              <a:t>Two-compartment mixing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533" y="1122352"/>
            <a:ext cx="6104467" cy="47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0863" y="1629590"/>
            <a:ext cx="5433236" cy="5228411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The first parcel (volume) of water to enter the tank, is first parcel to leave</a:t>
            </a:r>
            <a:endParaRPr lang="en-US" sz="2800" dirty="0"/>
          </a:p>
          <a:p>
            <a:r>
              <a:rPr lang="en-US" sz="2800" dirty="0" smtClean="0"/>
              <a:t>Essentially plug-flow in the tank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689" y="30010"/>
            <a:ext cx="10364451" cy="1092343"/>
          </a:xfrm>
        </p:spPr>
        <p:txBody>
          <a:bodyPr/>
          <a:lstStyle/>
          <a:p>
            <a:r>
              <a:rPr lang="en-US" dirty="0" err="1" smtClean="0"/>
              <a:t>Fifo</a:t>
            </a:r>
            <a:r>
              <a:rPr lang="en-US" dirty="0" smtClean="0"/>
              <a:t> mixing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099" y="1122352"/>
            <a:ext cx="6394328" cy="476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7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17033" y="228600"/>
            <a:ext cx="10871200" cy="9906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cs typeface="Calibri" charset="0"/>
              </a:rPr>
              <a:t>Modeling Protocol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7033" y="1600200"/>
            <a:ext cx="10871200" cy="4495800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Candara" charset="0"/>
              </a:rPr>
              <a:t>Sketch a layout on paper</a:t>
            </a:r>
          </a:p>
          <a:p>
            <a:r>
              <a:rPr lang="en-US">
                <a:latin typeface="Candara" charset="0"/>
              </a:rPr>
              <a:t>Identify pipe diameters; length; roughness values</a:t>
            </a:r>
          </a:p>
          <a:p>
            <a:r>
              <a:rPr lang="en-US">
                <a:latin typeface="Candara" charset="0"/>
              </a:rPr>
              <a:t>Identify node elevations; demands</a:t>
            </a:r>
          </a:p>
          <a:p>
            <a:r>
              <a:rPr lang="en-US">
                <a:latin typeface="Candara" charset="0"/>
              </a:rPr>
              <a:t>Supply reservoir (or tank); identify reservoir pool elevation</a:t>
            </a:r>
          </a:p>
          <a:p>
            <a:r>
              <a:rPr lang="en-US">
                <a:latin typeface="Candara" charset="0"/>
              </a:rPr>
              <a:t>Identify pumps; pump curve in problem units</a:t>
            </a:r>
          </a:p>
        </p:txBody>
      </p:sp>
    </p:spTree>
    <p:extLst>
      <p:ext uri="{BB962C8B-B14F-4D97-AF65-F5344CB8AC3E}">
        <p14:creationId xmlns:p14="http://schemas.microsoft.com/office/powerpoint/2010/main" val="195225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8758" y="1122353"/>
            <a:ext cx="5521205" cy="537687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smtClean="0"/>
              <a:t>last (most recent) </a:t>
            </a:r>
            <a:r>
              <a:rPr lang="en-US" sz="2800" dirty="0"/>
              <a:t>parcel (volume) of water to enter the tank, is first parcel to </a:t>
            </a:r>
            <a:r>
              <a:rPr lang="en-US" sz="2800" dirty="0" smtClean="0"/>
              <a:t>leave</a:t>
            </a:r>
            <a:endParaRPr lang="en-US" sz="2800" dirty="0"/>
          </a:p>
          <a:p>
            <a:r>
              <a:rPr lang="en-US" sz="2800" dirty="0"/>
              <a:t>Essentially </a:t>
            </a:r>
            <a:r>
              <a:rPr lang="en-US" sz="2800" dirty="0" smtClean="0"/>
              <a:t>stratified-</a:t>
            </a:r>
            <a:r>
              <a:rPr lang="en-US" sz="2800" dirty="0"/>
              <a:t>flow in the tank</a:t>
            </a:r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5667" y="25009"/>
            <a:ext cx="10364451" cy="889391"/>
          </a:xfrm>
        </p:spPr>
        <p:txBody>
          <a:bodyPr/>
          <a:lstStyle/>
          <a:p>
            <a:r>
              <a:rPr lang="en-US" dirty="0" err="1" smtClean="0"/>
              <a:t>Lifo</a:t>
            </a:r>
            <a:r>
              <a:rPr lang="en-US" dirty="0" smtClean="0"/>
              <a:t> mixing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93" y="914401"/>
            <a:ext cx="5805975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7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097279" y="1097280"/>
            <a:ext cx="10426703" cy="371246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Bulk</a:t>
            </a:r>
            <a:r>
              <a:rPr lang="en-US" dirty="0" smtClean="0"/>
              <a:t> reactions (in the parcel)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Wall</a:t>
            </a:r>
            <a:r>
              <a:rPr lang="en-US" dirty="0" smtClean="0"/>
              <a:t> reactions (at the parcel, pipe-wall interface)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3922" y="35612"/>
            <a:ext cx="9214429" cy="1196395"/>
          </a:xfrm>
        </p:spPr>
        <p:txBody>
          <a:bodyPr/>
          <a:lstStyle/>
          <a:p>
            <a:r>
              <a:rPr lang="en-US" dirty="0" smtClean="0"/>
              <a:t>Water quality reactions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348629"/>
            <a:ext cx="9838267" cy="4127500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847356" y="2738251"/>
            <a:ext cx="8620995" cy="2094928"/>
          </a:xfrm>
          <a:custGeom>
            <a:avLst/>
            <a:gdLst>
              <a:gd name="connsiteX0" fmla="*/ 0 w 6465746"/>
              <a:gd name="connsiteY0" fmla="*/ 16496 h 2094928"/>
              <a:gd name="connsiteX1" fmla="*/ 164943 w 6465746"/>
              <a:gd name="connsiteY1" fmla="*/ 626829 h 2094928"/>
              <a:gd name="connsiteX2" fmla="*/ 148448 w 6465746"/>
              <a:gd name="connsiteY2" fmla="*/ 2094928 h 2094928"/>
              <a:gd name="connsiteX3" fmla="*/ 6465746 w 6465746"/>
              <a:gd name="connsiteY3" fmla="*/ 2078432 h 2094928"/>
              <a:gd name="connsiteX4" fmla="*/ 6432758 w 6465746"/>
              <a:gd name="connsiteY4" fmla="*/ 0 h 2094928"/>
              <a:gd name="connsiteX5" fmla="*/ 65977 w 6465746"/>
              <a:gd name="connsiteY5" fmla="*/ 0 h 209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5746" h="2094928">
                <a:moveTo>
                  <a:pt x="0" y="16496"/>
                </a:moveTo>
                <a:lnTo>
                  <a:pt x="164943" y="626829"/>
                </a:lnTo>
                <a:lnTo>
                  <a:pt x="148448" y="2094928"/>
                </a:lnTo>
                <a:lnTo>
                  <a:pt x="6465746" y="2078432"/>
                </a:lnTo>
                <a:lnTo>
                  <a:pt x="6432758" y="0"/>
                </a:lnTo>
                <a:lnTo>
                  <a:pt x="65977" y="0"/>
                </a:lnTo>
              </a:path>
            </a:pathLst>
          </a:custGeom>
          <a:solidFill>
            <a:srgbClr val="FF0000">
              <a:alpha val="9000"/>
            </a:srgbClr>
          </a:solid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47356" y="4882666"/>
            <a:ext cx="8620995" cy="742297"/>
          </a:xfrm>
          <a:custGeom>
            <a:avLst/>
            <a:gdLst>
              <a:gd name="connsiteX0" fmla="*/ 0 w 6465746"/>
              <a:gd name="connsiteY0" fmla="*/ 0 h 742297"/>
              <a:gd name="connsiteX1" fmla="*/ 32989 w 6465746"/>
              <a:gd name="connsiteY1" fmla="*/ 742297 h 742297"/>
              <a:gd name="connsiteX2" fmla="*/ 6465746 w 6465746"/>
              <a:gd name="connsiteY2" fmla="*/ 742297 h 742297"/>
              <a:gd name="connsiteX3" fmla="*/ 6465746 w 6465746"/>
              <a:gd name="connsiteY3" fmla="*/ 16496 h 742297"/>
              <a:gd name="connsiteX4" fmla="*/ 0 w 6465746"/>
              <a:gd name="connsiteY4" fmla="*/ 0 h 7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5746" h="742297">
                <a:moveTo>
                  <a:pt x="0" y="0"/>
                </a:moveTo>
                <a:lnTo>
                  <a:pt x="32989" y="742297"/>
                </a:lnTo>
                <a:lnTo>
                  <a:pt x="6465746" y="742297"/>
                </a:lnTo>
                <a:lnTo>
                  <a:pt x="6465746" y="16496"/>
                </a:lnTo>
                <a:lnTo>
                  <a:pt x="0" y="0"/>
                </a:lnTo>
                <a:close/>
              </a:path>
            </a:pathLst>
          </a:custGeom>
          <a:solidFill>
            <a:srgbClr val="008000">
              <a:alpha val="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835215" y="998907"/>
            <a:ext cx="10426703" cy="3712464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G</a:t>
            </a:r>
            <a:r>
              <a:rPr lang="en-US" sz="2400" dirty="0" smtClean="0"/>
              <a:t>rowth and decay of constituent in the bulk phase (parcel)</a:t>
            </a:r>
          </a:p>
          <a:p>
            <a:r>
              <a:rPr lang="en-US" sz="2400" dirty="0" smtClean="0"/>
              <a:t>Uses choice of</a:t>
            </a:r>
          </a:p>
          <a:p>
            <a:pPr marL="0" lvl="1" indent="-169164"/>
            <a:r>
              <a:rPr lang="en-US" sz="2000" dirty="0" smtClean="0"/>
              <a:t>No reaction</a:t>
            </a:r>
          </a:p>
          <a:p>
            <a:pPr marL="0" lvl="1" indent="-169164"/>
            <a:r>
              <a:rPr lang="en-US" sz="2000" dirty="0" smtClean="0"/>
              <a:t>Zero-Order kinetics</a:t>
            </a:r>
          </a:p>
          <a:p>
            <a:pPr marL="0" lvl="1" indent="-169164"/>
            <a:r>
              <a:rPr lang="en-US" sz="2000" dirty="0" smtClean="0"/>
              <a:t>1-st Order Decay</a:t>
            </a:r>
          </a:p>
          <a:p>
            <a:pPr marL="0" lvl="1" indent="-169164"/>
            <a:r>
              <a:rPr lang="en-US" sz="2000" dirty="0" smtClean="0"/>
              <a:t>1-st Order Saturation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7467" y="0"/>
            <a:ext cx="10364451" cy="980196"/>
          </a:xfrm>
        </p:spPr>
        <p:txBody>
          <a:bodyPr/>
          <a:lstStyle/>
          <a:p>
            <a:r>
              <a:rPr lang="en-US" dirty="0" smtClean="0"/>
              <a:t>BULK reactions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67" y="4552733"/>
            <a:ext cx="10380133" cy="1765300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45942"/>
              </p:ext>
            </p:extLst>
          </p:nvPr>
        </p:nvGraphicFramePr>
        <p:xfrm>
          <a:off x="5209209" y="1671879"/>
          <a:ext cx="5149849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952500" imgH="215900" progId="Equation.3">
                  <p:embed/>
                </p:oleObj>
              </mc:Choice>
              <mc:Fallback>
                <p:oleObj name="Equation" r:id="rId5" imgW="9525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9209" y="1671879"/>
                        <a:ext cx="5149849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023507"/>
              </p:ext>
            </p:extLst>
          </p:nvPr>
        </p:nvGraphicFramePr>
        <p:xfrm>
          <a:off x="7143751" y="2492375"/>
          <a:ext cx="2992967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Equation" r:id="rId7" imgW="952500" imgH="901700" progId="Equation.3">
                  <p:embed/>
                </p:oleObj>
              </mc:Choice>
              <mc:Fallback>
                <p:oleObj name="Equation" r:id="rId7" imgW="952500" imgH="901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1" y="2492375"/>
                        <a:ext cx="2992967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6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116065" y="1132890"/>
            <a:ext cx="12075935" cy="3712464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Handled in similar fashion – generally a secondary  reaction term based on location in the network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9689" y="0"/>
            <a:ext cx="10364451" cy="968325"/>
          </a:xfrm>
        </p:spPr>
        <p:txBody>
          <a:bodyPr/>
          <a:lstStyle/>
          <a:p>
            <a:r>
              <a:rPr lang="en-US" dirty="0" smtClean="0"/>
              <a:t>Wall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1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"/>
          <p:cNvGrpSpPr>
            <a:grpSpLocks/>
          </p:cNvGrpSpPr>
          <p:nvPr/>
        </p:nvGrpSpPr>
        <p:grpSpPr bwMode="auto">
          <a:xfrm>
            <a:off x="1089198" y="2279076"/>
            <a:ext cx="10189029" cy="4151598"/>
            <a:chOff x="2514600" y="3200400"/>
            <a:chExt cx="4356100" cy="2760749"/>
          </a:xfrm>
        </p:grpSpPr>
        <p:pic>
          <p:nvPicPr>
            <p:cNvPr id="16392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00400"/>
              <a:ext cx="4356100" cy="2760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647879" y="4573032"/>
              <a:ext cx="152463" cy="150425"/>
            </a:xfrm>
            <a:prstGeom prst="ellipse">
              <a:avLst/>
            </a:prstGeom>
            <a:solidFill>
              <a:srgbClr val="FFFF00">
                <a:alpha val="4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759692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257722" y="931033"/>
            <a:ext cx="10614780" cy="90884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What is the disinfection residual in the system below if the source water has chloramine at 10 mg/L and the first-order decay mass transfer coefficient (</a:t>
            </a:r>
            <a:r>
              <a:rPr lang="en-US" i="1" dirty="0" smtClean="0">
                <a:latin typeface="Franklin Gothic Book"/>
                <a:ea typeface="ＭＳ Ｐゴシック" charset="0"/>
                <a:cs typeface="ＭＳ Ｐゴシック" charset="0"/>
              </a:rPr>
              <a:t>K</a:t>
            </a:r>
            <a:r>
              <a:rPr lang="en-US" i="1" baseline="-25000" dirty="0" smtClean="0">
                <a:latin typeface="Franklin Gothic Book"/>
                <a:ea typeface="ＭＳ Ｐゴシック" charset="0"/>
                <a:cs typeface="ＭＳ Ｐゴシック" charset="0"/>
              </a:rPr>
              <a:t>b</a:t>
            </a:r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) is -5?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2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84" y="2135490"/>
            <a:ext cx="9380289" cy="4225626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30991" y="0"/>
            <a:ext cx="10482357" cy="77029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257721" y="931033"/>
            <a:ext cx="11564344" cy="1561706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What is the disinfection residual in the system below if the source water has chloramine at 10 mg/L and the first-order decay mass transfer coefficient (</a:t>
            </a:r>
            <a:r>
              <a:rPr lang="en-US" i="1" dirty="0" smtClean="0">
                <a:latin typeface="Franklin Gothic Book"/>
                <a:ea typeface="ＭＳ Ｐゴシック" charset="0"/>
                <a:cs typeface="ＭＳ Ｐゴシック" charset="0"/>
              </a:rPr>
              <a:t>K</a:t>
            </a:r>
            <a:r>
              <a:rPr lang="en-US" i="1" baseline="-25000" dirty="0" smtClean="0">
                <a:latin typeface="Franklin Gothic Book"/>
                <a:ea typeface="ＭＳ Ｐゴシック" charset="0"/>
                <a:cs typeface="ＭＳ Ｐゴシック" charset="0"/>
              </a:rPr>
              <a:t>b</a:t>
            </a:r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) is -5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302" y="5348877"/>
            <a:ext cx="3849575" cy="773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Build the hydraulic simulation – verify works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8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1268542"/>
            <a:ext cx="9411879" cy="5463481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3776" y="121684"/>
            <a:ext cx="10364451" cy="8093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69059" y="5042786"/>
            <a:ext cx="3849575" cy="15224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Select 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Data/Options/Reactions</a:t>
            </a: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Set Bulk Coefficient; Reaction Order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87925" y="1660258"/>
            <a:ext cx="813716" cy="5938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20270" y="4835508"/>
            <a:ext cx="813716" cy="5938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20270" y="5565249"/>
            <a:ext cx="813716" cy="5938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22922" y="1268541"/>
            <a:ext cx="2067671" cy="59383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3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08" y="931033"/>
            <a:ext cx="9217136" cy="5749524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69059" y="5024041"/>
            <a:ext cx="3849575" cy="1484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Select 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Data/Options/Times</a:t>
            </a: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Set a total simulation duration (how many Hydraulic Time Steps to Take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81533" y="4646975"/>
            <a:ext cx="561263" cy="377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00" y="931034"/>
            <a:ext cx="9932689" cy="5776803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93103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81533" y="2533222"/>
            <a:ext cx="3849575" cy="1484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Select 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Data/Reservoirs/…</a:t>
            </a: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Set a source quality and source type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64787" y="4597490"/>
            <a:ext cx="561263" cy="377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23470" y="5409708"/>
            <a:ext cx="1281740" cy="37706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31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22" y="1253657"/>
            <a:ext cx="11398215" cy="5221088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13776" y="-10602"/>
            <a:ext cx="10364451" cy="71094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60054" y="4309955"/>
            <a:ext cx="3849575" cy="14845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Run the model, then step through the times until steady state</a:t>
            </a: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Interpret results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45438" y="2957351"/>
            <a:ext cx="731932" cy="56560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88681" y="2907866"/>
            <a:ext cx="2381356" cy="56560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5410200"/>
            <a:ext cx="9448800" cy="76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096000" y="37338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2667000"/>
            <a:ext cx="518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817033" y="228600"/>
            <a:ext cx="10871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alibri" charset="0"/>
                <a:cs typeface="Calibri" charset="0"/>
              </a:rPr>
              <a:t>Tank</a:t>
            </a:r>
          </a:p>
        </p:txBody>
      </p:sp>
      <p:sp>
        <p:nvSpPr>
          <p:cNvPr id="1946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17033" y="1600200"/>
            <a:ext cx="10871200" cy="44958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Candara" charset="0"/>
              </a:rPr>
              <a:t>Supply reservoir (or tank); identify reservoir pool elevation</a:t>
            </a:r>
          </a:p>
          <a:p>
            <a:pPr lvl="1" eaLnBrk="1" hangingPunct="1">
              <a:defRPr/>
            </a:pPr>
            <a:r>
              <a:rPr lang="en-US">
                <a:latin typeface="Candara" charset="0"/>
              </a:rPr>
              <a:t>May need </a:t>
            </a:r>
            <a:br>
              <a:rPr lang="en-US">
                <a:latin typeface="Candara" charset="0"/>
              </a:rPr>
            </a:br>
            <a:r>
              <a:rPr lang="en-US">
                <a:latin typeface="Candara" charset="0"/>
              </a:rPr>
              <a:t>assumptions</a:t>
            </a:r>
          </a:p>
          <a:p>
            <a:pPr lvl="1" eaLnBrk="1" hangingPunct="1">
              <a:defRPr/>
            </a:pPr>
            <a:r>
              <a:rPr lang="en-US">
                <a:latin typeface="Candara" charset="0"/>
              </a:rPr>
              <a:t>Tank dimensions</a:t>
            </a:r>
            <a:br>
              <a:rPr lang="en-US">
                <a:latin typeface="Candara" charset="0"/>
              </a:rPr>
            </a:br>
            <a:r>
              <a:rPr lang="en-US">
                <a:latin typeface="Candara" charset="0"/>
              </a:rPr>
              <a:t>should be sensible</a:t>
            </a:r>
          </a:p>
          <a:p>
            <a:pPr lvl="1" eaLnBrk="1" hangingPunct="1">
              <a:defRPr/>
            </a:pPr>
            <a:r>
              <a:rPr lang="en-US">
                <a:latin typeface="Candara" charset="0"/>
              </a:rPr>
              <a:t>Pipe length is given</a:t>
            </a:r>
          </a:p>
        </p:txBody>
      </p:sp>
      <p:sp>
        <p:nvSpPr>
          <p:cNvPr id="2" name="Oval 1"/>
          <p:cNvSpPr/>
          <p:nvPr/>
        </p:nvSpPr>
        <p:spPr>
          <a:xfrm>
            <a:off x="1117600" y="5257800"/>
            <a:ext cx="508000" cy="381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nip Same Side Corner Rectangle 2"/>
          <p:cNvSpPr/>
          <p:nvPr/>
        </p:nvSpPr>
        <p:spPr>
          <a:xfrm rot="10800000">
            <a:off x="5283200" y="2667000"/>
            <a:ext cx="1625600" cy="1066800"/>
          </a:xfrm>
          <a:prstGeom prst="snip2Same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4" name="TextBox 9"/>
          <p:cNvSpPr txBox="1">
            <a:spLocks noChangeArrowheads="1"/>
          </p:cNvSpPr>
          <p:nvPr/>
        </p:nvSpPr>
        <p:spPr bwMode="auto">
          <a:xfrm>
            <a:off x="10187518" y="53022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Z=180 ft</a:t>
            </a:r>
          </a:p>
        </p:txBody>
      </p:sp>
      <p:sp>
        <p:nvSpPr>
          <p:cNvPr id="38925" name="TextBox 12"/>
          <p:cNvSpPr txBox="1">
            <a:spLocks noChangeArrowheads="1"/>
          </p:cNvSpPr>
          <p:nvPr/>
        </p:nvSpPr>
        <p:spPr bwMode="auto">
          <a:xfrm>
            <a:off x="10270067" y="24828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Z=315 ft</a:t>
            </a:r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10187518" y="3549650"/>
            <a:ext cx="103800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Z=300 ft</a:t>
            </a:r>
          </a:p>
        </p:txBody>
      </p:sp>
      <p:cxnSp>
        <p:nvCxnSpPr>
          <p:cNvPr id="12" name="Elbow Connector 11"/>
          <p:cNvCxnSpPr/>
          <p:nvPr/>
        </p:nvCxnSpPr>
        <p:spPr>
          <a:xfrm rot="5400000">
            <a:off x="3022600" y="2336800"/>
            <a:ext cx="1676400" cy="4470400"/>
          </a:xfrm>
          <a:prstGeom prst="bentConnector2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908800" y="3917950"/>
            <a:ext cx="0" cy="13843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25600" y="5867400"/>
            <a:ext cx="4267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0" name="TextBox 21"/>
          <p:cNvSpPr txBox="1">
            <a:spLocks noChangeArrowheads="1"/>
          </p:cNvSpPr>
          <p:nvPr/>
        </p:nvSpPr>
        <p:spPr bwMode="auto">
          <a:xfrm>
            <a:off x="6345767" y="4419600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=120 ft</a:t>
            </a:r>
          </a:p>
        </p:txBody>
      </p: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149600" y="5726114"/>
            <a:ext cx="111096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=180 ft</a:t>
            </a:r>
          </a:p>
        </p:txBody>
      </p:sp>
      <p:sp>
        <p:nvSpPr>
          <p:cNvPr id="38932" name="TextBox 19"/>
          <p:cNvSpPr txBox="1">
            <a:spLocks noChangeArrowheads="1"/>
          </p:cNvSpPr>
          <p:nvPr/>
        </p:nvSpPr>
        <p:spPr bwMode="auto">
          <a:xfrm>
            <a:off x="8117418" y="5541964"/>
            <a:ext cx="11342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Elevation</a:t>
            </a:r>
          </a:p>
        </p:txBody>
      </p:sp>
      <p:sp>
        <p:nvSpPr>
          <p:cNvPr id="38933" name="TextBox 24"/>
          <p:cNvSpPr txBox="1">
            <a:spLocks noChangeArrowheads="1"/>
          </p:cNvSpPr>
          <p:nvPr/>
        </p:nvSpPr>
        <p:spPr bwMode="auto">
          <a:xfrm>
            <a:off x="8026401" y="2667000"/>
            <a:ext cx="12367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Max Level</a:t>
            </a:r>
          </a:p>
        </p:txBody>
      </p:sp>
      <p:sp>
        <p:nvSpPr>
          <p:cNvPr id="38934" name="TextBox 25"/>
          <p:cNvSpPr txBox="1">
            <a:spLocks noChangeArrowheads="1"/>
          </p:cNvSpPr>
          <p:nvPr/>
        </p:nvSpPr>
        <p:spPr bwMode="auto">
          <a:xfrm>
            <a:off x="8026401" y="3768725"/>
            <a:ext cx="117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Min Level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83200" y="2482850"/>
            <a:ext cx="1625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6" name="TextBox 28"/>
          <p:cNvSpPr txBox="1">
            <a:spLocks noChangeArrowheads="1"/>
          </p:cNvSpPr>
          <p:nvPr/>
        </p:nvSpPr>
        <p:spPr bwMode="auto">
          <a:xfrm>
            <a:off x="5283201" y="2112964"/>
            <a:ext cx="11210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Diameter</a:t>
            </a:r>
          </a:p>
        </p:txBody>
      </p:sp>
      <p:sp>
        <p:nvSpPr>
          <p:cNvPr id="38937" name="TextBox 29"/>
          <p:cNvSpPr txBox="1">
            <a:spLocks noChangeArrowheads="1"/>
          </p:cNvSpPr>
          <p:nvPr/>
        </p:nvSpPr>
        <p:spPr bwMode="auto">
          <a:xfrm>
            <a:off x="814918" y="4884739"/>
            <a:ext cx="929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Node 2</a:t>
            </a:r>
          </a:p>
        </p:txBody>
      </p:sp>
      <p:sp>
        <p:nvSpPr>
          <p:cNvPr id="38938" name="TextBox 30"/>
          <p:cNvSpPr txBox="1">
            <a:spLocks noChangeArrowheads="1"/>
          </p:cNvSpPr>
          <p:nvPr/>
        </p:nvSpPr>
        <p:spPr bwMode="auto">
          <a:xfrm>
            <a:off x="2410885" y="4924425"/>
            <a:ext cx="2563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sto MT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Pipe 8:  L</a:t>
            </a:r>
            <a:r>
              <a:rPr lang="en-US" sz="1800" baseline="-25000">
                <a:latin typeface="Arial" charset="0"/>
              </a:rPr>
              <a:t>1</a:t>
            </a:r>
            <a:r>
              <a:rPr lang="en-US" sz="1800">
                <a:latin typeface="Arial" charset="0"/>
              </a:rPr>
              <a:t> + L</a:t>
            </a:r>
            <a:r>
              <a:rPr lang="en-US" sz="1800" baseline="-25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 = 300 ft</a:t>
            </a:r>
          </a:p>
        </p:txBody>
      </p:sp>
    </p:spTree>
    <p:extLst>
      <p:ext uri="{BB962C8B-B14F-4D97-AF65-F5344CB8AC3E}">
        <p14:creationId xmlns:p14="http://schemas.microsoft.com/office/powerpoint/2010/main" val="101415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87839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Additional concepts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Content Placeholder 2"/>
          <p:cNvSpPr>
            <a:spLocks noGrp="1"/>
          </p:cNvSpPr>
          <p:nvPr>
            <p:ph idx="4294967295"/>
          </p:nvPr>
        </p:nvSpPr>
        <p:spPr>
          <a:xfrm>
            <a:off x="609600" y="1018561"/>
            <a:ext cx="10972800" cy="2286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2400" dirty="0" smtClean="0">
                <a:latin typeface="Franklin Gothic Book"/>
                <a:ea typeface="ＭＳ Ｐゴシック" charset="0"/>
                <a:cs typeface="ＭＳ Ｐゴシック" charset="0"/>
              </a:rPr>
              <a:t>A “tracer” can be used to estimate water age in the system (its treated as a different constituent)</a:t>
            </a:r>
          </a:p>
          <a:p>
            <a:pPr eaLnBrk="1" hangingPunct="1"/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	</a:t>
            </a:r>
            <a:r>
              <a:rPr lang="en-US" sz="2400" dirty="0" smtClean="0">
                <a:latin typeface="Franklin Gothic Book"/>
                <a:ea typeface="ＭＳ Ｐゴシック" charset="0"/>
                <a:cs typeface="ＭＳ Ｐゴシック" charset="0"/>
              </a:rPr>
              <a:t>Use Zero-Order reaction with K</a:t>
            </a:r>
            <a:r>
              <a:rPr lang="en-US" sz="2400" baseline="-25000" dirty="0" smtClean="0">
                <a:latin typeface="Franklin Gothic Book"/>
                <a:ea typeface="ＭＳ Ｐゴシック" charset="0"/>
                <a:cs typeface="ＭＳ Ｐゴシック" charset="0"/>
              </a:rPr>
              <a:t>b</a:t>
            </a:r>
            <a:r>
              <a:rPr lang="en-US" sz="2400" dirty="0" smtClean="0">
                <a:latin typeface="Franklin Gothic Book"/>
                <a:ea typeface="ＭＳ Ｐゴシック" charset="0"/>
                <a:cs typeface="ＭＳ Ｐゴシック" charset="0"/>
              </a:rPr>
              <a:t> = 1;  resulting “concentration” is water age in Hydraulic Time Steps</a:t>
            </a:r>
          </a:p>
          <a:p>
            <a:pPr eaLnBrk="1" hangingPunct="1"/>
            <a:r>
              <a:rPr lang="en-US" sz="2400" dirty="0" smtClean="0">
                <a:latin typeface="Franklin Gothic Book"/>
                <a:ea typeface="ＭＳ Ｐゴシック" charset="0"/>
                <a:cs typeface="ＭＳ Ｐゴシック" charset="0"/>
              </a:rPr>
              <a:t>Multiple sources can be used to estimate mixing in a system (homework)</a:t>
            </a:r>
            <a:endParaRPr lang="en-US" sz="2400" dirty="0">
              <a:latin typeface="Franklin Gothic Book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smtClean="0">
                <a:latin typeface="Franklin Gothic Book"/>
                <a:ea typeface="ＭＳ Ｐゴシック" charset="0"/>
                <a:cs typeface="ＭＳ Ｐゴシック" charset="0"/>
              </a:rPr>
              <a:t>Intrusions of contaminants can be modeled (inject a dose at a node, and see where it arrives).</a:t>
            </a:r>
            <a:endParaRPr lang="en-US" sz="2400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1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77" y="1126652"/>
            <a:ext cx="12090124" cy="5434924"/>
          </a:xfrm>
          <a:prstGeom prst="rect">
            <a:avLst/>
          </a:prstGeo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909651" y="1"/>
            <a:ext cx="10364451" cy="688471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idx="4294967295"/>
          </p:nvPr>
        </p:nvSpPr>
        <p:spPr>
          <a:xfrm>
            <a:off x="257723" y="931033"/>
            <a:ext cx="9807651" cy="778274"/>
          </a:xfrm>
          <a:prstGeom prst="rect">
            <a:avLst/>
          </a:prstGeom>
          <a:solidFill>
            <a:srgbClr val="FFFFFF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What is the water age in hours the system below?</a:t>
            </a:r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5302" y="5521118"/>
            <a:ext cx="2683065" cy="10404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Run the model, then step through the times until steady state</a:t>
            </a:r>
          </a:p>
          <a:p>
            <a:r>
              <a:rPr lang="en-US" dirty="0" smtClean="0">
                <a:latin typeface="Franklin Gothic Book"/>
                <a:ea typeface="ＭＳ Ｐゴシック" charset="0"/>
                <a:cs typeface="ＭＳ Ｐゴシック" charset="0"/>
              </a:rPr>
              <a:t>Interpret results</a:t>
            </a:r>
          </a:p>
          <a:p>
            <a:endParaRPr lang="en-US" dirty="0">
              <a:latin typeface="Franklin Gothic Book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45437" y="2966764"/>
            <a:ext cx="945672" cy="71173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988681" y="2907866"/>
            <a:ext cx="2381356" cy="56560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183" y="4985650"/>
            <a:ext cx="5601936" cy="17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2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12" y="373277"/>
            <a:ext cx="10364451" cy="746553"/>
          </a:xfrm>
        </p:spPr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0063" y="1789100"/>
            <a:ext cx="11500263" cy="428843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 smtClean="0"/>
              <a:t>Open Channel Flow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Uniform flow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Gradually Varied Flow</a:t>
            </a:r>
          </a:p>
          <a:p>
            <a:pPr lvl="3">
              <a:buFont typeface="Arial"/>
              <a:buChar char="•"/>
            </a:pPr>
            <a:r>
              <a:rPr lang="en-US" sz="3200" dirty="0" smtClean="0"/>
              <a:t>Hydraulic Elements</a:t>
            </a:r>
            <a:endParaRPr lang="en-US" sz="32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74567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Extended period simulation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3157" y="1519478"/>
            <a:ext cx="11356233" cy="42973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EPANET and similar programs find steady-flow solutions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Extended period simulation produces a sequence of steady states with approximations for: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Tanks drain and fill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Pressures can change at beginning and end of a time interval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Pump operating points moving along a pump curve</a:t>
            </a: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2691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615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6072" y="1634035"/>
            <a:ext cx="11616733" cy="4297363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800" dirty="0" smtClean="0">
                <a:ea typeface="+mn-ea"/>
                <a:cs typeface="+mn-cs"/>
              </a:rPr>
              <a:t>Extended period simulation used for: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Modeling pressure in systems during changing demand –usually at hourly time scale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Storage tank operation and sizing</a:t>
            </a:r>
          </a:p>
          <a:p>
            <a:pPr lvl="1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2400" dirty="0" smtClean="0">
                <a:ea typeface="+mn-ea"/>
              </a:rPr>
              <a:t>Water quality simulation </a:t>
            </a:r>
          </a:p>
          <a:p>
            <a:pPr lvl="2"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2000" dirty="0" smtClean="0">
                <a:ea typeface="+mn-ea"/>
              </a:rPr>
              <a:t>EPANET can approximate water quality from multiple sources – has uses in</a:t>
            </a:r>
          </a:p>
          <a:p>
            <a:pPr lvl="3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1800" dirty="0" smtClean="0">
                <a:ea typeface="+mn-ea"/>
              </a:rPr>
              <a:t>Water age in system</a:t>
            </a:r>
          </a:p>
          <a:p>
            <a:pPr lvl="3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1800" dirty="0" smtClean="0">
                <a:ea typeface="+mn-ea"/>
              </a:rPr>
              <a:t>Detection of intrusions into a system</a:t>
            </a:r>
          </a:p>
          <a:p>
            <a:pPr lvl="3" eaLnBrk="1" fontAlgn="auto" hangingPunct="1"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Calisto MT" pitchFamily="18" charset="0"/>
              <a:buChar char="•"/>
              <a:defRPr/>
            </a:pPr>
            <a:r>
              <a:rPr lang="en-US" sz="1800" dirty="0" smtClean="0">
                <a:ea typeface="+mn-ea"/>
              </a:rPr>
              <a:t>Severity of contamination (impact assessment)</a:t>
            </a:r>
            <a:endParaRPr lang="en-US" sz="18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123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16155"/>
            <a:ext cx="10364451" cy="159617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implemented?	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39285" y="1828801"/>
            <a:ext cx="10111316" cy="4297363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In EPANET assign a demand pattern to a node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Set simulation times</a:t>
            </a:r>
          </a:p>
          <a:p>
            <a:pPr eaLnBrk="1" fontAlgn="auto" hangingPunct="1">
              <a:spcAft>
                <a:spcPts val="0"/>
              </a:spcAft>
              <a:buFont typeface="Calisto MT" pitchFamily="18" charset="0"/>
              <a:buChar char="•"/>
              <a:defRPr/>
            </a:pPr>
            <a:r>
              <a:rPr lang="en-US" sz="3200" dirty="0" smtClean="0">
                <a:ea typeface="+mn-ea"/>
                <a:cs typeface="+mn-cs"/>
              </a:rPr>
              <a:t>Program then follows the pattern</a:t>
            </a:r>
            <a:endParaRPr lang="en-US" sz="3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90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28188</TotalTime>
  <Words>2391</Words>
  <Application>Microsoft Macintosh PowerPoint</Application>
  <PresentationFormat>Custom</PresentationFormat>
  <Paragraphs>382</Paragraphs>
  <Slides>62</Slides>
  <Notes>16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Circuit</vt:lpstr>
      <vt:lpstr>Microsoft Equation</vt:lpstr>
      <vt:lpstr>Equation</vt:lpstr>
      <vt:lpstr>Microsoft Word 97 - 2004 Document</vt:lpstr>
      <vt:lpstr>CE 3372 Water Systems Design</vt:lpstr>
      <vt:lpstr>Overview</vt:lpstr>
      <vt:lpstr>Readings</vt:lpstr>
      <vt:lpstr>Recall earlier example</vt:lpstr>
      <vt:lpstr>Modeling Protocol</vt:lpstr>
      <vt:lpstr>Tank</vt:lpstr>
      <vt:lpstr>Extended period simulation</vt:lpstr>
      <vt:lpstr>Uses</vt:lpstr>
      <vt:lpstr>How implemented? </vt:lpstr>
      <vt:lpstr>Modeling Protocol</vt:lpstr>
      <vt:lpstr>example</vt:lpstr>
      <vt:lpstr>Illustrate by example</vt:lpstr>
      <vt:lpstr>Illustrate by example</vt:lpstr>
      <vt:lpstr>Illustrate by example</vt:lpstr>
      <vt:lpstr>Illustrate by example</vt:lpstr>
      <vt:lpstr>Illustrate by example</vt:lpstr>
      <vt:lpstr>Illustrate by example</vt:lpstr>
      <vt:lpstr>Illustrate by example</vt:lpstr>
      <vt:lpstr>Illustrate by example</vt:lpstr>
      <vt:lpstr>Illustrate by example</vt:lpstr>
      <vt:lpstr>Report output</vt:lpstr>
      <vt:lpstr>Report output</vt:lpstr>
      <vt:lpstr>Report output</vt:lpstr>
      <vt:lpstr>Report output</vt:lpstr>
      <vt:lpstr>Report output</vt:lpstr>
      <vt:lpstr>Report output</vt:lpstr>
      <vt:lpstr>CE 3372 water systems design</vt:lpstr>
      <vt:lpstr>Outline</vt:lpstr>
      <vt:lpstr>Water Quality in EPANET</vt:lpstr>
      <vt:lpstr>Advective Transport</vt:lpstr>
      <vt:lpstr>Mean Section Velocity</vt:lpstr>
      <vt:lpstr>Mass Flux</vt:lpstr>
      <vt:lpstr>Mass Balance</vt:lpstr>
      <vt:lpstr>Balance Equations</vt:lpstr>
      <vt:lpstr>generalization</vt:lpstr>
      <vt:lpstr>Analytical Model</vt:lpstr>
      <vt:lpstr>Governing Equations, Initial, and Boundary Conditions</vt:lpstr>
      <vt:lpstr>PowerPoint Presentation</vt:lpstr>
      <vt:lpstr>Cell Balance Model Approach</vt:lpstr>
      <vt:lpstr>PowerPoint Presentation</vt:lpstr>
      <vt:lpstr>PowerPoint Presentation</vt:lpstr>
      <vt:lpstr>Timed Release Case </vt:lpstr>
      <vt:lpstr>Solution</vt:lpstr>
      <vt:lpstr>In EPANET HOW these are implemented</vt:lpstr>
      <vt:lpstr>Mixing at node</vt:lpstr>
      <vt:lpstr>Mixing in a tank</vt:lpstr>
      <vt:lpstr>Completely mixed</vt:lpstr>
      <vt:lpstr>Two-compartment mixing</vt:lpstr>
      <vt:lpstr>Fifo mixing</vt:lpstr>
      <vt:lpstr>Lifo mixing</vt:lpstr>
      <vt:lpstr>Water quality reactions</vt:lpstr>
      <vt:lpstr>BULK reactions</vt:lpstr>
      <vt:lpstr>Wall reactions</vt:lpstr>
      <vt:lpstr>Example</vt:lpstr>
      <vt:lpstr>Example</vt:lpstr>
      <vt:lpstr>Example</vt:lpstr>
      <vt:lpstr>Example</vt:lpstr>
      <vt:lpstr>Example</vt:lpstr>
      <vt:lpstr>Example</vt:lpstr>
      <vt:lpstr>Additional concepts</vt:lpstr>
      <vt:lpstr>Example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Management</dc:title>
  <dc:creator>Cleveland, Theodore</dc:creator>
  <cp:lastModifiedBy>theodore cleveland</cp:lastModifiedBy>
  <cp:revision>78</cp:revision>
  <dcterms:created xsi:type="dcterms:W3CDTF">2017-08-31T15:12:46Z</dcterms:created>
  <dcterms:modified xsi:type="dcterms:W3CDTF">2020-09-28T22:43:30Z</dcterms:modified>
</cp:coreProperties>
</file>