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366" r:id="rId2"/>
    <p:sldId id="368" r:id="rId3"/>
    <p:sldId id="369" r:id="rId4"/>
    <p:sldId id="371" r:id="rId5"/>
    <p:sldId id="370" r:id="rId6"/>
    <p:sldId id="372" r:id="rId7"/>
    <p:sldId id="373" r:id="rId8"/>
    <p:sldId id="374" r:id="rId9"/>
    <p:sldId id="375" r:id="rId10"/>
    <p:sldId id="376" r:id="rId11"/>
    <p:sldId id="391" r:id="rId12"/>
    <p:sldId id="392" r:id="rId13"/>
    <p:sldId id="393" r:id="rId14"/>
    <p:sldId id="394" r:id="rId15"/>
    <p:sldId id="395" r:id="rId16"/>
    <p:sldId id="396" r:id="rId17"/>
    <p:sldId id="397" r:id="rId18"/>
    <p:sldId id="398" r:id="rId19"/>
    <p:sldId id="399" r:id="rId20"/>
    <p:sldId id="400" r:id="rId21"/>
    <p:sldId id="401" r:id="rId22"/>
    <p:sldId id="402" r:id="rId23"/>
    <p:sldId id="403" r:id="rId24"/>
    <p:sldId id="404" r:id="rId25"/>
    <p:sldId id="405" r:id="rId26"/>
    <p:sldId id="406" r:id="rId27"/>
    <p:sldId id="407" r:id="rId28"/>
    <p:sldId id="408" r:id="rId29"/>
    <p:sldId id="409" r:id="rId30"/>
    <p:sldId id="410" r:id="rId31"/>
    <p:sldId id="377" r:id="rId32"/>
    <p:sldId id="378" r:id="rId33"/>
    <p:sldId id="379" r:id="rId34"/>
    <p:sldId id="380" r:id="rId35"/>
    <p:sldId id="381" r:id="rId36"/>
    <p:sldId id="382" r:id="rId37"/>
    <p:sldId id="383" r:id="rId38"/>
    <p:sldId id="384" r:id="rId39"/>
    <p:sldId id="411" r:id="rId40"/>
    <p:sldId id="388" r:id="rId41"/>
    <p:sldId id="389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4"/>
    <p:restoredTop sz="78121"/>
  </p:normalViewPr>
  <p:slideViewPr>
    <p:cSldViewPr snapToGrid="0" snapToObjects="1">
      <p:cViewPr varScale="1">
        <p:scale>
          <a:sx n="72" d="100"/>
          <a:sy n="72" d="100"/>
        </p:scale>
        <p:origin x="-120" y="-3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1A747-9665-7048-85A9-219A20BF8E11}" type="datetimeFigureOut">
              <a:rPr lang="en-US" smtClean="0"/>
              <a:t>8/16/20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3A099-37C4-7642-9CFD-DFABEA82D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99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604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</a:rPr>
              <a:t>Globe is most used.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9C6D75A-4840-ED46-84FB-56FD73761FC6}" type="slidenum">
              <a:rPr lang="en-US" sz="120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</a:rPr>
              <a:t>Globe is most used.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9C6D75A-4840-ED46-84FB-56FD73761FC6}" type="slidenum">
              <a:rPr lang="en-US" sz="120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6FE996F-5098-4E4C-B46C-AF6CB00A87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19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32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29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30.e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3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 3372 Water Systems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DRINKING WATER storage Part 1 (FALL 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132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1"/>
            <a:ext cx="10364451" cy="159617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How much?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sz="2000" dirty="0" smtClean="0">
                <a:ea typeface="+mj-ea"/>
                <a:cs typeface="+mj-cs"/>
              </a:rPr>
              <a:t>Flow Equalization</a:t>
            </a:r>
            <a:endParaRPr lang="en-US" sz="2000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600201"/>
            <a:ext cx="11277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Calisto MT" pitchFamily="18" charset="0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Operating (flow-equalization) storage is determined as follows: </a:t>
            </a:r>
          </a:p>
          <a:p>
            <a:pPr marL="971550" lvl="1" indent="-514350" eaLnBrk="1" fontAlgn="auto" hangingPunct="1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+mj-lt"/>
              <a:buAutoNum type="arabicPeriod"/>
              <a:defRPr/>
            </a:pPr>
            <a:r>
              <a:rPr lang="en-US" sz="2000" dirty="0" smtClean="0">
                <a:ea typeface="+mn-ea"/>
              </a:rPr>
              <a:t>Determine the hourly demand for a typical design day. </a:t>
            </a:r>
          </a:p>
          <a:p>
            <a:pPr marL="971550" lvl="1" indent="-514350" eaLnBrk="1" fontAlgn="auto" hangingPunct="1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+mj-lt"/>
              <a:buAutoNum type="arabicPeriod"/>
              <a:defRPr/>
            </a:pPr>
            <a:r>
              <a:rPr lang="en-US" sz="2000" dirty="0" smtClean="0">
                <a:ea typeface="+mn-ea"/>
              </a:rPr>
              <a:t>Compute the cumulative draft (cumulative volume as a function of time) </a:t>
            </a:r>
          </a:p>
          <a:p>
            <a:pPr marL="971550" lvl="1" indent="-514350" eaLnBrk="1" fontAlgn="auto" hangingPunct="1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+mj-lt"/>
              <a:buAutoNum type="arabicPeriod"/>
              <a:defRPr/>
            </a:pPr>
            <a:r>
              <a:rPr lang="en-US" sz="2000" dirty="0" smtClean="0">
                <a:ea typeface="+mn-ea"/>
              </a:rPr>
              <a:t>Compute the average constant draft rate (flow rate that if applied over the day end at the same accumulated value)</a:t>
            </a:r>
          </a:p>
          <a:p>
            <a:pPr marL="971550" lvl="1" indent="-514350" eaLnBrk="1" fontAlgn="auto" hangingPunct="1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+mj-lt"/>
              <a:buAutoNum type="arabicPeriod"/>
              <a:defRPr/>
            </a:pPr>
            <a:r>
              <a:rPr lang="en-US" sz="2000" dirty="0" smtClean="0">
                <a:ea typeface="+mn-ea"/>
              </a:rPr>
              <a:t>The equalization storage is the sum of the two largest deviations from the average flow line to the cumulative draft line. </a:t>
            </a:r>
          </a:p>
        </p:txBody>
      </p:sp>
    </p:spTree>
    <p:extLst>
      <p:ext uri="{BB962C8B-B14F-4D97-AF65-F5344CB8AC3E}">
        <p14:creationId xmlns:p14="http://schemas.microsoft.com/office/powerpoint/2010/main" val="400856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Service Storage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3600">
                <a:latin typeface="Tahoma" charset="0"/>
              </a:rPr>
              <a:t>Purpose of storage reservoirs</a:t>
            </a:r>
          </a:p>
          <a:p>
            <a:pPr eaLnBrk="1" hangingPunct="1"/>
            <a:r>
              <a:rPr lang="en-US" sz="3600">
                <a:latin typeface="Tahoma" charset="0"/>
              </a:rPr>
              <a:t>Types of reservoirs</a:t>
            </a:r>
          </a:p>
          <a:p>
            <a:pPr eaLnBrk="1" hangingPunct="1"/>
            <a:r>
              <a:rPr lang="en-US" sz="3600">
                <a:latin typeface="Tahoma" charset="0"/>
              </a:rPr>
              <a:t>Calculating storage requirements</a:t>
            </a:r>
          </a:p>
          <a:p>
            <a:pPr eaLnBrk="1" hangingPunct="1"/>
            <a:endParaRPr lang="en-US" sz="2400">
              <a:latin typeface="Tahoma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sz="2400">
                <a:latin typeface="Tahoma" charset="0"/>
              </a:rPr>
              <a:t>			</a:t>
            </a:r>
          </a:p>
          <a:p>
            <a:pPr eaLnBrk="1" hangingPunct="1">
              <a:buFont typeface="Wingdings" charset="0"/>
              <a:buNone/>
            </a:pPr>
            <a:r>
              <a:rPr lang="en-US" sz="2400">
                <a:latin typeface="Tahoma" charset="0"/>
              </a:rPr>
              <a:t>			</a:t>
            </a:r>
          </a:p>
          <a:p>
            <a:pPr lvl="1" eaLnBrk="1" hangingPunct="1"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  <p:sp>
        <p:nvSpPr>
          <p:cNvPr id="6148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D8335D34-B4FA-094B-A29E-0AF8A4341502}" type="datetime1">
              <a:rPr lang="en-US" sz="1400"/>
              <a:pPr/>
              <a:t>8/16/20</a:t>
            </a:fld>
            <a:endParaRPr lang="en-US" sz="1400"/>
          </a:p>
        </p:txBody>
      </p:sp>
      <p:sp>
        <p:nvSpPr>
          <p:cNvPr id="6149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5957A73C-7632-9645-9DA2-8A0911B88C25}" type="slidenum">
              <a:rPr lang="en-US" sz="1400"/>
              <a:pPr/>
              <a:t>11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281284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Storage Reservoirs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Tahoma" charset="0"/>
              </a:rPr>
              <a:t>Equalizing or Operating Storage</a:t>
            </a:r>
          </a:p>
          <a:p>
            <a:pPr lvl="1"/>
            <a:r>
              <a:rPr lang="en-US" dirty="0">
                <a:latin typeface="Tahoma" charset="0"/>
              </a:rPr>
              <a:t>Equalize pumping rate into reservoirs</a:t>
            </a:r>
          </a:p>
          <a:p>
            <a:pPr lvl="1"/>
            <a:r>
              <a:rPr lang="en-US" dirty="0">
                <a:latin typeface="Tahoma" charset="0"/>
              </a:rPr>
              <a:t>Provide storage for peak demand </a:t>
            </a:r>
            <a:r>
              <a:rPr lang="en-US" dirty="0" smtClean="0">
                <a:latin typeface="Tahoma" charset="0"/>
              </a:rPr>
              <a:t>times</a:t>
            </a:r>
          </a:p>
          <a:p>
            <a:pPr lvl="1"/>
            <a:r>
              <a:rPr lang="en-US" dirty="0" smtClean="0">
                <a:latin typeface="Tahoma" charset="0"/>
              </a:rPr>
              <a:t>Provide system pressure without booster pumping</a:t>
            </a:r>
            <a:endParaRPr lang="en-US" dirty="0">
              <a:latin typeface="Tahoma" charset="0"/>
            </a:endParaRPr>
          </a:p>
          <a:p>
            <a:r>
              <a:rPr lang="en-US" dirty="0">
                <a:latin typeface="Tahoma" charset="0"/>
              </a:rPr>
              <a:t>Fire and emergency pressures</a:t>
            </a:r>
          </a:p>
          <a:p>
            <a:r>
              <a:rPr lang="en-US" dirty="0">
                <a:latin typeface="Tahoma" charset="0"/>
              </a:rPr>
              <a:t>Types</a:t>
            </a:r>
          </a:p>
          <a:p>
            <a:pPr lvl="1"/>
            <a:r>
              <a:rPr lang="en-US" dirty="0">
                <a:latin typeface="Tahoma" charset="0"/>
              </a:rPr>
              <a:t>Surface reservoirs</a:t>
            </a:r>
          </a:p>
          <a:p>
            <a:pPr lvl="1"/>
            <a:r>
              <a:rPr lang="en-US" dirty="0">
                <a:latin typeface="Tahoma" charset="0"/>
              </a:rPr>
              <a:t>Standpipes</a:t>
            </a:r>
          </a:p>
          <a:p>
            <a:pPr lvl="1"/>
            <a:r>
              <a:rPr lang="en-US" dirty="0">
                <a:latin typeface="Tahoma" charset="0"/>
              </a:rPr>
              <a:t>Elevated tanks</a:t>
            </a:r>
          </a:p>
        </p:txBody>
      </p:sp>
      <p:sp>
        <p:nvSpPr>
          <p:cNvPr id="717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C878C4C9-7AFA-654F-8AEA-9CEC4574C917}" type="datetime1">
              <a:rPr lang="en-US" sz="1400"/>
              <a:pPr/>
              <a:t>8/16/20</a:t>
            </a:fld>
            <a:endParaRPr lang="en-US" sz="1400"/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44F7B245-5C54-D14A-AA01-E179C345DE69}" type="slidenum">
              <a:rPr lang="en-US" sz="1400"/>
              <a:pPr/>
              <a:t>12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221883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Surface Reservoirs	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Where natural elevation is high enough</a:t>
            </a:r>
          </a:p>
          <a:p>
            <a:r>
              <a:rPr lang="en-US">
                <a:latin typeface="Tahoma" charset="0"/>
              </a:rPr>
              <a:t>For inexpensive pumped storage</a:t>
            </a:r>
          </a:p>
          <a:p>
            <a:r>
              <a:rPr lang="en-US">
                <a:latin typeface="Tahoma" charset="0"/>
              </a:rPr>
              <a:t>Covered for protection (contamination, algae growth, evaporation)</a:t>
            </a:r>
          </a:p>
          <a:p>
            <a:r>
              <a:rPr lang="en-US">
                <a:latin typeface="Tahoma" charset="0"/>
              </a:rPr>
              <a:t>Good temperature control</a:t>
            </a:r>
          </a:p>
        </p:txBody>
      </p:sp>
      <p:sp>
        <p:nvSpPr>
          <p:cNvPr id="819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A9CA20F4-8B15-DA4E-9D11-2E418B767971}" type="datetime1">
              <a:rPr lang="en-US" sz="1400"/>
              <a:pPr/>
              <a:t>8/16/20</a:t>
            </a:fld>
            <a:endParaRPr lang="en-US" sz="1400"/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33D5444A-7CED-EC46-BC48-B0E7A26DC45C}" type="slidenum">
              <a:rPr lang="en-US" sz="1400"/>
              <a:pPr/>
              <a:t>13</a:t>
            </a:fld>
            <a:endParaRPr lang="en-US" sz="1400"/>
          </a:p>
        </p:txBody>
      </p:sp>
      <p:pic>
        <p:nvPicPr>
          <p:cNvPr id="81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4876801"/>
            <a:ext cx="55880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484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Standpipes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10363200" cy="4114800"/>
          </a:xfrm>
        </p:spPr>
        <p:txBody>
          <a:bodyPr/>
          <a:lstStyle/>
          <a:p>
            <a:r>
              <a:rPr lang="en-US">
                <a:latin typeface="Tahoma" charset="0"/>
              </a:rPr>
              <a:t>Vertical cylindrical pipe</a:t>
            </a:r>
          </a:p>
          <a:p>
            <a:r>
              <a:rPr lang="en-US">
                <a:latin typeface="Tahoma" charset="0"/>
              </a:rPr>
              <a:t>Height &gt; diameter</a:t>
            </a:r>
          </a:p>
          <a:p>
            <a:r>
              <a:rPr lang="en-US">
                <a:latin typeface="Tahoma" charset="0"/>
              </a:rPr>
              <a:t>Useful storage = volume above elevation needed for minimum pressure</a:t>
            </a:r>
          </a:p>
          <a:p>
            <a:r>
              <a:rPr lang="en-US">
                <a:latin typeface="Tahoma" charset="0"/>
              </a:rPr>
              <a:t>Low storage useful for emergencies</a:t>
            </a:r>
          </a:p>
          <a:p>
            <a:r>
              <a:rPr lang="en-US">
                <a:latin typeface="Tahoma" charset="0"/>
              </a:rPr>
              <a:t>Steel, reinforced concrete</a:t>
            </a:r>
          </a:p>
        </p:txBody>
      </p:sp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451193C6-BB90-E24F-8D3F-2BA7882CB0EE}" type="datetime1">
              <a:rPr lang="en-US" sz="1400"/>
              <a:pPr/>
              <a:t>8/16/20</a:t>
            </a:fld>
            <a:endParaRPr lang="en-US" sz="1400"/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C9522282-4207-5240-93AF-1B429317B748}" type="slidenum">
              <a:rPr lang="en-US" sz="1400"/>
              <a:pPr/>
              <a:t>14</a:t>
            </a:fld>
            <a:endParaRPr lang="en-US" sz="1400"/>
          </a:p>
        </p:txBody>
      </p:sp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609600"/>
            <a:ext cx="538480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555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Elevated Storage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828800" y="1828800"/>
            <a:ext cx="10363200" cy="4114800"/>
          </a:xfrm>
        </p:spPr>
        <p:txBody>
          <a:bodyPr>
            <a:normAutofit lnSpcReduction="10000"/>
          </a:bodyPr>
          <a:lstStyle/>
          <a:p>
            <a:r>
              <a:rPr lang="en-US">
                <a:latin typeface="Tahoma" charset="0"/>
              </a:rPr>
              <a:t>Usually less $/volume of useful storage</a:t>
            </a:r>
          </a:p>
          <a:p>
            <a:r>
              <a:rPr lang="en-US">
                <a:latin typeface="Tahoma" charset="0"/>
              </a:rPr>
              <a:t>Foundation design important</a:t>
            </a:r>
          </a:p>
          <a:p>
            <a:pPr lvl="1"/>
            <a:r>
              <a:rPr lang="en-US">
                <a:latin typeface="Tahoma" charset="0"/>
              </a:rPr>
              <a:t>Wind uplift</a:t>
            </a:r>
          </a:p>
          <a:p>
            <a:pPr lvl="1"/>
            <a:r>
              <a:rPr lang="en-US">
                <a:latin typeface="Tahoma" charset="0"/>
              </a:rPr>
              <a:t>Earthquake stress</a:t>
            </a:r>
          </a:p>
          <a:p>
            <a:r>
              <a:rPr lang="en-US">
                <a:latin typeface="Tahoma" charset="0"/>
              </a:rPr>
              <a:t>General types</a:t>
            </a:r>
          </a:p>
          <a:p>
            <a:pPr lvl="1"/>
            <a:r>
              <a:rPr lang="en-US">
                <a:latin typeface="Tahoma" charset="0"/>
              </a:rPr>
              <a:t>Hemispherical bottom (50-75000 gal)</a:t>
            </a:r>
          </a:p>
          <a:p>
            <a:pPr lvl="1"/>
            <a:r>
              <a:rPr lang="en-US">
                <a:latin typeface="Tahoma" charset="0"/>
              </a:rPr>
              <a:t>Double ellipsoidal (&lt; 1.5 MG)</a:t>
            </a:r>
          </a:p>
          <a:p>
            <a:pPr lvl="1"/>
            <a:r>
              <a:rPr lang="en-US">
                <a:latin typeface="Tahoma" charset="0"/>
              </a:rPr>
              <a:t>Radial cone bottom (up to 3 MG)</a:t>
            </a:r>
          </a:p>
          <a:p>
            <a:pPr lvl="1"/>
            <a:r>
              <a:rPr lang="en-US">
                <a:latin typeface="Tahoma" charset="0"/>
              </a:rPr>
              <a:t>Hydropillar (up to 3 MG)</a:t>
            </a:r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EAD63BE7-F846-314F-B3BD-1ABC5637DFD3}" type="datetime1">
              <a:rPr lang="en-US" sz="1400"/>
              <a:pPr/>
              <a:t>8/16/20</a:t>
            </a:fld>
            <a:endParaRPr lang="en-US" sz="1400"/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AF391E14-0497-714A-918D-9B9C924C7156}" type="slidenum">
              <a:rPr lang="en-US" sz="1400"/>
              <a:pPr/>
              <a:t>15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407639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CB&amp;I (formerly Chicago Bridge &amp; Iron) Water Tanks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987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Composite Elevated Tanks</a:t>
            </a:r>
            <a:br>
              <a:rPr lang="en-US">
                <a:latin typeface="Tahoma" charset="0"/>
              </a:rPr>
            </a:br>
            <a:endParaRPr lang="en-US">
              <a:latin typeface="Tahoma" charset="0"/>
            </a:endParaRPr>
          </a:p>
        </p:txBody>
      </p:sp>
      <p:pic>
        <p:nvPicPr>
          <p:cNvPr id="12291" name="Picture 5" descr="Concrete Elevated Tanks Coll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282700"/>
            <a:ext cx="7518400" cy="5575300"/>
          </a:xfrm>
          <a:noFill/>
        </p:spPr>
      </p:pic>
    </p:spTree>
    <p:extLst>
      <p:ext uri="{BB962C8B-B14F-4D97-AF65-F5344CB8AC3E}">
        <p14:creationId xmlns:p14="http://schemas.microsoft.com/office/powerpoint/2010/main" val="1455641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10390717" cy="1462088"/>
          </a:xfrm>
        </p:spPr>
        <p:txBody>
          <a:bodyPr/>
          <a:lstStyle/>
          <a:p>
            <a:r>
              <a:rPr lang="en-US">
                <a:latin typeface="Tahoma" charset="0"/>
              </a:rPr>
              <a:t>Hydropillar</a:t>
            </a:r>
            <a:r>
              <a:rPr lang="en-US">
                <a:latin typeface="Tahoma" charset="0"/>
                <a:cs typeface="Arial" charset="0"/>
              </a:rPr>
              <a:t>™</a:t>
            </a:r>
            <a:br>
              <a:rPr lang="en-US">
                <a:latin typeface="Tahoma" charset="0"/>
                <a:cs typeface="Arial" charset="0"/>
              </a:rPr>
            </a:br>
            <a:endParaRPr lang="en-US">
              <a:latin typeface="Tahoma" charset="0"/>
              <a:cs typeface="Arial" charset="0"/>
            </a:endParaRPr>
          </a:p>
        </p:txBody>
      </p:sp>
      <p:pic>
        <p:nvPicPr>
          <p:cNvPr id="13315" name="Picture 5" descr="collg_walla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2467" y="1295400"/>
            <a:ext cx="7137400" cy="5562600"/>
          </a:xfrm>
          <a:noFill/>
        </p:spPr>
      </p:pic>
    </p:spTree>
    <p:extLst>
      <p:ext uri="{BB962C8B-B14F-4D97-AF65-F5344CB8AC3E}">
        <p14:creationId xmlns:p14="http://schemas.microsoft.com/office/powerpoint/2010/main" val="3948048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Hydropillar</a:t>
            </a:r>
          </a:p>
        </p:txBody>
      </p:sp>
      <p:pic>
        <p:nvPicPr>
          <p:cNvPr id="14339" name="Picture 5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1"/>
            <a:ext cx="30480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7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534" y="1447800"/>
            <a:ext cx="299296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9" descr="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2352675"/>
            <a:ext cx="32512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518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Storage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989349"/>
            <a:ext cx="11270918" cy="5344204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Calisto MT" pitchFamily="18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Storage is used in water supply, storm water management, and wastewater systems for a variety of reasons. </a:t>
            </a: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/>
            </a:pPr>
            <a:r>
              <a:rPr lang="en-US" dirty="0" smtClean="0">
                <a:ea typeface="+mn-ea"/>
              </a:rPr>
              <a:t>SERVICE STORAGE </a:t>
            </a:r>
            <a:endParaRPr lang="en-US" dirty="0"/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/>
            </a:pPr>
            <a:r>
              <a:rPr lang="en-US" dirty="0" smtClean="0">
                <a:ea typeface="+mn-ea"/>
              </a:rPr>
              <a:t>flow equalization — generally things are designed for a particular steady flow rate and storage can be used to accommodate variable flow rates in a system.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/>
            </a:pPr>
            <a:r>
              <a:rPr lang="en-US" dirty="0" smtClean="0"/>
              <a:t>Pressure zone maintenance</a:t>
            </a:r>
            <a:endParaRPr lang="en-US" dirty="0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/>
            </a:pPr>
            <a:r>
              <a:rPr lang="en-US" dirty="0" smtClean="0"/>
              <a:t>EMERGENCY STORAGE </a:t>
            </a:r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/>
            </a:pPr>
            <a:r>
              <a:rPr lang="en-US" dirty="0" smtClean="0"/>
              <a:t>used to provide supply during repairs and other system interrupts</a:t>
            </a: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/>
            </a:pPr>
            <a:r>
              <a:rPr lang="en-US" dirty="0" smtClean="0"/>
              <a:t>FIRE </a:t>
            </a:r>
            <a:r>
              <a:rPr lang="en-US" dirty="0"/>
              <a:t>STORAGE </a:t>
            </a:r>
            <a:endParaRPr lang="en-US" dirty="0" smtClean="0"/>
          </a:p>
          <a:p>
            <a:pPr lvl="2"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/>
            </a:pPr>
            <a:r>
              <a:rPr lang="en-US" dirty="0" smtClean="0"/>
              <a:t>used </a:t>
            </a:r>
            <a:r>
              <a:rPr lang="en-US" dirty="0"/>
              <a:t>to provide supply during fire fighting activities </a:t>
            </a:r>
            <a:r>
              <a:rPr lang="mr-IN" dirty="0"/>
              <a:t>–</a:t>
            </a:r>
            <a:r>
              <a:rPr lang="en-US" dirty="0"/>
              <a:t> could logically be considered as part of </a:t>
            </a:r>
            <a:r>
              <a:rPr lang="en-US" dirty="0" smtClean="0"/>
              <a:t>emergency</a:t>
            </a: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Calisto MT" pitchFamily="18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Storage is either elevated (above grade), at grade (reservoir, tanks, ponds, etc.) or below grade (subsurface vaults — NOT AQUIFERS). </a:t>
            </a:r>
          </a:p>
        </p:txBody>
      </p:sp>
    </p:spTree>
    <p:extLst>
      <p:ext uri="{BB962C8B-B14F-4D97-AF65-F5344CB8AC3E}">
        <p14:creationId xmlns:p14="http://schemas.microsoft.com/office/powerpoint/2010/main" val="884527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Water Spheroids</a:t>
            </a:r>
            <a:br>
              <a:rPr lang="en-US">
                <a:latin typeface="Tahoma" charset="0"/>
              </a:rPr>
            </a:br>
            <a:endParaRPr lang="en-US">
              <a:latin typeface="Tahoma" charset="0"/>
            </a:endParaRPr>
          </a:p>
        </p:txBody>
      </p:sp>
      <p:pic>
        <p:nvPicPr>
          <p:cNvPr id="15363" name="Picture 5" descr="Waterspheroid Coll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1447801"/>
            <a:ext cx="7010400" cy="5199063"/>
          </a:xfrm>
          <a:noFill/>
        </p:spPr>
      </p:pic>
      <p:pic>
        <p:nvPicPr>
          <p:cNvPr id="15364" name="Picture 7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3657600"/>
            <a:ext cx="3083984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9" descr="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3505200"/>
            <a:ext cx="2766484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545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Standpipe Ground Level</a:t>
            </a:r>
          </a:p>
        </p:txBody>
      </p:sp>
      <p:pic>
        <p:nvPicPr>
          <p:cNvPr id="16387" name="Picture 5" descr="Standpipe Ima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1200" y="1828800"/>
            <a:ext cx="3490384" cy="3633788"/>
          </a:xfrm>
          <a:noFill/>
        </p:spPr>
      </p:pic>
      <p:pic>
        <p:nvPicPr>
          <p:cNvPr id="16388" name="Picture 9" descr="Reservoirs 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181225"/>
            <a:ext cx="6908800" cy="2894013"/>
          </a:xfrm>
          <a:noFill/>
        </p:spPr>
      </p:pic>
    </p:spTree>
    <p:extLst>
      <p:ext uri="{BB962C8B-B14F-4D97-AF65-F5344CB8AC3E}">
        <p14:creationId xmlns:p14="http://schemas.microsoft.com/office/powerpoint/2010/main" val="2367136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Standpipes and Reservoirs</a:t>
            </a:r>
          </a:p>
        </p:txBody>
      </p:sp>
      <p:pic>
        <p:nvPicPr>
          <p:cNvPr id="17411" name="Picture 5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1" y="2590800"/>
            <a:ext cx="33655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7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133600"/>
            <a:ext cx="36830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9" descr="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4495801"/>
            <a:ext cx="2819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83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Freshmix</a:t>
            </a:r>
            <a:r>
              <a:rPr lang="en-US">
                <a:latin typeface="Tahoma" charset="0"/>
                <a:cs typeface="Arial" charset="0"/>
              </a:rPr>
              <a:t>™ Standpipe Mixing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Tahoma" charset="0"/>
            </a:endParaRPr>
          </a:p>
        </p:txBody>
      </p:sp>
      <p:pic>
        <p:nvPicPr>
          <p:cNvPr id="18436" name="Picture 5" descr="Freshmix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1676400"/>
            <a:ext cx="6807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259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9855200" cy="1143000"/>
          </a:xfrm>
        </p:spPr>
        <p:txBody>
          <a:bodyPr/>
          <a:lstStyle/>
          <a:p>
            <a:r>
              <a:rPr lang="en-US">
                <a:latin typeface="Tahoma" charset="0"/>
              </a:rPr>
              <a:t>Composite Elevated Tanks</a:t>
            </a:r>
          </a:p>
        </p:txBody>
      </p:sp>
      <p:pic>
        <p:nvPicPr>
          <p:cNvPr id="19459" name="Picture 5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09801"/>
            <a:ext cx="3776133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7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3810001"/>
            <a:ext cx="20955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708" name="Group 204"/>
          <p:cNvGraphicFramePr>
            <a:graphicFrameLocks noGrp="1"/>
          </p:cNvGraphicFramePr>
          <p:nvPr>
            <p:ph idx="1"/>
          </p:nvPr>
        </p:nvGraphicFramePr>
        <p:xfrm>
          <a:off x="1625600" y="1905000"/>
          <a:ext cx="5689600" cy="1830388"/>
        </p:xfrm>
        <a:graphic>
          <a:graphicData uri="http://schemas.openxmlformats.org/drawingml/2006/table">
            <a:tbl>
              <a:tblPr/>
              <a:tblGrid>
                <a:gridCol w="1422400"/>
                <a:gridCol w="1320800"/>
                <a:gridCol w="1219200"/>
                <a:gridCol w="1727200"/>
              </a:tblGrid>
              <a:tr h="180975"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Standard CET Dimensions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87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Capacity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(in U.S. gallons) 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Tank Diameter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(in feet) 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Head Range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(in feet) 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Pedestal Diameter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(in feet) 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1,000,000 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70 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40 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36 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1,500,000 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87 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40 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48 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2,000,000 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94 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45 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52 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2,500,000 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105 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45 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60 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4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3,000,000 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118 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45 </a:t>
                      </a: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64 </a:t>
                      </a: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9295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</a:rPr>
              <a:t>Operating Storage	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711200" y="2017713"/>
            <a:ext cx="11228917" cy="4114800"/>
          </a:xfrm>
        </p:spPr>
        <p:txBody>
          <a:bodyPr/>
          <a:lstStyle/>
          <a:p>
            <a:r>
              <a:rPr lang="en-US">
                <a:latin typeface="Tahoma" charset="0"/>
              </a:rPr>
              <a:t>Determine hourly demand for design day</a:t>
            </a:r>
          </a:p>
          <a:p>
            <a:r>
              <a:rPr lang="en-US">
                <a:latin typeface="Tahoma" charset="0"/>
              </a:rPr>
              <a:t>Calculate cumulative draft</a:t>
            </a:r>
          </a:p>
          <a:p>
            <a:r>
              <a:rPr lang="en-US">
                <a:latin typeface="Tahoma" charset="0"/>
              </a:rPr>
              <a:t>Plot cumulative draft vs. time (24 hr)</a:t>
            </a:r>
          </a:p>
          <a:p>
            <a:r>
              <a:rPr lang="en-US">
                <a:latin typeface="Tahoma" charset="0"/>
              </a:rPr>
              <a:t>Draw diagonal line representing constant pumping</a:t>
            </a:r>
          </a:p>
          <a:p>
            <a:r>
              <a:rPr lang="en-US">
                <a:latin typeface="Tahoma" charset="0"/>
              </a:rPr>
              <a:t>Read required storage as sum of two maximum ordinates</a:t>
            </a:r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27812DFA-99FA-734B-874D-068067AE92B0}" type="datetime1">
              <a:rPr lang="en-US" sz="1400"/>
              <a:pPr/>
              <a:t>8/16/20</a:t>
            </a:fld>
            <a:endParaRPr lang="en-US" sz="1400"/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9613377A-6372-294A-926B-0201542A4EDD}" type="slidenum">
              <a:rPr lang="en-US" sz="1400"/>
              <a:pPr/>
              <a:t>25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544646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534584" y="214314"/>
            <a:ext cx="10657416" cy="1462087"/>
          </a:xfrm>
        </p:spPr>
        <p:txBody>
          <a:bodyPr/>
          <a:lstStyle/>
          <a:p>
            <a:r>
              <a:rPr lang="en-US">
                <a:latin typeface="Tahoma" charset="0"/>
              </a:rPr>
              <a:t>Mass Diagram (24-hr pumping)</a:t>
            </a:r>
          </a:p>
        </p:txBody>
      </p:sp>
      <p:sp>
        <p:nvSpPr>
          <p:cNvPr id="2150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C2B51CFD-1148-2549-B8FA-FBD84E0A812B}" type="datetime1">
              <a:rPr lang="en-US" sz="1400"/>
              <a:pPr/>
              <a:t>8/16/20</a:t>
            </a:fld>
            <a:endParaRPr lang="en-US" sz="1400"/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0D5B258F-92BF-6E49-8E2C-1552CA80D1FF}" type="slidenum">
              <a:rPr lang="en-US" sz="1400"/>
              <a:pPr/>
              <a:t>26</a:t>
            </a:fld>
            <a:endParaRPr lang="en-US" sz="1400"/>
          </a:p>
        </p:txBody>
      </p:sp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1" y="1905000"/>
            <a:ext cx="10394951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212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534584" y="214314"/>
            <a:ext cx="10657416" cy="1462087"/>
          </a:xfrm>
        </p:spPr>
        <p:txBody>
          <a:bodyPr/>
          <a:lstStyle/>
          <a:p>
            <a:r>
              <a:rPr lang="en-US">
                <a:latin typeface="Tahoma" charset="0"/>
              </a:rPr>
              <a:t>Mass Diagram (12-hr Pumping)</a:t>
            </a:r>
          </a:p>
        </p:txBody>
      </p:sp>
      <p:sp>
        <p:nvSpPr>
          <p:cNvPr id="2253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A1AFF437-C4A2-1749-A2BE-140B3B9E6D8F}" type="datetime1">
              <a:rPr lang="en-US" sz="1400"/>
              <a:pPr/>
              <a:t>8/16/20</a:t>
            </a:fld>
            <a:endParaRPr lang="en-US" sz="1400"/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8869A635-A83E-4347-8C31-6EBC0A88B645}" type="slidenum">
              <a:rPr lang="en-US" sz="1400"/>
              <a:pPr/>
              <a:t>27</a:t>
            </a:fld>
            <a:endParaRPr lang="en-US" sz="1400"/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1057486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691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ahoma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ahoma" charset="0"/>
            </a:endParaRPr>
          </a:p>
        </p:txBody>
      </p:sp>
      <p:sp>
        <p:nvSpPr>
          <p:cNvPr id="2355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FB2E4C3C-0797-204B-B008-24CF250A628A}" type="datetime1">
              <a:rPr lang="en-US" sz="1400"/>
              <a:pPr/>
              <a:t>8/16/20</a:t>
            </a:fld>
            <a:endParaRPr lang="en-US" sz="1400"/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98D55E56-D9C6-5B42-9DAA-2F23397209FF}" type="slidenum">
              <a:rPr lang="en-US" sz="1400"/>
              <a:pPr/>
              <a:t>28</a:t>
            </a:fld>
            <a:endParaRPr lang="en-US" sz="1400"/>
          </a:p>
        </p:txBody>
      </p:sp>
      <p:pic>
        <p:nvPicPr>
          <p:cNvPr id="2355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533400"/>
            <a:ext cx="12217400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8273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ahoma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ahoma" charset="0"/>
            </a:endParaRPr>
          </a:p>
        </p:txBody>
      </p:sp>
      <p:sp>
        <p:nvSpPr>
          <p:cNvPr id="2458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5B16A41F-B874-4E48-99C3-92C6C3AE0695}" type="datetime1">
              <a:rPr lang="en-US" sz="1400"/>
              <a:pPr/>
              <a:t>8/16/20</a:t>
            </a:fld>
            <a:endParaRPr lang="en-US" sz="1400"/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07A92F2B-A129-8D4C-9A34-3078EE72FD69}" type="slidenum">
              <a:rPr lang="en-US" sz="1400"/>
              <a:pPr/>
              <a:t>29</a:t>
            </a:fld>
            <a:endParaRPr lang="en-US" sz="1400"/>
          </a:p>
        </p:txBody>
      </p:sp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9589"/>
            <a:ext cx="12192000" cy="553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68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n 10"/>
          <p:cNvSpPr/>
          <p:nvPr/>
        </p:nvSpPr>
        <p:spPr>
          <a:xfrm>
            <a:off x="7417817" y="4750248"/>
            <a:ext cx="3732785" cy="1518631"/>
          </a:xfrm>
          <a:prstGeom prst="ca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7417817" y="3610285"/>
            <a:ext cx="3732785" cy="1518631"/>
          </a:xfrm>
          <a:prstGeom prst="can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808" y="16155"/>
            <a:ext cx="10364451" cy="159617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Storage Compartments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33032" y="1672226"/>
            <a:ext cx="10519568" cy="4024581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Calisto MT" pitchFamily="18" charset="0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Service storage</a:t>
            </a:r>
          </a:p>
          <a:p>
            <a:pPr eaLnBrk="1" fontAlgn="auto" hangingPunct="1">
              <a:spcAft>
                <a:spcPts val="0"/>
              </a:spcAft>
              <a:buFont typeface="Calisto MT" pitchFamily="18" charset="0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Emergency storage</a:t>
            </a:r>
          </a:p>
          <a:p>
            <a:pPr eaLnBrk="1" fontAlgn="auto" hangingPunct="1">
              <a:spcAft>
                <a:spcPts val="0"/>
              </a:spcAft>
              <a:buFont typeface="Calisto MT" pitchFamily="18" charset="0"/>
              <a:buChar char="•"/>
              <a:defRPr/>
            </a:pPr>
            <a:r>
              <a:rPr lang="en-US" dirty="0" smtClean="0"/>
              <a:t>Fire Storage</a:t>
            </a:r>
            <a:r>
              <a:rPr lang="en-US" sz="2400" dirty="0" smtClean="0">
                <a:ea typeface="+mn-ea"/>
                <a:cs typeface="+mn-cs"/>
              </a:rPr>
              <a:t> </a:t>
            </a:r>
          </a:p>
        </p:txBody>
      </p:sp>
      <p:sp>
        <p:nvSpPr>
          <p:cNvPr id="10" name="Can 9"/>
          <p:cNvSpPr/>
          <p:nvPr/>
        </p:nvSpPr>
        <p:spPr>
          <a:xfrm>
            <a:off x="7417817" y="2468396"/>
            <a:ext cx="3732785" cy="1518631"/>
          </a:xfrm>
          <a:prstGeom prst="can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492" name="TextBox 11"/>
          <p:cNvSpPr txBox="1">
            <a:spLocks noChangeArrowheads="1"/>
          </p:cNvSpPr>
          <p:nvPr/>
        </p:nvSpPr>
        <p:spPr bwMode="auto">
          <a:xfrm>
            <a:off x="5927562" y="4217075"/>
            <a:ext cx="12875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Emergency</a:t>
            </a:r>
          </a:p>
        </p:txBody>
      </p:sp>
      <p:sp>
        <p:nvSpPr>
          <p:cNvPr id="20493" name="TextBox 12"/>
          <p:cNvSpPr txBox="1">
            <a:spLocks noChangeArrowheads="1"/>
          </p:cNvSpPr>
          <p:nvPr/>
        </p:nvSpPr>
        <p:spPr bwMode="auto">
          <a:xfrm>
            <a:off x="6141146" y="2975119"/>
            <a:ext cx="8955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/>
              <a:t>Service</a:t>
            </a:r>
            <a:endParaRPr lang="en-US" sz="1800" dirty="0"/>
          </a:p>
        </p:txBody>
      </p:sp>
      <p:sp>
        <p:nvSpPr>
          <p:cNvPr id="20494" name="TextBox 13"/>
          <p:cNvSpPr txBox="1">
            <a:spLocks noChangeArrowheads="1"/>
          </p:cNvSpPr>
          <p:nvPr/>
        </p:nvSpPr>
        <p:spPr bwMode="auto">
          <a:xfrm>
            <a:off x="6280736" y="5512141"/>
            <a:ext cx="5811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Fire</a:t>
            </a:r>
          </a:p>
        </p:txBody>
      </p:sp>
    </p:spTree>
    <p:extLst>
      <p:ext uri="{BB962C8B-B14F-4D97-AF65-F5344CB8AC3E}">
        <p14:creationId xmlns:p14="http://schemas.microsoft.com/office/powerpoint/2010/main" val="1942278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ahoma" charset="0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ahoma" charset="0"/>
            </a:endParaRPr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BEB4EB1-011A-AF46-A359-731DFCA6122F}" type="datetime1">
              <a:rPr lang="en-US" sz="1400"/>
              <a:pPr/>
              <a:t>8/16/20</a:t>
            </a:fld>
            <a:endParaRPr lang="en-US" sz="1400"/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0750BCE4-DE8F-884B-BCEC-39C1BAAAB704}" type="slidenum">
              <a:rPr lang="en-US" sz="1400"/>
              <a:pPr/>
              <a:t>30</a:t>
            </a:fld>
            <a:endParaRPr lang="en-US" sz="1400"/>
          </a:p>
        </p:txBody>
      </p:sp>
      <p:pic>
        <p:nvPicPr>
          <p:cNvPr id="2560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3439"/>
            <a:ext cx="121920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4970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876" y="1"/>
            <a:ext cx="10364451" cy="159617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Flow Equalization Storage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6609" y="1952790"/>
            <a:ext cx="5181600" cy="436546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Calisto MT" pitchFamily="18" charset="0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Demand pattern from historical data appropriate to the service area.</a:t>
            </a:r>
          </a:p>
        </p:txBody>
      </p:sp>
      <p:pic>
        <p:nvPicPr>
          <p:cNvPr id="2867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117" y="1627188"/>
            <a:ext cx="6170083" cy="469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125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533" y="32435"/>
            <a:ext cx="10364451" cy="159617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Flow Equalization Storage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214695"/>
            <a:ext cx="6467349" cy="29718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Calisto MT" pitchFamily="18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Accumulate the demand</a:t>
            </a:r>
          </a:p>
        </p:txBody>
      </p:sp>
      <p:pic>
        <p:nvPicPr>
          <p:cNvPr id="2969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818" y="1417638"/>
            <a:ext cx="3831167" cy="29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18" y="2971800"/>
            <a:ext cx="59309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rot="10800000">
            <a:off x="3860800" y="4346575"/>
            <a:ext cx="1930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8578851" y="2971800"/>
            <a:ext cx="1102783" cy="1374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9703" name="Object 10"/>
          <p:cNvGraphicFramePr>
            <a:graphicFrameLocks noChangeAspect="1"/>
          </p:cNvGraphicFramePr>
          <p:nvPr/>
        </p:nvGraphicFramePr>
        <p:xfrm>
          <a:off x="3297767" y="5024438"/>
          <a:ext cx="1250951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quation" r:id="rId5" imgW="304800" imgH="152400" progId="Equation.3">
                  <p:embed/>
                </p:oleObj>
              </mc:Choice>
              <mc:Fallback>
                <p:oleObj name="Equation" r:id="rId5" imgW="304800" imgH="15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7767" y="5024438"/>
                        <a:ext cx="1250951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4" name="Object 3"/>
          <p:cNvGraphicFramePr>
            <a:graphicFrameLocks noChangeAspect="1"/>
          </p:cNvGraphicFramePr>
          <p:nvPr/>
        </p:nvGraphicFramePr>
        <p:xfrm>
          <a:off x="5791200" y="4081463"/>
          <a:ext cx="2787651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7" imgW="1016000" imgH="431800" progId="Equation.3">
                  <p:embed/>
                </p:oleObj>
              </mc:Choice>
              <mc:Fallback>
                <p:oleObj name="Equation" r:id="rId7" imgW="1016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081463"/>
                        <a:ext cx="2787651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5" name="Object 4"/>
          <p:cNvGraphicFramePr>
            <a:graphicFrameLocks noChangeAspect="1"/>
          </p:cNvGraphicFramePr>
          <p:nvPr/>
        </p:nvGraphicFramePr>
        <p:xfrm>
          <a:off x="9245600" y="2540000"/>
          <a:ext cx="106891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quation" r:id="rId9" imgW="304800" imgH="165100" progId="Equation.3">
                  <p:embed/>
                </p:oleObj>
              </mc:Choice>
              <mc:Fallback>
                <p:oleObj name="Equation" r:id="rId9" imgW="3048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45600" y="2540000"/>
                        <a:ext cx="1068917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rot="10800000">
            <a:off x="8737600" y="2717800"/>
            <a:ext cx="508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2789767" y="5256214"/>
            <a:ext cx="5080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152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4024"/>
            <a:ext cx="10364451" cy="159617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Flow Equalization Storage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600200"/>
            <a:ext cx="3149600" cy="29718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Calisto MT" pitchFamily="18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Average constant draft</a:t>
            </a:r>
          </a:p>
        </p:txBody>
      </p:sp>
      <p:pic>
        <p:nvPicPr>
          <p:cNvPr id="3072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2" y="1417638"/>
            <a:ext cx="8172449" cy="495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540000" y="2895600"/>
            <a:ext cx="396240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192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1"/>
            <a:ext cx="10364451" cy="159617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Flow Equalization Storage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3174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2" y="1417638"/>
            <a:ext cx="8172449" cy="495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4493647" y="3467666"/>
            <a:ext cx="2409636" cy="8757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6921501" y="4455584"/>
            <a:ext cx="381000" cy="423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9768152" y="2322249"/>
            <a:ext cx="379413" cy="211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50" name="TextBox 12"/>
          <p:cNvSpPr txBox="1">
            <a:spLocks noChangeArrowheads="1"/>
          </p:cNvSpPr>
          <p:nvPr/>
        </p:nvSpPr>
        <p:spPr bwMode="auto">
          <a:xfrm>
            <a:off x="7213600" y="4648200"/>
            <a:ext cx="4635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V1</a:t>
            </a:r>
          </a:p>
        </p:txBody>
      </p:sp>
      <p:sp>
        <p:nvSpPr>
          <p:cNvPr id="31751" name="TextBox 13"/>
          <p:cNvSpPr txBox="1">
            <a:spLocks noChangeArrowheads="1"/>
          </p:cNvSpPr>
          <p:nvPr/>
        </p:nvSpPr>
        <p:spPr bwMode="auto">
          <a:xfrm>
            <a:off x="10162118" y="2144713"/>
            <a:ext cx="4635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V2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" y="1600200"/>
            <a:ext cx="4732439" cy="2971800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Calisto MT" pitchFamily="18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Sum the 2 largest deviations</a:t>
            </a:r>
          </a:p>
          <a:p>
            <a:pPr eaLnBrk="1" fontAlgn="auto" hangingPunct="1">
              <a:spcAft>
                <a:spcPts val="0"/>
              </a:spcAft>
              <a:buFont typeface="Calisto MT" pitchFamily="18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Storage required V1+V2</a:t>
            </a:r>
          </a:p>
          <a:p>
            <a:pPr eaLnBrk="1" fontAlgn="auto" hangingPunct="1">
              <a:spcAft>
                <a:spcPts val="0"/>
              </a:spcAft>
              <a:buFont typeface="Calisto MT" pitchFamily="18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In this chart, about 25000 volume units.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696847" y="2328058"/>
            <a:ext cx="4724615" cy="5756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28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84" y="1"/>
            <a:ext cx="10364451" cy="159617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Flow Equalization	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39285" y="1340397"/>
            <a:ext cx="10111316" cy="4297363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Calisto MT" pitchFamily="18" charset="0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The engineer needs to decide which demand to use:</a:t>
            </a: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/>
            </a:pPr>
            <a:r>
              <a:rPr lang="en-US" sz="2000" dirty="0" smtClean="0">
                <a:ea typeface="+mn-ea"/>
              </a:rPr>
              <a:t>Daily</a:t>
            </a: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/>
            </a:pPr>
            <a:r>
              <a:rPr lang="en-US" sz="2000" dirty="0" smtClean="0">
                <a:ea typeface="+mn-ea"/>
              </a:rPr>
              <a:t>Peak</a:t>
            </a:r>
          </a:p>
          <a:p>
            <a:pPr eaLnBrk="1" fontAlgn="auto" hangingPunct="1">
              <a:spcAft>
                <a:spcPts val="0"/>
              </a:spcAft>
              <a:buFont typeface="Calisto MT" pitchFamily="18" charset="0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These volumes are added to that needed for emergency and fire flow.</a:t>
            </a:r>
          </a:p>
          <a:p>
            <a:pPr eaLnBrk="1" fontAlgn="auto" hangingPunct="1">
              <a:spcAft>
                <a:spcPts val="0"/>
              </a:spcAft>
              <a:buFont typeface="Calisto MT" pitchFamily="18" charset="0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Determines the tank volume required</a:t>
            </a:r>
          </a:p>
          <a:p>
            <a:pPr eaLnBrk="1" fontAlgn="auto" hangingPunct="1">
              <a:spcAft>
                <a:spcPts val="0"/>
              </a:spcAft>
              <a:buFont typeface="Calisto MT" pitchFamily="18" charset="0"/>
              <a:buChar char="•"/>
              <a:defRPr/>
            </a:pPr>
            <a:r>
              <a:rPr lang="en-US" sz="2400" dirty="0" smtClean="0">
                <a:ea typeface="+mn-ea"/>
                <a:cs typeface="+mn-cs"/>
              </a:rPr>
              <a:t>Tank type (elevated, at-grade, buried) determines shape –</a:t>
            </a:r>
            <a:r>
              <a:rPr lang="en-US" sz="2400" dirty="0">
                <a:ea typeface="+mn-ea"/>
                <a:cs typeface="+mn-cs"/>
              </a:rPr>
              <a:t> </a:t>
            </a:r>
            <a:r>
              <a:rPr lang="en-US" sz="2400" dirty="0" smtClean="0">
                <a:ea typeface="+mn-ea"/>
                <a:cs typeface="+mn-cs"/>
              </a:rPr>
              <a:t>elevation, diameter, min-level, max-level.</a:t>
            </a: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/>
            </a:pPr>
            <a:r>
              <a:rPr lang="en-US" sz="2000" dirty="0" smtClean="0">
                <a:ea typeface="+mn-ea"/>
              </a:rPr>
              <a:t>Elevated tanks have substantial structural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4016132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-34170"/>
            <a:ext cx="10364451" cy="159617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Typical installation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3379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56" y="1281080"/>
            <a:ext cx="7823319" cy="482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229" y="1317934"/>
            <a:ext cx="4585771" cy="478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552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84" y="16155"/>
            <a:ext cx="10364451" cy="159617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Storm Water Storage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39285" y="1828801"/>
            <a:ext cx="10111316" cy="4297363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Calisto MT" pitchFamily="18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Used to mitigate peak flows from development.</a:t>
            </a:r>
          </a:p>
          <a:p>
            <a:pPr eaLnBrk="1" fontAlgn="auto" hangingPunct="1">
              <a:spcAft>
                <a:spcPts val="0"/>
              </a:spcAft>
              <a:buFont typeface="Calisto MT" pitchFamily="18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Provide water quality benefit.</a:t>
            </a:r>
          </a:p>
          <a:p>
            <a:pPr eaLnBrk="1" fontAlgn="auto" hangingPunct="1">
              <a:spcAft>
                <a:spcPts val="0"/>
              </a:spcAft>
              <a:buFont typeface="Calisto MT" pitchFamily="18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Develop a water resource (rainwater harvesting)</a:t>
            </a:r>
          </a:p>
        </p:txBody>
      </p:sp>
    </p:spTree>
    <p:extLst>
      <p:ext uri="{BB962C8B-B14F-4D97-AF65-F5344CB8AC3E}">
        <p14:creationId xmlns:p14="http://schemas.microsoft.com/office/powerpoint/2010/main" val="2371264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36053"/>
            <a:ext cx="10364451" cy="159617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Underground “tank”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1" y="1511301"/>
            <a:ext cx="6398684" cy="429736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Calisto MT" pitchFamily="18" charset="0"/>
              <a:buChar char="•"/>
              <a:defRPr/>
            </a:pPr>
            <a:r>
              <a:rPr lang="en-US" sz="2000" dirty="0" smtClean="0">
                <a:ea typeface="+mn-ea"/>
                <a:cs typeface="+mn-cs"/>
              </a:rPr>
              <a:t>More than a hole in the ground</a:t>
            </a: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/>
            </a:pPr>
            <a:r>
              <a:rPr lang="en-US" sz="2000" dirty="0" smtClean="0">
                <a:ea typeface="+mn-ea"/>
              </a:rPr>
              <a:t>Needs structure to support surface loads</a:t>
            </a: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/>
            </a:pPr>
            <a:r>
              <a:rPr lang="en-US" sz="2000" dirty="0" smtClean="0">
                <a:ea typeface="+mn-ea"/>
              </a:rPr>
              <a:t>Needs a way to drain completely (usually a pump)</a:t>
            </a:r>
            <a:endParaRPr lang="en-US" sz="2000" dirty="0">
              <a:ea typeface="+mn-ea"/>
            </a:endParaRPr>
          </a:p>
        </p:txBody>
      </p:sp>
      <p:pic>
        <p:nvPicPr>
          <p:cNvPr id="3584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7" y="3692361"/>
            <a:ext cx="4113087" cy="29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405" y="4081474"/>
            <a:ext cx="5405928" cy="224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861" y="1511300"/>
            <a:ext cx="4288367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31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en-US" dirty="0"/>
              <a:t>STORAGE IN COMPUTER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077026"/>
            <a:ext cx="9905999" cy="5529802"/>
          </a:xfrm>
        </p:spPr>
        <p:txBody>
          <a:bodyPr>
            <a:normAutofit/>
          </a:bodyPr>
          <a:lstStyle/>
          <a:p>
            <a:r>
              <a:rPr lang="en-US" sz="2800" dirty="0"/>
              <a:t>Storage elements in </a:t>
            </a:r>
            <a:r>
              <a:rPr lang="en-US" sz="2800" dirty="0" smtClean="0"/>
              <a:t>computer </a:t>
            </a:r>
            <a:r>
              <a:rPr lang="en-US" sz="2800" dirty="0"/>
              <a:t>models are tanks or reservoirs (EPANET),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or </a:t>
            </a:r>
            <a:r>
              <a:rPr lang="en-US" sz="2800" dirty="0"/>
              <a:t>storage junctions (SWMM)</a:t>
            </a:r>
          </a:p>
          <a:p>
            <a:r>
              <a:rPr lang="en-US" sz="2800" dirty="0"/>
              <a:t>Have similar minimal data requirements that include:</a:t>
            </a:r>
          </a:p>
          <a:p>
            <a:pPr lvl="1"/>
            <a:r>
              <a:rPr lang="en-US" sz="2400" dirty="0"/>
              <a:t>Invert (bottom) elevation</a:t>
            </a:r>
          </a:p>
          <a:p>
            <a:pPr lvl="1"/>
            <a:r>
              <a:rPr lang="en-US" sz="2400" dirty="0"/>
              <a:t>Min Pool elevation (above the invert)</a:t>
            </a:r>
          </a:p>
          <a:p>
            <a:pPr lvl="1"/>
            <a:r>
              <a:rPr lang="en-US" sz="2400" dirty="0"/>
              <a:t>Begin Pool elevation (above the invert)</a:t>
            </a:r>
          </a:p>
          <a:p>
            <a:pPr lvl="1"/>
            <a:r>
              <a:rPr lang="en-US" sz="2400" dirty="0"/>
              <a:t>Max Pool elevation (above the invert)</a:t>
            </a:r>
          </a:p>
          <a:p>
            <a:pPr lvl="1"/>
            <a:r>
              <a:rPr lang="en-US" sz="2400" dirty="0"/>
              <a:t>Tank dimensions (or depth-storage curve)</a:t>
            </a:r>
          </a:p>
        </p:txBody>
      </p:sp>
    </p:spTree>
    <p:extLst>
      <p:ext uri="{BB962C8B-B14F-4D97-AF65-F5344CB8AC3E}">
        <p14:creationId xmlns:p14="http://schemas.microsoft.com/office/powerpoint/2010/main" val="407736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4024"/>
            <a:ext cx="10364451" cy="159617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Flow-equalization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6400" y="1600200"/>
            <a:ext cx="11480800" cy="50292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Calisto MT" pitchFamily="18" charset="0"/>
              <a:buChar char="•"/>
              <a:defRPr/>
            </a:pPr>
            <a:r>
              <a:rPr lang="en-US" sz="3200" dirty="0" smtClean="0">
                <a:ea typeface="+mn-ea"/>
                <a:cs typeface="+mn-cs"/>
              </a:rPr>
              <a:t>Flow-equalization storage is sufficient storage to account for peak demands in the system without having to exceed supply capacity. </a:t>
            </a: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/>
            </a:pPr>
            <a:r>
              <a:rPr lang="en-US" sz="2800" dirty="0" smtClean="0">
                <a:ea typeface="+mn-ea"/>
              </a:rPr>
              <a:t>A desirable volume is 1-2 days of average daily demand. </a:t>
            </a:r>
          </a:p>
        </p:txBody>
      </p:sp>
    </p:spTree>
    <p:extLst>
      <p:ext uri="{BB962C8B-B14F-4D97-AF65-F5344CB8AC3E}">
        <p14:creationId xmlns:p14="http://schemas.microsoft.com/office/powerpoint/2010/main" val="3896256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828800" y="5410200"/>
            <a:ext cx="9448800" cy="76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096000" y="3733800"/>
            <a:ext cx="5181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0" y="2667000"/>
            <a:ext cx="5181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0" name="Title 1"/>
          <p:cNvSpPr>
            <a:spLocks noGrp="1"/>
          </p:cNvSpPr>
          <p:nvPr>
            <p:ph type="title"/>
          </p:nvPr>
        </p:nvSpPr>
        <p:spPr>
          <a:xfrm>
            <a:off x="814918" y="228600"/>
            <a:ext cx="108712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Calibri" charset="0"/>
                <a:cs typeface="Calibri" charset="0"/>
              </a:rPr>
              <a:t>Tank DESCRIPTIONS</a:t>
            </a:r>
          </a:p>
        </p:txBody>
      </p:sp>
      <p:sp>
        <p:nvSpPr>
          <p:cNvPr id="1946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24628" y="990274"/>
            <a:ext cx="10871200" cy="44958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>
                <a:latin typeface="Candara" charset="0"/>
              </a:rPr>
              <a:t>Supply reservoir (or tank); identify reservoir pool elevation</a:t>
            </a:r>
          </a:p>
          <a:p>
            <a:pPr lvl="1" eaLnBrk="1" hangingPunct="1">
              <a:defRPr/>
            </a:pPr>
            <a:r>
              <a:rPr lang="en-US" sz="2400" dirty="0">
                <a:latin typeface="Candara" charset="0"/>
              </a:rPr>
              <a:t>May </a:t>
            </a:r>
            <a:r>
              <a:rPr lang="en-US" sz="2400" dirty="0" smtClean="0">
                <a:latin typeface="Candara" charset="0"/>
              </a:rPr>
              <a:t>need to make configuration </a:t>
            </a:r>
            <a:r>
              <a:rPr lang="en-US" sz="2400" dirty="0">
                <a:latin typeface="Candara" charset="0"/>
              </a:rPr>
              <a:t/>
            </a:r>
            <a:br>
              <a:rPr lang="en-US" sz="2400" dirty="0">
                <a:latin typeface="Candara" charset="0"/>
              </a:rPr>
            </a:br>
            <a:r>
              <a:rPr lang="en-US" sz="2400" dirty="0">
                <a:latin typeface="Candara" charset="0"/>
              </a:rPr>
              <a:t>assumptions</a:t>
            </a:r>
          </a:p>
          <a:p>
            <a:pPr lvl="1" eaLnBrk="1" hangingPunct="1">
              <a:defRPr/>
            </a:pPr>
            <a:r>
              <a:rPr lang="en-US" sz="2400" dirty="0">
                <a:latin typeface="Candara" charset="0"/>
              </a:rPr>
              <a:t>Tank </a:t>
            </a:r>
            <a:r>
              <a:rPr lang="en-US" sz="2400" dirty="0" smtClean="0">
                <a:latin typeface="Candara" charset="0"/>
              </a:rPr>
              <a:t>dimensions should be</a:t>
            </a:r>
            <a:br>
              <a:rPr lang="en-US" sz="2400" dirty="0" smtClean="0">
                <a:latin typeface="Candara" charset="0"/>
              </a:rPr>
            </a:br>
            <a:r>
              <a:rPr lang="en-US" sz="2400" dirty="0" smtClean="0">
                <a:latin typeface="Candara" charset="0"/>
              </a:rPr>
              <a:t> </a:t>
            </a:r>
            <a:r>
              <a:rPr lang="en-US" sz="2400" dirty="0">
                <a:latin typeface="Candara" charset="0"/>
              </a:rPr>
              <a:t>sensible</a:t>
            </a:r>
          </a:p>
          <a:p>
            <a:pPr lvl="1" eaLnBrk="1" hangingPunct="1">
              <a:defRPr/>
            </a:pPr>
            <a:r>
              <a:rPr lang="en-US" sz="2400" dirty="0">
                <a:latin typeface="Candara" charset="0"/>
              </a:rPr>
              <a:t>Pipe length is </a:t>
            </a:r>
            <a:r>
              <a:rPr lang="en-US" sz="2400" dirty="0" smtClean="0">
                <a:latin typeface="Candara" charset="0"/>
              </a:rPr>
              <a:t>given (or assumed</a:t>
            </a:r>
            <a:br>
              <a:rPr lang="en-US" sz="2400" dirty="0" smtClean="0">
                <a:latin typeface="Candara" charset="0"/>
              </a:rPr>
            </a:br>
            <a:r>
              <a:rPr lang="en-US" sz="2400" dirty="0" smtClean="0">
                <a:latin typeface="Candara" charset="0"/>
              </a:rPr>
              <a:t>based on min level and connecting </a:t>
            </a:r>
            <a:br>
              <a:rPr lang="en-US" sz="2400" dirty="0" smtClean="0">
                <a:latin typeface="Candara" charset="0"/>
              </a:rPr>
            </a:br>
            <a:r>
              <a:rPr lang="en-US" sz="2400" dirty="0" smtClean="0">
                <a:latin typeface="Candara" charset="0"/>
              </a:rPr>
              <a:t>node elevation)</a:t>
            </a:r>
            <a:endParaRPr lang="en-US" sz="2400" dirty="0">
              <a:latin typeface="Candara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117600" y="5257800"/>
            <a:ext cx="508000" cy="381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nip Same Side Corner Rectangle 2"/>
          <p:cNvSpPr/>
          <p:nvPr/>
        </p:nvSpPr>
        <p:spPr>
          <a:xfrm rot="10800000">
            <a:off x="5283200" y="2667000"/>
            <a:ext cx="1625600" cy="1066800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924" name="TextBox 9"/>
          <p:cNvSpPr txBox="1">
            <a:spLocks noChangeArrowheads="1"/>
          </p:cNvSpPr>
          <p:nvPr/>
        </p:nvSpPr>
        <p:spPr bwMode="auto">
          <a:xfrm>
            <a:off x="10187518" y="5302250"/>
            <a:ext cx="1038002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Z=180 ft</a:t>
            </a:r>
          </a:p>
        </p:txBody>
      </p:sp>
      <p:sp>
        <p:nvSpPr>
          <p:cNvPr id="38925" name="TextBox 12"/>
          <p:cNvSpPr txBox="1">
            <a:spLocks noChangeArrowheads="1"/>
          </p:cNvSpPr>
          <p:nvPr/>
        </p:nvSpPr>
        <p:spPr bwMode="auto">
          <a:xfrm>
            <a:off x="10270067" y="2482850"/>
            <a:ext cx="1038002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Z=315 ft</a:t>
            </a:r>
          </a:p>
        </p:txBody>
      </p:sp>
      <p:sp>
        <p:nvSpPr>
          <p:cNvPr id="38926" name="TextBox 13"/>
          <p:cNvSpPr txBox="1">
            <a:spLocks noChangeArrowheads="1"/>
          </p:cNvSpPr>
          <p:nvPr/>
        </p:nvSpPr>
        <p:spPr bwMode="auto">
          <a:xfrm>
            <a:off x="10187518" y="3549650"/>
            <a:ext cx="1038002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Z=300 ft</a:t>
            </a:r>
          </a:p>
        </p:txBody>
      </p:sp>
      <p:cxnSp>
        <p:nvCxnSpPr>
          <p:cNvPr id="12" name="Elbow Connector 11"/>
          <p:cNvCxnSpPr/>
          <p:nvPr/>
        </p:nvCxnSpPr>
        <p:spPr>
          <a:xfrm rot="5400000">
            <a:off x="3022600" y="2336800"/>
            <a:ext cx="1676400" cy="4470400"/>
          </a:xfrm>
          <a:prstGeom prst="bentConnector2">
            <a:avLst/>
          </a:prstGeom>
          <a:ln w="762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908800" y="3917950"/>
            <a:ext cx="0" cy="13843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625600" y="5867400"/>
            <a:ext cx="4267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930" name="TextBox 21"/>
          <p:cNvSpPr txBox="1">
            <a:spLocks noChangeArrowheads="1"/>
          </p:cNvSpPr>
          <p:nvPr/>
        </p:nvSpPr>
        <p:spPr bwMode="auto">
          <a:xfrm>
            <a:off x="6345767" y="4419600"/>
            <a:ext cx="1110964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L</a:t>
            </a:r>
            <a:r>
              <a:rPr lang="en-US" sz="1800" baseline="-25000">
                <a:latin typeface="Arial" charset="0"/>
              </a:rPr>
              <a:t>2</a:t>
            </a:r>
            <a:r>
              <a:rPr lang="en-US" sz="1800">
                <a:latin typeface="Arial" charset="0"/>
              </a:rPr>
              <a:t>=120 ft</a:t>
            </a:r>
          </a:p>
        </p:txBody>
      </p:sp>
      <p:sp>
        <p:nvSpPr>
          <p:cNvPr id="38931" name="TextBox 22"/>
          <p:cNvSpPr txBox="1">
            <a:spLocks noChangeArrowheads="1"/>
          </p:cNvSpPr>
          <p:nvPr/>
        </p:nvSpPr>
        <p:spPr bwMode="auto">
          <a:xfrm>
            <a:off x="3149600" y="5726114"/>
            <a:ext cx="1110964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L</a:t>
            </a:r>
            <a:r>
              <a:rPr lang="en-US" sz="1800" baseline="-25000">
                <a:latin typeface="Arial" charset="0"/>
              </a:rPr>
              <a:t>1</a:t>
            </a:r>
            <a:r>
              <a:rPr lang="en-US" sz="1800">
                <a:latin typeface="Arial" charset="0"/>
              </a:rPr>
              <a:t>=180 ft</a:t>
            </a:r>
          </a:p>
        </p:txBody>
      </p:sp>
      <p:sp>
        <p:nvSpPr>
          <p:cNvPr id="38932" name="TextBox 19"/>
          <p:cNvSpPr txBox="1">
            <a:spLocks noChangeArrowheads="1"/>
          </p:cNvSpPr>
          <p:nvPr/>
        </p:nvSpPr>
        <p:spPr bwMode="auto">
          <a:xfrm>
            <a:off x="8117418" y="5541964"/>
            <a:ext cx="11342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Elevation</a:t>
            </a:r>
          </a:p>
        </p:txBody>
      </p:sp>
      <p:sp>
        <p:nvSpPr>
          <p:cNvPr id="38933" name="TextBox 24"/>
          <p:cNvSpPr txBox="1">
            <a:spLocks noChangeArrowheads="1"/>
          </p:cNvSpPr>
          <p:nvPr/>
        </p:nvSpPr>
        <p:spPr bwMode="auto">
          <a:xfrm>
            <a:off x="8026401" y="2667000"/>
            <a:ext cx="12367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Max Level</a:t>
            </a:r>
          </a:p>
        </p:txBody>
      </p:sp>
      <p:sp>
        <p:nvSpPr>
          <p:cNvPr id="38934" name="TextBox 25"/>
          <p:cNvSpPr txBox="1">
            <a:spLocks noChangeArrowheads="1"/>
          </p:cNvSpPr>
          <p:nvPr/>
        </p:nvSpPr>
        <p:spPr bwMode="auto">
          <a:xfrm>
            <a:off x="8026401" y="3768725"/>
            <a:ext cx="11725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Min Level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283200" y="2482850"/>
            <a:ext cx="1625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936" name="TextBox 28"/>
          <p:cNvSpPr txBox="1">
            <a:spLocks noChangeArrowheads="1"/>
          </p:cNvSpPr>
          <p:nvPr/>
        </p:nvSpPr>
        <p:spPr bwMode="auto">
          <a:xfrm>
            <a:off x="5283201" y="2112964"/>
            <a:ext cx="11210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Diameter</a:t>
            </a:r>
          </a:p>
        </p:txBody>
      </p:sp>
      <p:sp>
        <p:nvSpPr>
          <p:cNvPr id="38937" name="TextBox 29"/>
          <p:cNvSpPr txBox="1">
            <a:spLocks noChangeArrowheads="1"/>
          </p:cNvSpPr>
          <p:nvPr/>
        </p:nvSpPr>
        <p:spPr bwMode="auto">
          <a:xfrm>
            <a:off x="814918" y="4884739"/>
            <a:ext cx="9290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Node 2</a:t>
            </a:r>
          </a:p>
        </p:txBody>
      </p:sp>
      <p:sp>
        <p:nvSpPr>
          <p:cNvPr id="38938" name="TextBox 30"/>
          <p:cNvSpPr txBox="1">
            <a:spLocks noChangeArrowheads="1"/>
          </p:cNvSpPr>
          <p:nvPr/>
        </p:nvSpPr>
        <p:spPr bwMode="auto">
          <a:xfrm>
            <a:off x="2410885" y="4924425"/>
            <a:ext cx="25631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Pipe 8:  L</a:t>
            </a:r>
            <a:r>
              <a:rPr lang="en-US" sz="1800" baseline="-25000">
                <a:latin typeface="Arial" charset="0"/>
              </a:rPr>
              <a:t>1</a:t>
            </a:r>
            <a:r>
              <a:rPr lang="en-US" sz="1800">
                <a:latin typeface="Arial" charset="0"/>
              </a:rPr>
              <a:t> + L</a:t>
            </a:r>
            <a:r>
              <a:rPr lang="en-US" sz="1800" baseline="-25000">
                <a:latin typeface="Arial" charset="0"/>
              </a:rPr>
              <a:t>2</a:t>
            </a:r>
            <a:r>
              <a:rPr lang="en-US" sz="1800">
                <a:latin typeface="Arial" charset="0"/>
              </a:rPr>
              <a:t> = 300 ft</a:t>
            </a:r>
          </a:p>
        </p:txBody>
      </p:sp>
    </p:spTree>
    <p:extLst>
      <p:ext uri="{BB962C8B-B14F-4D97-AF65-F5344CB8AC3E}">
        <p14:creationId xmlns:p14="http://schemas.microsoft.com/office/powerpoint/2010/main" val="2895660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828800" y="5410200"/>
            <a:ext cx="9448800" cy="76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096000" y="3733800"/>
            <a:ext cx="5181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0" y="2667000"/>
            <a:ext cx="5181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0" name="Title 1"/>
          <p:cNvSpPr>
            <a:spLocks noGrp="1"/>
          </p:cNvSpPr>
          <p:nvPr>
            <p:ph type="title"/>
          </p:nvPr>
        </p:nvSpPr>
        <p:spPr>
          <a:xfrm>
            <a:off x="817033" y="228600"/>
            <a:ext cx="108712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Calibri" charset="0"/>
                <a:cs typeface="Calibri" charset="0"/>
              </a:rPr>
              <a:t>Tank DESCRIPTIONS</a:t>
            </a:r>
          </a:p>
        </p:txBody>
      </p:sp>
      <p:sp>
        <p:nvSpPr>
          <p:cNvPr id="1946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25744" y="1410649"/>
            <a:ext cx="10871200" cy="44958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>
                <a:latin typeface="Candara" charset="0"/>
              </a:rPr>
              <a:t>Supply reservoir (or tank); identify reservoir pool elevation</a:t>
            </a:r>
          </a:p>
          <a:p>
            <a:pPr lvl="1" eaLnBrk="1" hangingPunct="1">
              <a:defRPr/>
            </a:pPr>
            <a:r>
              <a:rPr lang="en-US" sz="2400" dirty="0">
                <a:latin typeface="Candara" charset="0"/>
              </a:rPr>
              <a:t>Can  also use a volume vs. depth </a:t>
            </a:r>
            <a:br>
              <a:rPr lang="en-US" sz="2400" dirty="0">
                <a:latin typeface="Candara" charset="0"/>
              </a:rPr>
            </a:br>
            <a:r>
              <a:rPr lang="en-US" sz="2400" dirty="0">
                <a:latin typeface="Candara" charset="0"/>
              </a:rPr>
              <a:t>table to convey tank storage</a:t>
            </a:r>
            <a:br>
              <a:rPr lang="en-US" sz="2400" dirty="0">
                <a:latin typeface="Candara" charset="0"/>
              </a:rPr>
            </a:br>
            <a:r>
              <a:rPr lang="en-US" sz="2400" dirty="0">
                <a:latin typeface="Candara" charset="0"/>
              </a:rPr>
              <a:t>capabilities  -- quite similar to </a:t>
            </a:r>
            <a:br>
              <a:rPr lang="en-US" sz="2400" dirty="0">
                <a:latin typeface="Candara" charset="0"/>
              </a:rPr>
            </a:br>
            <a:r>
              <a:rPr lang="en-US" sz="2400" dirty="0">
                <a:latin typeface="Candara" charset="0"/>
              </a:rPr>
              <a:t>reservoir routing in hydrology</a:t>
            </a:r>
          </a:p>
        </p:txBody>
      </p:sp>
      <p:sp>
        <p:nvSpPr>
          <p:cNvPr id="2" name="Oval 1"/>
          <p:cNvSpPr/>
          <p:nvPr/>
        </p:nvSpPr>
        <p:spPr>
          <a:xfrm>
            <a:off x="1117600" y="5257800"/>
            <a:ext cx="508000" cy="381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nip Same Side Corner Rectangle 2"/>
          <p:cNvSpPr/>
          <p:nvPr/>
        </p:nvSpPr>
        <p:spPr>
          <a:xfrm rot="10800000">
            <a:off x="5283200" y="2667000"/>
            <a:ext cx="1625600" cy="1066800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924" name="TextBox 9"/>
          <p:cNvSpPr txBox="1">
            <a:spLocks noChangeArrowheads="1"/>
          </p:cNvSpPr>
          <p:nvPr/>
        </p:nvSpPr>
        <p:spPr bwMode="auto">
          <a:xfrm>
            <a:off x="10187518" y="5302250"/>
            <a:ext cx="1038002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Z=180 ft</a:t>
            </a:r>
          </a:p>
        </p:txBody>
      </p:sp>
      <p:sp>
        <p:nvSpPr>
          <p:cNvPr id="38925" name="TextBox 12"/>
          <p:cNvSpPr txBox="1">
            <a:spLocks noChangeArrowheads="1"/>
          </p:cNvSpPr>
          <p:nvPr/>
        </p:nvSpPr>
        <p:spPr bwMode="auto">
          <a:xfrm>
            <a:off x="10270067" y="2482850"/>
            <a:ext cx="1038002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Z=315 ft</a:t>
            </a:r>
          </a:p>
        </p:txBody>
      </p:sp>
      <p:sp>
        <p:nvSpPr>
          <p:cNvPr id="38926" name="TextBox 13"/>
          <p:cNvSpPr txBox="1">
            <a:spLocks noChangeArrowheads="1"/>
          </p:cNvSpPr>
          <p:nvPr/>
        </p:nvSpPr>
        <p:spPr bwMode="auto">
          <a:xfrm>
            <a:off x="10187518" y="3549650"/>
            <a:ext cx="1038002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Z=300 ft</a:t>
            </a:r>
          </a:p>
        </p:txBody>
      </p:sp>
      <p:cxnSp>
        <p:nvCxnSpPr>
          <p:cNvPr id="12" name="Elbow Connector 11"/>
          <p:cNvCxnSpPr/>
          <p:nvPr/>
        </p:nvCxnSpPr>
        <p:spPr>
          <a:xfrm rot="5400000">
            <a:off x="3022600" y="2336800"/>
            <a:ext cx="1676400" cy="4470400"/>
          </a:xfrm>
          <a:prstGeom prst="bentConnector2">
            <a:avLst/>
          </a:prstGeom>
          <a:ln w="762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908800" y="3917950"/>
            <a:ext cx="0" cy="13843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625600" y="5867400"/>
            <a:ext cx="4267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930" name="TextBox 21"/>
          <p:cNvSpPr txBox="1">
            <a:spLocks noChangeArrowheads="1"/>
          </p:cNvSpPr>
          <p:nvPr/>
        </p:nvSpPr>
        <p:spPr bwMode="auto">
          <a:xfrm>
            <a:off x="6345767" y="4419600"/>
            <a:ext cx="1110964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L</a:t>
            </a:r>
            <a:r>
              <a:rPr lang="en-US" sz="1800" baseline="-25000">
                <a:latin typeface="Arial" charset="0"/>
              </a:rPr>
              <a:t>2</a:t>
            </a:r>
            <a:r>
              <a:rPr lang="en-US" sz="1800">
                <a:latin typeface="Arial" charset="0"/>
              </a:rPr>
              <a:t>=120 ft</a:t>
            </a:r>
          </a:p>
        </p:txBody>
      </p:sp>
      <p:sp>
        <p:nvSpPr>
          <p:cNvPr id="38931" name="TextBox 22"/>
          <p:cNvSpPr txBox="1">
            <a:spLocks noChangeArrowheads="1"/>
          </p:cNvSpPr>
          <p:nvPr/>
        </p:nvSpPr>
        <p:spPr bwMode="auto">
          <a:xfrm>
            <a:off x="3149600" y="5726114"/>
            <a:ext cx="1110964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L</a:t>
            </a:r>
            <a:r>
              <a:rPr lang="en-US" sz="1800" baseline="-25000">
                <a:latin typeface="Arial" charset="0"/>
              </a:rPr>
              <a:t>1</a:t>
            </a:r>
            <a:r>
              <a:rPr lang="en-US" sz="1800">
                <a:latin typeface="Arial" charset="0"/>
              </a:rPr>
              <a:t>=180 ft</a:t>
            </a:r>
          </a:p>
        </p:txBody>
      </p:sp>
      <p:sp>
        <p:nvSpPr>
          <p:cNvPr id="38932" name="TextBox 19"/>
          <p:cNvSpPr txBox="1">
            <a:spLocks noChangeArrowheads="1"/>
          </p:cNvSpPr>
          <p:nvPr/>
        </p:nvSpPr>
        <p:spPr bwMode="auto">
          <a:xfrm>
            <a:off x="8117418" y="5541964"/>
            <a:ext cx="11342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Elevation</a:t>
            </a:r>
          </a:p>
        </p:txBody>
      </p:sp>
      <p:sp>
        <p:nvSpPr>
          <p:cNvPr id="38933" name="TextBox 24"/>
          <p:cNvSpPr txBox="1">
            <a:spLocks noChangeArrowheads="1"/>
          </p:cNvSpPr>
          <p:nvPr/>
        </p:nvSpPr>
        <p:spPr bwMode="auto">
          <a:xfrm>
            <a:off x="8026401" y="2667000"/>
            <a:ext cx="12367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Max Level</a:t>
            </a:r>
          </a:p>
        </p:txBody>
      </p:sp>
      <p:sp>
        <p:nvSpPr>
          <p:cNvPr id="38934" name="TextBox 25"/>
          <p:cNvSpPr txBox="1">
            <a:spLocks noChangeArrowheads="1"/>
          </p:cNvSpPr>
          <p:nvPr/>
        </p:nvSpPr>
        <p:spPr bwMode="auto">
          <a:xfrm>
            <a:off x="8026401" y="3768725"/>
            <a:ext cx="11725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Min Level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283200" y="2482850"/>
            <a:ext cx="1625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936" name="TextBox 28"/>
          <p:cNvSpPr txBox="1">
            <a:spLocks noChangeArrowheads="1"/>
          </p:cNvSpPr>
          <p:nvPr/>
        </p:nvSpPr>
        <p:spPr bwMode="auto">
          <a:xfrm>
            <a:off x="5283201" y="2112964"/>
            <a:ext cx="11210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Diameter</a:t>
            </a:r>
          </a:p>
        </p:txBody>
      </p:sp>
      <p:sp>
        <p:nvSpPr>
          <p:cNvPr id="38937" name="TextBox 29"/>
          <p:cNvSpPr txBox="1">
            <a:spLocks noChangeArrowheads="1"/>
          </p:cNvSpPr>
          <p:nvPr/>
        </p:nvSpPr>
        <p:spPr bwMode="auto">
          <a:xfrm>
            <a:off x="814918" y="4884739"/>
            <a:ext cx="9290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Node 2</a:t>
            </a:r>
          </a:p>
        </p:txBody>
      </p:sp>
      <p:sp>
        <p:nvSpPr>
          <p:cNvPr id="38938" name="TextBox 30"/>
          <p:cNvSpPr txBox="1">
            <a:spLocks noChangeArrowheads="1"/>
          </p:cNvSpPr>
          <p:nvPr/>
        </p:nvSpPr>
        <p:spPr bwMode="auto">
          <a:xfrm>
            <a:off x="2410885" y="4924425"/>
            <a:ext cx="25631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Pipe 8:  L</a:t>
            </a:r>
            <a:r>
              <a:rPr lang="en-US" sz="1800" baseline="-25000">
                <a:latin typeface="Arial" charset="0"/>
              </a:rPr>
              <a:t>1</a:t>
            </a:r>
            <a:r>
              <a:rPr lang="en-US" sz="1800">
                <a:latin typeface="Arial" charset="0"/>
              </a:rPr>
              <a:t> + L</a:t>
            </a:r>
            <a:r>
              <a:rPr lang="en-US" sz="1800" baseline="-25000">
                <a:latin typeface="Arial" charset="0"/>
              </a:rPr>
              <a:t>2</a:t>
            </a:r>
            <a:r>
              <a:rPr lang="en-US" sz="1800">
                <a:latin typeface="Arial" charset="0"/>
              </a:rPr>
              <a:t> = 300 ft</a:t>
            </a:r>
          </a:p>
        </p:txBody>
      </p:sp>
    </p:spTree>
    <p:extLst>
      <p:ext uri="{BB962C8B-B14F-4D97-AF65-F5344CB8AC3E}">
        <p14:creationId xmlns:p14="http://schemas.microsoft.com/office/powerpoint/2010/main" val="393637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36458"/>
            <a:ext cx="10364451" cy="159617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Fire storage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6400" y="1600200"/>
            <a:ext cx="11480800" cy="50292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Calisto MT" pitchFamily="18" charset="0"/>
              <a:buChar char="•"/>
              <a:defRPr/>
            </a:pPr>
            <a:r>
              <a:rPr lang="en-US" sz="3200" dirty="0" smtClean="0">
                <a:ea typeface="+mn-ea"/>
                <a:cs typeface="+mn-cs"/>
              </a:rPr>
              <a:t>Fire storage is sufficient storage to allow the system to meet routine uses plus substantial fire flow. </a:t>
            </a: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/>
            </a:pPr>
            <a:r>
              <a:rPr lang="en-US" sz="2800" dirty="0" smtClean="0">
                <a:ea typeface="+mn-ea"/>
              </a:rPr>
              <a:t>The desirable volume is based on expected fire flow rates multiplied by the required fire flow </a:t>
            </a:r>
            <a:r>
              <a:rPr lang="en-US" sz="3200" dirty="0" smtClean="0">
                <a:ea typeface="+mn-ea"/>
              </a:rPr>
              <a:t>duration</a:t>
            </a:r>
            <a:r>
              <a:rPr lang="en-US" sz="2800" dirty="0" smtClean="0">
                <a:ea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4835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1"/>
            <a:ext cx="10364451" cy="159617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emergency storage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6400" y="1600200"/>
            <a:ext cx="11480800" cy="50292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Calisto MT" pitchFamily="18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Emergency storage to allow the system to operate without external supply sources for a period of time to allow for repairs or other unusual circumstances. </a:t>
            </a: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/>
            </a:pPr>
            <a:r>
              <a:rPr lang="en-US" sz="2400" dirty="0" smtClean="0">
                <a:ea typeface="+mn-ea"/>
              </a:rPr>
              <a:t>Without emergency storage, every upset will lead to a ”boil-water” order or substantial interruption of service — these kinds of interruptions should be rare if the system is well engineered. </a:t>
            </a: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/>
            </a:pPr>
            <a:r>
              <a:rPr lang="en-US" sz="2400" dirty="0" smtClean="0">
                <a:ea typeface="+mn-ea"/>
              </a:rPr>
              <a:t>A desirable volume is 1-2 days of average daily demand.</a:t>
            </a:r>
          </a:p>
        </p:txBody>
      </p:sp>
    </p:spTree>
    <p:extLst>
      <p:ext uri="{BB962C8B-B14F-4D97-AF65-F5344CB8AC3E}">
        <p14:creationId xmlns:p14="http://schemas.microsoft.com/office/powerpoint/2010/main" val="100863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1"/>
            <a:ext cx="10364451" cy="159617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How much?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6400" y="1600200"/>
            <a:ext cx="11480800" cy="50292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Calisto MT" pitchFamily="18" charset="0"/>
              <a:buChar char="•"/>
              <a:defRPr/>
            </a:pPr>
            <a:r>
              <a:rPr lang="en-US" sz="3600" dirty="0" smtClean="0">
                <a:ea typeface="+mn-ea"/>
                <a:cs typeface="+mn-cs"/>
              </a:rPr>
              <a:t>Engineering would tend to choose for the larger volumes</a:t>
            </a:r>
          </a:p>
          <a:p>
            <a:pPr eaLnBrk="1" fontAlgn="auto" hangingPunct="1">
              <a:spcAft>
                <a:spcPts val="0"/>
              </a:spcAft>
              <a:buFont typeface="Calisto MT" pitchFamily="18" charset="0"/>
              <a:buChar char="•"/>
              <a:defRPr/>
            </a:pPr>
            <a:r>
              <a:rPr lang="en-US" sz="3600" dirty="0" smtClean="0">
                <a:ea typeface="+mn-ea"/>
                <a:cs typeface="+mn-cs"/>
              </a:rPr>
              <a:t>Economics will argue for the smaller volumes</a:t>
            </a: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/>
            </a:pPr>
            <a:r>
              <a:rPr lang="en-US" sz="3200" dirty="0" smtClean="0">
                <a:ea typeface="+mn-ea"/>
              </a:rPr>
              <a:t>The engineer will have to balance these competing choices in a design.</a:t>
            </a:r>
          </a:p>
        </p:txBody>
      </p:sp>
    </p:spTree>
    <p:extLst>
      <p:ext uri="{BB962C8B-B14F-4D97-AF65-F5344CB8AC3E}">
        <p14:creationId xmlns:p14="http://schemas.microsoft.com/office/powerpoint/2010/main" val="2005810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84" y="1"/>
            <a:ext cx="10364451" cy="159617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Residence time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39285" y="1828801"/>
            <a:ext cx="10111316" cy="4297363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Calisto MT" pitchFamily="18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Additionally, residence times in any storage reservoir for TREATED water should not exceed a reasonable amount disinfection residual contact time. </a:t>
            </a: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/>
            </a:pPr>
            <a:r>
              <a:rPr lang="en-US" sz="2400" dirty="0" smtClean="0">
                <a:ea typeface="+mn-ea"/>
              </a:rPr>
              <a:t>For chlorine/chloramine disinfection time is on the order of 6-10 days</a:t>
            </a: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/>
            </a:pPr>
            <a:r>
              <a:rPr lang="en-US" sz="2400" dirty="0" smtClean="0">
                <a:ea typeface="+mn-ea"/>
              </a:rPr>
              <a:t>An hydraulic retention time of any such reservoir should be no longer than 8 days (as a reasonable rule of thumb).</a:t>
            </a:r>
          </a:p>
        </p:txBody>
      </p:sp>
    </p:spTree>
    <p:extLst>
      <p:ext uri="{BB962C8B-B14F-4D97-AF65-F5344CB8AC3E}">
        <p14:creationId xmlns:p14="http://schemas.microsoft.com/office/powerpoint/2010/main" val="3559495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508" y="20178"/>
            <a:ext cx="10364451" cy="159617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Hydraulic Retention Time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600200"/>
            <a:ext cx="10972800" cy="51054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Calisto MT" pitchFamily="18" charset="0"/>
              <a:buChar char="•"/>
              <a:defRPr/>
            </a:pPr>
            <a:r>
              <a:rPr lang="en-US" sz="3200" dirty="0" smtClean="0">
                <a:ea typeface="+mn-ea"/>
                <a:cs typeface="+mn-cs"/>
              </a:rPr>
              <a:t>Hydraulic retention time is the ratio of storage volume to average discharge through the reservoir</a:t>
            </a: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6028267" y="3340100"/>
          <a:ext cx="135467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3" imgW="101600" imgH="177800" progId="Equation.3">
                  <p:embed/>
                </p:oleObj>
              </mc:Choice>
              <mc:Fallback>
                <p:oleObj name="Equation" r:id="rId3" imgW="1016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8267" y="3340100"/>
                        <a:ext cx="135467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103116"/>
              </p:ext>
            </p:extLst>
          </p:nvPr>
        </p:nvGraphicFramePr>
        <p:xfrm>
          <a:off x="2965690" y="3695588"/>
          <a:ext cx="6720369" cy="184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5" imgW="1143000" imgH="419100" progId="Equation.3">
                  <p:embed/>
                </p:oleObj>
              </mc:Choice>
              <mc:Fallback>
                <p:oleObj name="Equation" r:id="rId5" imgW="11430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690" y="3695588"/>
                        <a:ext cx="6720369" cy="184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3309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28584</TotalTime>
  <Words>1102</Words>
  <Application>Microsoft Macintosh PowerPoint</Application>
  <PresentationFormat>Custom</PresentationFormat>
  <Paragraphs>223</Paragraphs>
  <Slides>41</Slides>
  <Notes>3</Notes>
  <HiddenSlides>7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Circuit</vt:lpstr>
      <vt:lpstr>Equation</vt:lpstr>
      <vt:lpstr>CE 3372 Water Systems Design</vt:lpstr>
      <vt:lpstr>Storage</vt:lpstr>
      <vt:lpstr>Storage Compartments</vt:lpstr>
      <vt:lpstr>Flow-equalization</vt:lpstr>
      <vt:lpstr>Fire storage</vt:lpstr>
      <vt:lpstr>emergency storage</vt:lpstr>
      <vt:lpstr>How much?</vt:lpstr>
      <vt:lpstr>Residence time</vt:lpstr>
      <vt:lpstr>Hydraulic Retention Time</vt:lpstr>
      <vt:lpstr>How much? Flow Equalization</vt:lpstr>
      <vt:lpstr>Service Storage</vt:lpstr>
      <vt:lpstr>Storage Reservoirs</vt:lpstr>
      <vt:lpstr>Surface Reservoirs </vt:lpstr>
      <vt:lpstr>Standpipes</vt:lpstr>
      <vt:lpstr>Elevated Storage</vt:lpstr>
      <vt:lpstr>CB&amp;I (formerly Chicago Bridge &amp; Iron) Water Tanks</vt:lpstr>
      <vt:lpstr>Composite Elevated Tanks </vt:lpstr>
      <vt:lpstr>Hydropillar™ </vt:lpstr>
      <vt:lpstr>Hydropillar</vt:lpstr>
      <vt:lpstr>Water Spheroids </vt:lpstr>
      <vt:lpstr>Standpipe Ground Level</vt:lpstr>
      <vt:lpstr>Standpipes and Reservoirs</vt:lpstr>
      <vt:lpstr>Freshmix™ Standpipe Mixing</vt:lpstr>
      <vt:lpstr>Composite Elevated Tanks</vt:lpstr>
      <vt:lpstr>Operating Storage </vt:lpstr>
      <vt:lpstr>Mass Diagram (24-hr pumping)</vt:lpstr>
      <vt:lpstr>Mass Diagram (12-hr Pumping)</vt:lpstr>
      <vt:lpstr>PowerPoint Presentation</vt:lpstr>
      <vt:lpstr>PowerPoint Presentation</vt:lpstr>
      <vt:lpstr>PowerPoint Presentation</vt:lpstr>
      <vt:lpstr>Flow Equalization Storage</vt:lpstr>
      <vt:lpstr>Flow Equalization Storage</vt:lpstr>
      <vt:lpstr>Flow Equalization Storage</vt:lpstr>
      <vt:lpstr>Flow Equalization Storage</vt:lpstr>
      <vt:lpstr>Flow Equalization </vt:lpstr>
      <vt:lpstr>Typical installation</vt:lpstr>
      <vt:lpstr>Storm Water Storage</vt:lpstr>
      <vt:lpstr>Underground “tank”</vt:lpstr>
      <vt:lpstr>STORAGE IN COMPUTER MODELS</vt:lpstr>
      <vt:lpstr>Tank DESCRIPTIONS</vt:lpstr>
      <vt:lpstr>Tank DESCRIPTIONS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Resources Management</dc:title>
  <dc:creator>Cleveland, Theodore</dc:creator>
  <cp:lastModifiedBy>theodore cleveland</cp:lastModifiedBy>
  <cp:revision>93</cp:revision>
  <dcterms:created xsi:type="dcterms:W3CDTF">2017-08-31T15:12:46Z</dcterms:created>
  <dcterms:modified xsi:type="dcterms:W3CDTF">2020-08-16T18:34:24Z</dcterms:modified>
</cp:coreProperties>
</file>