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66" r:id="rId2"/>
    <p:sldId id="368" r:id="rId3"/>
    <p:sldId id="393" r:id="rId4"/>
    <p:sldId id="394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382" r:id="rId14"/>
    <p:sldId id="3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9" autoAdjust="0"/>
    <p:restoredTop sz="78121"/>
  </p:normalViewPr>
  <p:slideViewPr>
    <p:cSldViewPr snapToGrid="0" snapToObjects="1">
      <p:cViewPr varScale="1">
        <p:scale>
          <a:sx n="107" d="100"/>
          <a:sy n="107" d="100"/>
        </p:scale>
        <p:origin x="-128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6FE996F-5098-4E4C-B46C-AF6CB00A8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3372 Water Systems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DRINKING WATER storage Part 1 (FALL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3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Standpipes and Reservoirs</a:t>
            </a:r>
          </a:p>
        </p:txBody>
      </p:sp>
      <p:pic>
        <p:nvPicPr>
          <p:cNvPr id="17411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2590800"/>
            <a:ext cx="3365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33600"/>
            <a:ext cx="3683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495801"/>
            <a:ext cx="2819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Freshmix</a:t>
            </a:r>
            <a:r>
              <a:rPr lang="en-US">
                <a:latin typeface="Tahoma" charset="0"/>
                <a:cs typeface="Arial" charset="0"/>
              </a:rPr>
              <a:t>™ Standpipe Mixing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  <p:pic>
        <p:nvPicPr>
          <p:cNvPr id="18436" name="Picture 5" descr="Freshmix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676400"/>
            <a:ext cx="680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25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855200" cy="1143000"/>
          </a:xfrm>
        </p:spPr>
        <p:txBody>
          <a:bodyPr/>
          <a:lstStyle/>
          <a:p>
            <a:r>
              <a:rPr lang="en-US">
                <a:latin typeface="Tahoma" charset="0"/>
              </a:rPr>
              <a:t>Composite Elevated Tanks</a:t>
            </a:r>
          </a:p>
        </p:txBody>
      </p:sp>
      <p:pic>
        <p:nvPicPr>
          <p:cNvPr id="19459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1"/>
            <a:ext cx="377613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810001"/>
            <a:ext cx="2095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708" name="Group 204"/>
          <p:cNvGraphicFramePr>
            <a:graphicFrameLocks noGrp="1"/>
          </p:cNvGraphicFramePr>
          <p:nvPr>
            <p:ph idx="1"/>
          </p:nvPr>
        </p:nvGraphicFramePr>
        <p:xfrm>
          <a:off x="1625600" y="1905000"/>
          <a:ext cx="5689600" cy="1830388"/>
        </p:xfrm>
        <a:graphic>
          <a:graphicData uri="http://schemas.openxmlformats.org/drawingml/2006/table">
            <a:tbl>
              <a:tblPr/>
              <a:tblGrid>
                <a:gridCol w="1422400"/>
                <a:gridCol w="1320800"/>
                <a:gridCol w="1219200"/>
                <a:gridCol w="1727200"/>
              </a:tblGrid>
              <a:tr h="180975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CET Dimensions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Capacity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U.S. gallons)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Tank Diameter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feet)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Head Range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feet)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Pedestal Diameter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feet)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94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29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34170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Typical installation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37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3" y="1317934"/>
            <a:ext cx="6957324" cy="428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24" y="1317935"/>
            <a:ext cx="4123004" cy="430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5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36053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Underground “tank”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1" y="1511301"/>
            <a:ext cx="6398684" cy="42973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More than a hole in the ground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</a:rPr>
              <a:t>Needs structure to support surface loads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</a:rPr>
              <a:t>Needs a way to drain completely (usually a pump)</a:t>
            </a:r>
            <a:endParaRPr lang="en-US" sz="2000" dirty="0">
              <a:ea typeface="+mn-ea"/>
            </a:endParaRPr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7" y="3692361"/>
            <a:ext cx="4113087" cy="29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05" y="4081474"/>
            <a:ext cx="5405928" cy="22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61" y="1511300"/>
            <a:ext cx="428836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3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Storage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989349"/>
            <a:ext cx="11270918" cy="534420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Storage is used in water supply, storm water management, and wastewater systems for a variety of reasons.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</a:rPr>
              <a:t>SERVICE STORAGE </a:t>
            </a:r>
            <a:endParaRPr lang="en-US" dirty="0"/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</a:rPr>
              <a:t>flow equalization — generally things are designed for a particular steady flow rate and storage can be used to accommodate variable flow rates in a system.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Pressure zone maintenance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EMERGENCY STORAGE 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used to provide supply during repairs and other system interrupts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FIRE </a:t>
            </a:r>
            <a:r>
              <a:rPr lang="en-US" dirty="0"/>
              <a:t>STORAGE </a:t>
            </a:r>
            <a:endParaRPr lang="en-US" dirty="0" smtClean="0"/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used </a:t>
            </a:r>
            <a:r>
              <a:rPr lang="en-US" dirty="0"/>
              <a:t>to provide supply during fire fighting activities </a:t>
            </a:r>
            <a:r>
              <a:rPr lang="mr-IN" dirty="0"/>
              <a:t>–</a:t>
            </a:r>
            <a:r>
              <a:rPr lang="en-US" dirty="0"/>
              <a:t> could logically be considered as part of </a:t>
            </a:r>
            <a:r>
              <a:rPr lang="en-US" dirty="0" smtClean="0"/>
              <a:t>emergency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Storage is either elevated (above grade), at grade (reservoir, tanks, ponds, etc.) or below grade (subsurface vaults — NOT AQUIFERS). </a:t>
            </a:r>
          </a:p>
        </p:txBody>
      </p:sp>
    </p:spTree>
    <p:extLst>
      <p:ext uri="{BB962C8B-B14F-4D97-AF65-F5344CB8AC3E}">
        <p14:creationId xmlns:p14="http://schemas.microsoft.com/office/powerpoint/2010/main" val="88452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Surface Reservoirs	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Where natural elevation is high enough</a:t>
            </a:r>
          </a:p>
          <a:p>
            <a:r>
              <a:rPr lang="en-US">
                <a:latin typeface="Tahoma" charset="0"/>
              </a:rPr>
              <a:t>For inexpensive pumped storage</a:t>
            </a:r>
          </a:p>
          <a:p>
            <a:r>
              <a:rPr lang="en-US">
                <a:latin typeface="Tahoma" charset="0"/>
              </a:rPr>
              <a:t>Covered for protection (contamination, algae growth, evaporation)</a:t>
            </a:r>
          </a:p>
          <a:p>
            <a:r>
              <a:rPr lang="en-US">
                <a:latin typeface="Tahoma" charset="0"/>
              </a:rPr>
              <a:t>Good temperature control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428023"/>
            <a:ext cx="5588000" cy="22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48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Standpipes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10363200" cy="4114800"/>
          </a:xfrm>
        </p:spPr>
        <p:txBody>
          <a:bodyPr/>
          <a:lstStyle/>
          <a:p>
            <a:r>
              <a:rPr lang="en-US">
                <a:latin typeface="Tahoma" charset="0"/>
              </a:rPr>
              <a:t>Vertical cylindrical pipe</a:t>
            </a:r>
          </a:p>
          <a:p>
            <a:r>
              <a:rPr lang="en-US">
                <a:latin typeface="Tahoma" charset="0"/>
              </a:rPr>
              <a:t>Height &gt; diameter</a:t>
            </a:r>
          </a:p>
          <a:p>
            <a:r>
              <a:rPr lang="en-US">
                <a:latin typeface="Tahoma" charset="0"/>
              </a:rPr>
              <a:t>Useful storage = volume above elevation needed for minimum pressure</a:t>
            </a:r>
          </a:p>
          <a:p>
            <a:r>
              <a:rPr lang="en-US">
                <a:latin typeface="Tahoma" charset="0"/>
              </a:rPr>
              <a:t>Low storage useful for emergencies</a:t>
            </a:r>
          </a:p>
          <a:p>
            <a:r>
              <a:rPr lang="en-US">
                <a:latin typeface="Tahoma" charset="0"/>
              </a:rPr>
              <a:t>Steel, reinforced concrete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51193C6-BB90-E24F-8D3F-2BA7882CB0EE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9522282-4207-5240-93AF-1B429317B748}" type="slidenum">
              <a:rPr lang="en-US" sz="1400"/>
              <a:pPr/>
              <a:t>4</a:t>
            </a:fld>
            <a:endParaRPr lang="en-US" sz="1400"/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609600"/>
            <a:ext cx="53848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Composite Elevated Tanks</a:t>
            </a:r>
            <a:br>
              <a:rPr lang="en-US">
                <a:latin typeface="Tahoma" charset="0"/>
              </a:rPr>
            </a:br>
            <a:endParaRPr lang="en-US">
              <a:latin typeface="Tahoma" charset="0"/>
            </a:endParaRPr>
          </a:p>
        </p:txBody>
      </p:sp>
      <p:pic>
        <p:nvPicPr>
          <p:cNvPr id="12291" name="Picture 5" descr="Concrete Elevated Tanks Coll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390510"/>
            <a:ext cx="7020859" cy="5206346"/>
          </a:xfrm>
          <a:noFill/>
        </p:spPr>
      </p:pic>
    </p:spTree>
    <p:extLst>
      <p:ext uri="{BB962C8B-B14F-4D97-AF65-F5344CB8AC3E}">
        <p14:creationId xmlns:p14="http://schemas.microsoft.com/office/powerpoint/2010/main" val="145564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10390717" cy="1462088"/>
          </a:xfrm>
        </p:spPr>
        <p:txBody>
          <a:bodyPr/>
          <a:lstStyle/>
          <a:p>
            <a:r>
              <a:rPr lang="en-US">
                <a:latin typeface="Tahoma" charset="0"/>
              </a:rPr>
              <a:t>Hydropillar</a:t>
            </a:r>
            <a:r>
              <a:rPr lang="en-US">
                <a:latin typeface="Tahoma" charset="0"/>
                <a:cs typeface="Arial" charset="0"/>
              </a:rPr>
              <a:t>™</a:t>
            </a:r>
            <a:br>
              <a:rPr lang="en-US">
                <a:latin typeface="Tahoma" charset="0"/>
                <a:cs typeface="Arial" charset="0"/>
              </a:rPr>
            </a:br>
            <a:endParaRPr lang="en-US">
              <a:latin typeface="Tahoma" charset="0"/>
              <a:cs typeface="Arial" charset="0"/>
            </a:endParaRPr>
          </a:p>
        </p:txBody>
      </p:sp>
      <p:pic>
        <p:nvPicPr>
          <p:cNvPr id="13315" name="Picture 5" descr="collg_wall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2467" y="1295400"/>
            <a:ext cx="71374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394804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Hydropillar</a:t>
            </a:r>
          </a:p>
        </p:txBody>
      </p:sp>
      <p:pic>
        <p:nvPicPr>
          <p:cNvPr id="14339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1"/>
            <a:ext cx="3048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4" y="1447800"/>
            <a:ext cx="29929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352675"/>
            <a:ext cx="3251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1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Water Spheroids</a:t>
            </a:r>
            <a:br>
              <a:rPr lang="en-US">
                <a:latin typeface="Tahoma" charset="0"/>
              </a:rPr>
            </a:br>
            <a:endParaRPr lang="en-US">
              <a:latin typeface="Tahoma" charset="0"/>
            </a:endParaRPr>
          </a:p>
        </p:txBody>
      </p:sp>
      <p:pic>
        <p:nvPicPr>
          <p:cNvPr id="15363" name="Picture 5" descr="Waterspheroid Coll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47801"/>
            <a:ext cx="7010400" cy="5199063"/>
          </a:xfrm>
          <a:noFill/>
        </p:spPr>
      </p:pic>
      <p:pic>
        <p:nvPicPr>
          <p:cNvPr id="15364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3657600"/>
            <a:ext cx="308398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505200"/>
            <a:ext cx="276648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54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Standpipe Ground Level</a:t>
            </a:r>
          </a:p>
        </p:txBody>
      </p:sp>
      <p:pic>
        <p:nvPicPr>
          <p:cNvPr id="16387" name="Picture 5" descr="Standpipe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1828800"/>
            <a:ext cx="3490384" cy="3633788"/>
          </a:xfrm>
          <a:noFill/>
        </p:spPr>
      </p:pic>
      <p:pic>
        <p:nvPicPr>
          <p:cNvPr id="16388" name="Picture 9" descr="Reservoirs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81225"/>
            <a:ext cx="6908800" cy="2894013"/>
          </a:xfrm>
          <a:noFill/>
        </p:spPr>
      </p:pic>
    </p:spTree>
    <p:extLst>
      <p:ext uri="{BB962C8B-B14F-4D97-AF65-F5344CB8AC3E}">
        <p14:creationId xmlns:p14="http://schemas.microsoft.com/office/powerpoint/2010/main" val="236713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28593</TotalTime>
  <Words>284</Words>
  <Application>Microsoft Macintosh PowerPoint</Application>
  <PresentationFormat>Custom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Circuit</vt:lpstr>
      <vt:lpstr>CE 3372 Water Systems Design</vt:lpstr>
      <vt:lpstr>Storage</vt:lpstr>
      <vt:lpstr>Surface Reservoirs </vt:lpstr>
      <vt:lpstr>Standpipes</vt:lpstr>
      <vt:lpstr>Composite Elevated Tanks </vt:lpstr>
      <vt:lpstr>Hydropillar™ </vt:lpstr>
      <vt:lpstr>Hydropillar</vt:lpstr>
      <vt:lpstr>Water Spheroids </vt:lpstr>
      <vt:lpstr>Standpipe Ground Level</vt:lpstr>
      <vt:lpstr>Standpipes and Reservoirs</vt:lpstr>
      <vt:lpstr>Freshmix™ Standpipe Mixing</vt:lpstr>
      <vt:lpstr>Composite Elevated Tanks</vt:lpstr>
      <vt:lpstr>Typical installation</vt:lpstr>
      <vt:lpstr>Underground “tank”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95</cp:revision>
  <dcterms:created xsi:type="dcterms:W3CDTF">2017-08-31T15:12:46Z</dcterms:created>
  <dcterms:modified xsi:type="dcterms:W3CDTF">2020-08-16T18:44:30Z</dcterms:modified>
</cp:coreProperties>
</file>