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Default Extension="pdf" ContentType="application/pdf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72" r:id="rId10"/>
    <p:sldId id="260" r:id="rId11"/>
    <p:sldId id="268" r:id="rId12"/>
    <p:sldId id="270" r:id="rId13"/>
    <p:sldId id="271" r:id="rId14"/>
    <p:sldId id="273" r:id="rId15"/>
    <p:sldId id="261" r:id="rId16"/>
    <p:sldId id="26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printerSettings" Target="printerSettings/printerSettings1.bin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EC6A-FDFD-BE48-AB59-8992D20D87B1}" type="datetimeFigureOut">
              <a:rPr lang="en-US" smtClean="0"/>
              <a:t>5/18/09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99BD-E5B0-F84B-BE2D-0070BFCBA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the Basin Development Factor to Urban Watershed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Theodore G. Cleveland</a:t>
            </a:r>
          </a:p>
          <a:p>
            <a:r>
              <a:rPr lang="en-US" dirty="0" smtClean="0"/>
              <a:t>Shiva Sunder</a:t>
            </a:r>
          </a:p>
          <a:p>
            <a:r>
              <a:rPr lang="en-US" dirty="0" smtClean="0"/>
              <a:t>David Thompson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Considerable variability</a:t>
            </a:r>
          </a:p>
          <a:p>
            <a:r>
              <a:rPr lang="en-US" sz="2400" dirty="0" smtClean="0"/>
              <a:t>Evidence in the plot supporting the conjecture.</a:t>
            </a:r>
          </a:p>
          <a:p>
            <a:pPr lvl="1"/>
            <a:r>
              <a:rPr lang="en-US" sz="2000" dirty="0" smtClean="0"/>
              <a:t>More than binary distinction, but not huge demarcations.</a:t>
            </a:r>
          </a:p>
        </p:txBody>
      </p:sp>
      <p:pic>
        <p:nvPicPr>
          <p:cNvPr id="4" name="Picture 3" descr="ctp_char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1143000"/>
            <a:ext cx="5651500" cy="5638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7430294" y="5447506"/>
            <a:ext cx="9906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2194" y="2209006"/>
            <a:ext cx="914400" cy="1588"/>
          </a:xfrm>
          <a:prstGeom prst="straightConnector1">
            <a:avLst/>
          </a:prstGeom>
          <a:ln w="57150">
            <a:solidFill>
              <a:srgbClr val="00C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1840468"/>
            <a:ext cx="16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600"/>
                </a:solidFill>
              </a:rPr>
              <a:t>Decreasing BDF</a:t>
            </a:r>
            <a:endParaRPr lang="en-US" dirty="0">
              <a:solidFill>
                <a:srgbClr val="00C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1226" y="5562600"/>
            <a:ext cx="156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Increasing BDF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Model and observed responses.</a:t>
            </a:r>
          </a:p>
          <a:p>
            <a:pPr lvl="1"/>
            <a:r>
              <a:rPr lang="en-US" sz="2000" dirty="0" smtClean="0"/>
              <a:t>Black= storm optimized.</a:t>
            </a:r>
          </a:p>
          <a:p>
            <a:pPr lvl="1"/>
            <a:r>
              <a:rPr lang="en-US" sz="2000" dirty="0" smtClean="0"/>
              <a:t>Blue = terrain model (binary considerations of development)</a:t>
            </a:r>
          </a:p>
          <a:p>
            <a:pPr lvl="1"/>
            <a:r>
              <a:rPr lang="en-US" sz="2000" dirty="0" smtClean="0"/>
              <a:t>Red = BDF result.</a:t>
            </a:r>
          </a:p>
          <a:p>
            <a:r>
              <a:rPr lang="en-US" sz="2400" dirty="0" smtClean="0"/>
              <a:t>Increased variability.</a:t>
            </a:r>
            <a:endParaRPr lang="en-US" sz="2000" dirty="0" smtClean="0"/>
          </a:p>
        </p:txBody>
      </p:sp>
      <p:pic>
        <p:nvPicPr>
          <p:cNvPr id="11" name="Picture 10" descr="QP_compa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95600" y="1540225"/>
            <a:ext cx="6019800" cy="4631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Inclusion of BDF as an explanatory variable did not increase prediction performance as compared to binary classification of developed/undeveloped.</a:t>
            </a:r>
          </a:p>
          <a:p>
            <a:r>
              <a:rPr lang="en-US" dirty="0" smtClean="0"/>
              <a:t>If zero-discharge cases are censored (not shown), there is support of the conjecture that BDF explains a portion of response.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ARS paired datasets from 30+ watersheds around the USA; re-analyzed entire database.</a:t>
            </a:r>
          </a:p>
          <a:p>
            <a:r>
              <a:rPr lang="en-US" dirty="0" smtClean="0"/>
              <a:t>Have 4 “groups”:</a:t>
            </a:r>
          </a:p>
          <a:p>
            <a:pPr lvl="1"/>
            <a:r>
              <a:rPr lang="en-US" dirty="0" smtClean="0"/>
              <a:t>ARS Not-Texas</a:t>
            </a:r>
          </a:p>
          <a:p>
            <a:pPr lvl="1"/>
            <a:r>
              <a:rPr lang="en-US" dirty="0" smtClean="0"/>
              <a:t>Small Rural – Texas</a:t>
            </a:r>
          </a:p>
          <a:p>
            <a:pPr lvl="1"/>
            <a:r>
              <a:rPr lang="en-US" dirty="0" smtClean="0"/>
              <a:t>Urban – Texas (not Houston)</a:t>
            </a:r>
          </a:p>
          <a:p>
            <a:pPr lvl="1"/>
            <a:r>
              <a:rPr lang="en-US" dirty="0" smtClean="0"/>
              <a:t>Houston.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130+ Texas watersheds.</a:t>
            </a:r>
          </a:p>
          <a:p>
            <a:r>
              <a:rPr lang="en-US" dirty="0" smtClean="0"/>
              <a:t>ARS Research Watersheds from:</a:t>
            </a:r>
          </a:p>
          <a:p>
            <a:pPr lvl="1"/>
            <a:r>
              <a:rPr lang="en-US" dirty="0" smtClean="0"/>
              <a:t>Arkansas</a:t>
            </a:r>
            <a:endParaRPr lang="en-US" dirty="0"/>
          </a:p>
          <a:p>
            <a:pPr lvl="1"/>
            <a:r>
              <a:rPr lang="en-US" dirty="0" smtClean="0"/>
              <a:t>Georgia</a:t>
            </a:r>
            <a:endParaRPr lang="en-US" dirty="0"/>
          </a:p>
          <a:p>
            <a:pPr lvl="1"/>
            <a:r>
              <a:rPr lang="en-US" dirty="0" smtClean="0"/>
              <a:t>Indiana</a:t>
            </a:r>
            <a:endParaRPr lang="en-US" dirty="0"/>
          </a:p>
          <a:p>
            <a:pPr lvl="1"/>
            <a:r>
              <a:rPr lang="en-US" dirty="0" smtClean="0"/>
              <a:t>Iowa</a:t>
            </a:r>
          </a:p>
          <a:p>
            <a:pPr lvl="1"/>
            <a:r>
              <a:rPr lang="en-US" dirty="0" smtClean="0"/>
              <a:t>Nebraska</a:t>
            </a:r>
          </a:p>
          <a:p>
            <a:pPr lvl="1"/>
            <a:r>
              <a:rPr lang="en-US" dirty="0" smtClean="0"/>
              <a:t>Ohio</a:t>
            </a:r>
          </a:p>
          <a:p>
            <a:pPr lvl="1"/>
            <a:r>
              <a:rPr lang="en-US" dirty="0" smtClean="0"/>
              <a:t>Virginia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1000"/>
            <a:ext cx="56134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8" y="0"/>
            <a:ext cx="6870700" cy="663662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676400" y="2057400"/>
            <a:ext cx="2989242" cy="2860058"/>
          </a:xfrm>
          <a:custGeom>
            <a:avLst/>
            <a:gdLst>
              <a:gd name="connsiteX0" fmla="*/ 141115 w 2757175"/>
              <a:gd name="connsiteY0" fmla="*/ 2561913 h 2703035"/>
              <a:gd name="connsiteX1" fmla="*/ 0 w 2757175"/>
              <a:gd name="connsiteY1" fmla="*/ 2420790 h 2703035"/>
              <a:gd name="connsiteX2" fmla="*/ 2453235 w 2757175"/>
              <a:gd name="connsiteY2" fmla="*/ 0 h 2703035"/>
              <a:gd name="connsiteX3" fmla="*/ 2757175 w 2757175"/>
              <a:gd name="connsiteY3" fmla="*/ 293101 h 2703035"/>
              <a:gd name="connsiteX4" fmla="*/ 282230 w 2757175"/>
              <a:gd name="connsiteY4" fmla="*/ 2703035 h 2703035"/>
              <a:gd name="connsiteX5" fmla="*/ 141115 w 2757175"/>
              <a:gd name="connsiteY5" fmla="*/ 2561913 h 27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7175" h="2703035">
                <a:moveTo>
                  <a:pt x="141115" y="2561913"/>
                </a:moveTo>
                <a:lnTo>
                  <a:pt x="0" y="2420790"/>
                </a:lnTo>
                <a:lnTo>
                  <a:pt x="2453235" y="0"/>
                </a:lnTo>
                <a:lnTo>
                  <a:pt x="2757175" y="293101"/>
                </a:lnTo>
                <a:lnTo>
                  <a:pt x="282230" y="2703035"/>
                </a:lnTo>
                <a:lnTo>
                  <a:pt x="141115" y="2561913"/>
                </a:lnTo>
                <a:close/>
              </a:path>
            </a:pathLst>
          </a:custGeom>
          <a:solidFill>
            <a:srgbClr val="00C600">
              <a:alpha val="15000"/>
            </a:srgbClr>
          </a:solidFill>
          <a:ln>
            <a:solidFill>
              <a:srgbClr val="00C600">
                <a:alpha val="2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874710">
            <a:off x="3251189" y="2194736"/>
            <a:ext cx="4449033" cy="506951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874710">
            <a:off x="2522264" y="2241055"/>
            <a:ext cx="5375601" cy="399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8874710">
            <a:off x="2675126" y="2154127"/>
            <a:ext cx="4768805" cy="520995"/>
          </a:xfrm>
          <a:prstGeom prst="rect">
            <a:avLst/>
          </a:prstGeom>
          <a:solidFill>
            <a:srgbClr val="660066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215495" y="4495733"/>
            <a:ext cx="1585408" cy="13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4996264" y="4025957"/>
            <a:ext cx="16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Increasing BDF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933259">
            <a:off x="1309037" y="3651315"/>
            <a:ext cx="187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ARS – Non-Texas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933259">
            <a:off x="4839784" y="859211"/>
            <a:ext cx="195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Rural-Texas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8933259">
            <a:off x="2090151" y="4649533"/>
            <a:ext cx="167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Houston-Texas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933259">
            <a:off x="4263315" y="2370666"/>
            <a:ext cx="343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Developed, Not Houston - Texas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18857786">
            <a:off x="924382" y="2009974"/>
            <a:ext cx="7070461" cy="15170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95800" y="5334000"/>
            <a:ext cx="7814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ACRES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2720452" y="1348852"/>
            <a:ext cx="1417096" cy="1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2049128" y="1034533"/>
            <a:ext cx="226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Decreasing Slope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BDF applied as part of broader study of response metrics.  Exhibits some utility when zero-discharge cases are censored.</a:t>
            </a:r>
          </a:p>
          <a:p>
            <a:r>
              <a:rPr lang="en-US" dirty="0" smtClean="0"/>
              <a:t>BDF increase correlated with characteristic time decrease (anticipated result).</a:t>
            </a:r>
          </a:p>
          <a:p>
            <a:r>
              <a:rPr lang="en-US" dirty="0" smtClean="0"/>
              <a:t>Slope (as an explanatory variable) plays a confounding role.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to explore the concept --- seems to have value within a geographic region.</a:t>
            </a:r>
          </a:p>
          <a:p>
            <a:r>
              <a:rPr lang="en-US" dirty="0" smtClean="0"/>
              <a:t>BDF 0-3 is associated with larger characteristic time, BDF  9-12 </a:t>
            </a:r>
            <a:r>
              <a:rPr lang="en-US" smtClean="0"/>
              <a:t>is associated </a:t>
            </a:r>
            <a:r>
              <a:rPr lang="en-US" dirty="0" smtClean="0"/>
              <a:t>with smaller characteristic time.</a:t>
            </a:r>
          </a:p>
          <a:p>
            <a:r>
              <a:rPr lang="en-US" dirty="0" smtClean="0"/>
              <a:t>In the intermediate range of the categorical variable, there is ambiguity.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W.H. Asquith, M.S. </a:t>
            </a:r>
            <a:r>
              <a:rPr lang="en-US" dirty="0" err="1" smtClean="0"/>
              <a:t>Roussel</a:t>
            </a:r>
            <a:r>
              <a:rPr lang="en-US" dirty="0" smtClean="0"/>
              <a:t>, USGS-Austin; S. Fitzgerald, HCFCD; D. Barrett, F. </a:t>
            </a:r>
            <a:r>
              <a:rPr lang="en-US" dirty="0" err="1" smtClean="0"/>
              <a:t>Liscum</a:t>
            </a:r>
            <a:r>
              <a:rPr lang="en-US" dirty="0" smtClean="0"/>
              <a:t>, D. Schwartz, S. Johnson (</a:t>
            </a:r>
            <a:r>
              <a:rPr lang="en-US" dirty="0" err="1" smtClean="0"/>
              <a:t>RGMiller</a:t>
            </a:r>
            <a:r>
              <a:rPr lang="en-US" dirty="0" smtClean="0"/>
              <a:t>, PBS&amp;J, NWS, LJA)</a:t>
            </a:r>
          </a:p>
          <a:p>
            <a:r>
              <a:rPr lang="en-US" dirty="0" smtClean="0"/>
              <a:t>Texas Department of Transportation, Harris County Flood Control District.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to explain hydrologic responses to answer:</a:t>
            </a:r>
          </a:p>
          <a:p>
            <a:pPr lvl="1"/>
            <a:r>
              <a:rPr lang="en-US" dirty="0" smtClean="0"/>
              <a:t>How have responses changed with urbanization over time (in a coastal low-slope area)?</a:t>
            </a:r>
          </a:p>
          <a:p>
            <a:pPr lvl="1"/>
            <a:r>
              <a:rPr lang="en-US" dirty="0" smtClean="0"/>
              <a:t>How will responses change as urbanization proceeds?</a:t>
            </a:r>
          </a:p>
          <a:p>
            <a:r>
              <a:rPr lang="en-US" dirty="0" smtClean="0"/>
              <a:t>Want to use the answers to understand how to implement drainage policy, 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Response of </a:t>
            </a:r>
            <a:r>
              <a:rPr lang="en-US" dirty="0"/>
              <a:t>a watershed is controlled in large part by its topography, storage properties, and loss (or runoff generation) properties.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Observe that </a:t>
            </a:r>
            <a:r>
              <a:rPr lang="en-US" dirty="0"/>
              <a:t>topography is relatively unchanged in urban </a:t>
            </a:r>
            <a:r>
              <a:rPr lang="en-US" dirty="0" smtClean="0"/>
              <a:t>watersheds (we are not moving mountains in our study area) but </a:t>
            </a:r>
            <a:r>
              <a:rPr lang="en-US" dirty="0"/>
              <a:t>hydrologic response certainly </a:t>
            </a:r>
            <a:r>
              <a:rPr lang="en-US" dirty="0" smtClean="0"/>
              <a:t>changes.</a:t>
            </a:r>
          </a:p>
          <a:p>
            <a:pPr lvl="1"/>
            <a:r>
              <a:rPr lang="en-US" dirty="0" smtClean="0"/>
              <a:t>Response change is some </a:t>
            </a:r>
            <a:r>
              <a:rPr lang="en-US" dirty="0"/>
              <a:t>proportion to changes in storage, runoff generation, and conveyance efficiency to the outlet. 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Work: </a:t>
            </a:r>
          </a:p>
          <a:p>
            <a:pPr lvl="1"/>
            <a:r>
              <a:rPr lang="en-US" dirty="0" smtClean="0"/>
              <a:t>Various work in Houston and in broader Texas area demonstrated that a large fraction of variability is explained by topography, but a distinction between undeveloped and developed was used (binary distinction).</a:t>
            </a:r>
          </a:p>
          <a:p>
            <a:pPr lvl="1"/>
            <a:r>
              <a:rPr lang="en-US" dirty="0" smtClean="0"/>
              <a:t>A basin-development-factor extends the classification by more categories, possible that such further refinement could improve estimates.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Basin Development</a:t>
            </a:r>
            <a:r>
              <a:rPr lang="en-US" dirty="0"/>
              <a:t> </a:t>
            </a:r>
            <a:r>
              <a:rPr lang="en-US" dirty="0" smtClean="0"/>
              <a:t>Factor (BDF)</a:t>
            </a:r>
          </a:p>
          <a:p>
            <a:pPr lvl="1"/>
            <a:r>
              <a:rPr lang="en-US" dirty="0" smtClean="0"/>
              <a:t>The BDF </a:t>
            </a:r>
            <a:r>
              <a:rPr lang="en-US" dirty="0" smtClean="0"/>
              <a:t>(Sauer et al., 1983)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metric thought to be associated with runoff </a:t>
            </a:r>
            <a:r>
              <a:rPr lang="en-US" dirty="0"/>
              <a:t>transport efficiency of the drainage systems in a </a:t>
            </a:r>
            <a:r>
              <a:rPr lang="en-US" dirty="0" smtClean="0"/>
              <a:t>watershed.  </a:t>
            </a:r>
          </a:p>
          <a:p>
            <a:pPr lvl="1"/>
            <a:r>
              <a:rPr lang="en-US" dirty="0" smtClean="0"/>
              <a:t>The BDF </a:t>
            </a:r>
            <a:r>
              <a:rPr lang="en-US" dirty="0"/>
              <a:t>indirectly addresses the storage and transport components of a watershed’s runoff signal.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BDF </a:t>
            </a:r>
            <a:r>
              <a:rPr lang="en-US" dirty="0"/>
              <a:t>is a categorical variable, whose value is assigned based on the prevalence of certain drainage conditions that result from urbanization of a watershed. 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Development Factor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Basin Development</a:t>
            </a:r>
            <a:r>
              <a:rPr lang="en-US" dirty="0"/>
              <a:t> </a:t>
            </a:r>
            <a:r>
              <a:rPr lang="en-US" dirty="0" smtClean="0"/>
              <a:t>Factor (BDF)</a:t>
            </a:r>
          </a:p>
          <a:p>
            <a:r>
              <a:rPr lang="en-US" dirty="0" smtClean="0"/>
              <a:t>Scoring based upon presence of</a:t>
            </a:r>
          </a:p>
          <a:p>
            <a:pPr lvl="1"/>
            <a:r>
              <a:rPr lang="en-US" dirty="0"/>
              <a:t>(1) Channel Improvements:</a:t>
            </a:r>
            <a:r>
              <a:rPr lang="en-US" dirty="0" smtClean="0"/>
              <a:t> straightening</a:t>
            </a:r>
            <a:r>
              <a:rPr lang="en-US" dirty="0"/>
              <a:t>, deepening, clearing and enlarging.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2) Channel </a:t>
            </a:r>
            <a:r>
              <a:rPr lang="en-US" dirty="0" smtClean="0"/>
              <a:t>linings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3) Storm drains or storm sewers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4) Curbs and gutters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Value from 0-12.  Most analysts produce same scores (+/- 1) when using the same imagery.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Determined present-day BDF for 133 watersheds in Texas with paired rainfall-runoff observations.  (historical BDF for a subset was also available)</a:t>
            </a:r>
          </a:p>
          <a:p>
            <a:r>
              <a:rPr lang="en-US" dirty="0" smtClean="0"/>
              <a:t>Prior analysis of the rainfall-runoff data produced peak discharge factors (</a:t>
            </a:r>
            <a:r>
              <a:rPr lang="en-US" dirty="0" err="1" smtClean="0"/>
              <a:t>Qp</a:t>
            </a:r>
            <a:r>
              <a:rPr lang="en-US" dirty="0" smtClean="0"/>
              <a:t>), and characteristic times (</a:t>
            </a:r>
            <a:r>
              <a:rPr lang="en-US" dirty="0" err="1" smtClean="0"/>
              <a:t>Tp</a:t>
            </a:r>
            <a:r>
              <a:rPr lang="en-US" dirty="0" smtClean="0"/>
              <a:t>) – these values were segregated by BDF to examine if a useful relationship exists.</a:t>
            </a:r>
          </a:p>
          <a:p>
            <a:r>
              <a:rPr lang="en-US" dirty="0" smtClean="0"/>
              <a:t>Conjecture: </a:t>
            </a:r>
          </a:p>
          <a:p>
            <a:pPr lvl="1"/>
            <a:r>
              <a:rPr lang="en-US" dirty="0" smtClean="0"/>
              <a:t>BDF -&gt; small, </a:t>
            </a:r>
            <a:r>
              <a:rPr lang="en-US" dirty="0" err="1" smtClean="0"/>
              <a:t>Qp</a:t>
            </a:r>
            <a:r>
              <a:rPr lang="en-US" dirty="0" smtClean="0"/>
              <a:t> -&gt; small, </a:t>
            </a:r>
            <a:r>
              <a:rPr lang="en-US" dirty="0" err="1" smtClean="0"/>
              <a:t>Tp</a:t>
            </a:r>
            <a:r>
              <a:rPr lang="en-US" dirty="0" smtClean="0"/>
              <a:t> -&gt; large.</a:t>
            </a:r>
          </a:p>
          <a:p>
            <a:pPr lvl="1"/>
            <a:r>
              <a:rPr lang="en-US" dirty="0" smtClean="0"/>
              <a:t>BDF -&gt; large, </a:t>
            </a:r>
            <a:r>
              <a:rPr lang="en-US" dirty="0" err="1" smtClean="0"/>
              <a:t>Qp</a:t>
            </a:r>
            <a:r>
              <a:rPr lang="en-US" dirty="0" smtClean="0"/>
              <a:t> -&gt; large, </a:t>
            </a:r>
            <a:r>
              <a:rPr lang="en-US" dirty="0" err="1" smtClean="0"/>
              <a:t>Tp</a:t>
            </a:r>
            <a:r>
              <a:rPr lang="en-US" dirty="0" smtClean="0"/>
              <a:t> -&gt;small.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130+ Texas watersheds.</a:t>
            </a:r>
          </a:p>
          <a:p>
            <a:r>
              <a:rPr lang="en-US" dirty="0" smtClean="0"/>
              <a:t>3000+ storms.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1000"/>
            <a:ext cx="5613400" cy="474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819</Words>
  <Application>Microsoft Macintosh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Use of the Basin Development Factor to Urban Watershed Response</vt:lpstr>
      <vt:lpstr>Acknowledgements</vt:lpstr>
      <vt:lpstr>Background</vt:lpstr>
      <vt:lpstr>Background</vt:lpstr>
      <vt:lpstr>Background</vt:lpstr>
      <vt:lpstr>Background</vt:lpstr>
      <vt:lpstr>Basin Development Factor </vt:lpstr>
      <vt:lpstr>What We Did</vt:lpstr>
      <vt:lpstr>Study Area</vt:lpstr>
      <vt:lpstr>What We Learned</vt:lpstr>
      <vt:lpstr>What We Learned</vt:lpstr>
      <vt:lpstr>What We Learned</vt:lpstr>
      <vt:lpstr>Recent Efforts</vt:lpstr>
      <vt:lpstr>Study Area</vt:lpstr>
      <vt:lpstr>Slide 15</vt:lpstr>
      <vt:lpstr>Summary</vt:lpstr>
      <vt:lpstr>Where we are heading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theodore  cleveland</dc:creator>
  <cp:lastModifiedBy>theodore  cleveland</cp:lastModifiedBy>
  <cp:revision>6</cp:revision>
  <dcterms:created xsi:type="dcterms:W3CDTF">2009-05-18T17:01:21Z</dcterms:created>
  <dcterms:modified xsi:type="dcterms:W3CDTF">2009-05-18T18:59:40Z</dcterms:modified>
</cp:coreProperties>
</file>