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3" r:id="rId1"/>
  </p:sldMasterIdLst>
  <p:notesMasterIdLst>
    <p:notesMasterId r:id="rId32"/>
  </p:notesMasterIdLst>
  <p:sldIdLst>
    <p:sldId id="256" r:id="rId2"/>
    <p:sldId id="262" r:id="rId3"/>
    <p:sldId id="257" r:id="rId4"/>
    <p:sldId id="322" r:id="rId5"/>
    <p:sldId id="323" r:id="rId6"/>
    <p:sldId id="321" r:id="rId7"/>
    <p:sldId id="324" r:id="rId8"/>
    <p:sldId id="325" r:id="rId9"/>
    <p:sldId id="343" r:id="rId10"/>
    <p:sldId id="271" r:id="rId11"/>
    <p:sldId id="326" r:id="rId12"/>
    <p:sldId id="327" r:id="rId13"/>
    <p:sldId id="329" r:id="rId14"/>
    <p:sldId id="328" r:id="rId15"/>
    <p:sldId id="330" r:id="rId16"/>
    <p:sldId id="320" r:id="rId17"/>
    <p:sldId id="332" r:id="rId18"/>
    <p:sldId id="319" r:id="rId19"/>
    <p:sldId id="331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273" r:id="rId30"/>
    <p:sldId id="34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530" autoAdjust="0"/>
  </p:normalViewPr>
  <p:slideViewPr>
    <p:cSldViewPr snapToGrid="0" snapToObjects="1">
      <p:cViewPr varScale="1">
        <p:scale>
          <a:sx n="62" d="100"/>
          <a:sy n="62" d="100"/>
        </p:scale>
        <p:origin x="-18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799F7-E8EE-AE42-AC92-8A89C55EDF37}" type="datetimeFigureOut">
              <a:rPr lang="en-US" smtClean="0"/>
              <a:t>5/20/15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FDB06-501E-DC4D-8E17-E84D98821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2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approach was an elaborate regression analysis of the database.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The analysis resulted in two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extimation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equations, one for discharge and the other for velocity.  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result is elaborate because a designer needs to use supporting tools to use the equations – in particular an omega-EM map, and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lat-lon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adjustment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approach was an elaborate regression analysis of the database.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The analysis resulted in two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extimation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equations, one for discharge and the other for velocity.  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result is elaborate because a designer needs to use supporting tools to use the equations – in particular an omega-EM map, and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lat-lon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adjustment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approach was an elaborate regression analysis of the database.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The analysis resulted in two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extimation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equations, one for discharge and the other for velocity.  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result is elaborate because a designer needs to use supporting tools to use the equations – in particular an omega-EM map, and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lat-lon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adjustment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approach was an elaborate regression analysis of the database.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The analysis resulted in two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extimation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equations, one for discharge and the other for velocity.  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result is elaborate because a designer needs to use supporting tools to use the equations – in particular an omega-EM map, and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lat-lon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adjustment map, and a precipitation adjustment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Water-surface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prfiole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modeling assembles models based on generalizations of parameter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values from textbooks, professional literature, computer program documentation, and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engineering experience. Stage-discharge relations or measurements of stream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 at or adjacent to the modeling locale are seldom available for use in screening model parameters.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stream flow measurement at least three components are important; depth, width,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velocity. At field scale depth and width are straightforward but the velocity measurement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significant contributor to overall uncertainty, complicated because a mean section velocity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(as reported in a model) requires a spatial integration of the measured velocity field. As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result, modeling efforts by even experienced engineers are assembled and often judged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valid based entirely on experiences from earlier modeling efforts for hydraulically similar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settings.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situation often leads engineers in good faith to report velocities (needed for assessing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forces on bridge piers, and assessing erosion and scour potential) that are unusually large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in some instances absurd. </a:t>
            </a:r>
          </a:p>
          <a:p>
            <a:endParaRPr lang="en-US" sz="1200" b="0" i="0" u="none" strike="noStrike" kern="1200" baseline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 developed independent ways to assess computed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velocities based on prior, authoritative, observational experience.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Water-surface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prfiole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modeling assembles models based on generalizations of parameter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values from textbooks, professional literature, computer program documentation, and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engineering experience. Stage-discharge relations or measurements of stream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 at or adjacent to the modeling locale are seldom available for use in screening model parameters.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stream flow measurement at least three components are important; depth, width,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velocity. At field scale depth and width are straightforward but the velocity measurement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significant contributor to overall uncertainty, complicated because a mean section velocity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(as reported in a model) requires a spatial integration of the measured velocity field. As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result, modeling efforts by even experienced engineers are assembled and often judged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valid based entirely on experiences from earlier modeling efforts for hydraulically similar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settings.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situation often leads engineers in good faith to report velocities (needed for assessing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forces on bridge piers, and assessing erosion and scour potential) that are unusually large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in some instances absurd. </a:t>
            </a:r>
          </a:p>
          <a:p>
            <a:endParaRPr lang="en-US" sz="1200" b="0" i="0" u="none" strike="noStrike" kern="1200" baseline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 developed independent ways to assess computed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velocities based on prior, authoritative, observational experience.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Water-surface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prfiole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modeling assembles models based on generalizations of parameter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values from textbooks, professional literature, computer program documentation, and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engineering experience. Stage-discharge relations or measurements of stream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 at or adjacent to the modeling locale are seldom available for use in screening model parameters.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stream flow measurement at least three components are important; depth, width,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velocity. At field scale depth and width are straightforward but the velocity measurement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significant contributor to overall uncertainty, complicated because a mean section velocity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(as reported in a model) requires a spatial integration of the measured velocity field. As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result, modeling efforts by even experienced engineers are assembled and often judged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valid based entirely on experiences from earlier modeling efforts for hydraulically similar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settings.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situation often leads engineers in good faith to report velocities (needed for assessing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forces on bridge piers, and assessing erosion and scour potential) that are unusually large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in some instances absurd.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research developed independent ways to assess computed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velocities based on prior, authoritative, observational experience.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for the flow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Guadelupe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Arroyo case (22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/sec) is a really unusual value (at least in the stream as it approaches the bridge).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column headings in the figure correspond to the following descriptions: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	STATION is 8-digit USGS station identification code. These codes can be entered into the NWIS web interface to recover textural description of the particular station and other locational information.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	LATDEG is the latitude in degrees and decimal degrees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dd.ddddd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	LONDEG is the longitude in degrees and decimal degrees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ddd.ddddd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	CDA is the contributing drainage area to the station in square miles (mi2).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	MCS is the main channel slope (Asquith and Slade, 1997).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	PCS is the proximal channel slope.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	MCS1085 is the 10-85 main channel slope (Gordon and others, 2004).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	OMEGAEM is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OmegaEM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parameter (Asquith,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Roussel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2009).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	Q is the observed discharge in cubic feet per second ( ft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 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	A is the cross sectional flow area (at the above observed discharge) in square feet (ft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	V is the mean section velocity (ratio of discharge to flow area) in feet per second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	B is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(at the observed discharge) in feet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	FDC is the flow duration curve for the associated station. There are hundreds of stations represented in the database, and a flow duration curve was computed for each station.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exceedance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probabilities of flow for that station were maintained to provide a useful conditioning capability.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0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column headings in the figure correspond to the following descriptions: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	STATION is 8-digit USGS station identification code. These codes can be entered into the NWIS web interface to recover textural description of the particular station and other locational information.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	LATDEG is the latitude in degrees and decimal degrees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dd.ddddd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	LONDEG is the longitude in degrees and decimal degrees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ddd.ddddd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	CDA is the contributing drainage area to the station in square miles (mi2).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	MCS is the main channel slope (Asquith and Slade, 1997).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	PCS is the proximal channel slope.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	MCS1085 is the 10-85 main channel slope (Gordon and others, 2004).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	OMEGAEM is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OmegaEM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parameter (Asquith,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Roussel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2009).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	Q is the observed discharge in cubic feet per second ( ft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 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	A is the cross sectional flow area (at the above observed discharge) in square feet (ft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	V is the mean section velocity (ratio of discharge to flow area) in feet per second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	B is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(at the observed discharge) in feet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	FDC is the flow duration curve for the associated station. There are hundreds of stations represented in the database, and a flow duration curve was computed for each station.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exceedance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probabilities of flow for that station were maintained to provide a useful conditioning capability.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0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approach was an elaborate regression analysis of the database.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The analysis resulted in two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extimation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equations, one for discharge and the other for velocity.  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result is elaborate because a designer needs to use supporting tools to use the equations – in particular an omega-EM map, and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lat-lon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adjustment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FDB06-501E-DC4D-8E17-E84D988212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7187-90B8-2F4B-AD54-0D37EE5A0B1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6CF6-112B-6347-9293-EB9865A176C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7187-90B8-2F4B-AD54-0D37EE5A0B1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6CF6-112B-6347-9293-EB9865A176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7187-90B8-2F4B-AD54-0D37EE5A0B1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6CF6-112B-6347-9293-EB9865A176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7187-90B8-2F4B-AD54-0D37EE5A0B1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6CF6-112B-6347-9293-EB9865A176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7187-90B8-2F4B-AD54-0D37EE5A0B1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6CF6-112B-6347-9293-EB9865A176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7187-90B8-2F4B-AD54-0D37EE5A0B1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6CF6-112B-6347-9293-EB9865A176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7187-90B8-2F4B-AD54-0D37EE5A0B1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6CF6-112B-6347-9293-EB9865A176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7187-90B8-2F4B-AD54-0D37EE5A0B1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6CF6-112B-6347-9293-EB9865A176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7187-90B8-2F4B-AD54-0D37EE5A0B1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6CF6-112B-6347-9293-EB9865A176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7187-90B8-2F4B-AD54-0D37EE5A0B1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0577187-90B8-2F4B-AD54-0D37EE5A0B1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FE76CF6-112B-6347-9293-EB9865A176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2788489"/>
            <a:ext cx="6498158" cy="172486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/>
              <a:t>Empirical </a:t>
            </a:r>
            <a:r>
              <a:rPr lang="en-US" sz="3600" b="1" dirty="0"/>
              <a:t>Flow Parameters: A Tool for Hydraulic Model Screening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 </a:t>
            </a:r>
            <a:br>
              <a:rPr lang="en-US" sz="3600" dirty="0"/>
            </a:br>
            <a:r>
              <a:rPr lang="en-US" sz="2000" dirty="0"/>
              <a:t>Theodore G. </a:t>
            </a:r>
            <a:r>
              <a:rPr lang="en-US" sz="2000" dirty="0" smtClean="0"/>
              <a:t>Cleveland</a:t>
            </a:r>
            <a:br>
              <a:rPr lang="en-US" sz="2000" dirty="0" smtClean="0"/>
            </a:br>
            <a:r>
              <a:rPr lang="en-US" sz="2000" dirty="0" smtClean="0"/>
              <a:t>Caroline </a:t>
            </a:r>
            <a:r>
              <a:rPr lang="en-US" sz="2000" dirty="0"/>
              <a:t>M. </a:t>
            </a:r>
            <a:r>
              <a:rPr lang="en-US" sz="2000" dirty="0" smtClean="0"/>
              <a:t>Neale</a:t>
            </a:r>
            <a:br>
              <a:rPr lang="en-US" sz="2000" dirty="0" smtClean="0"/>
            </a:br>
            <a:r>
              <a:rPr lang="en-US" sz="2000" dirty="0" smtClean="0"/>
              <a:t>Cristal </a:t>
            </a:r>
            <a:r>
              <a:rPr lang="en-US" sz="2000" dirty="0"/>
              <a:t>C. </a:t>
            </a:r>
            <a:r>
              <a:rPr lang="en-US" sz="2000" dirty="0" err="1" smtClean="0"/>
              <a:t>Tay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George </a:t>
            </a:r>
            <a:r>
              <a:rPr lang="en-US" sz="2000" dirty="0"/>
              <a:t>R. </a:t>
            </a:r>
            <a:r>
              <a:rPr lang="en-US" sz="2000" dirty="0" smtClean="0"/>
              <a:t>Herrmann </a:t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214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17,000 records</a:t>
            </a:r>
          </a:p>
          <a:p>
            <a:r>
              <a:rPr lang="en-US" smtClean="0"/>
              <a:t>424 locations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2" y="1600201"/>
            <a:ext cx="8546083" cy="2042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8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Regression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Created a Generalized Additive Model for Q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Created a Generalized Additive Model for V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02" y="2209241"/>
            <a:ext cx="7284537" cy="1027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448" y="4285974"/>
            <a:ext cx="6495932" cy="114306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01675" y="5507643"/>
            <a:ext cx="8042276" cy="1937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pitchFamily="18" charset="2"/>
              <a:buNone/>
            </a:pPr>
            <a:r>
              <a:rPr lang="en-US" sz="1600" dirty="0" smtClean="0"/>
              <a:t>Asquith, W.H., Herrmann, G.R., and Cleveland, T.G., 2013, “Generalized Additive Regression Models of Discharge and Mean Velocity generally associated with Direct-Runoff Conditions in Texas: The Utility of the U.S. Geological Survey Discharge Measurement Database” American Society of Civil Engineers, Journal of Hydrologic Engineering, Vol. 18, No. 10, </a:t>
            </a:r>
            <a:r>
              <a:rPr lang="en-US" sz="1600" dirty="0" err="1" smtClean="0"/>
              <a:t>pp</a:t>
            </a:r>
            <a:r>
              <a:rPr lang="en-US" sz="1600" dirty="0" smtClean="0"/>
              <a:t> 1331-1348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2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Regression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Created a Generalized Additive Model for Q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02" y="2209241"/>
            <a:ext cx="7284537" cy="10276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51696" y="2294535"/>
            <a:ext cx="404743" cy="368765"/>
          </a:xfrm>
          <a:prstGeom prst="rect">
            <a:avLst/>
          </a:prstGeom>
          <a:solidFill>
            <a:srgbClr val="0000FF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5266" y="2754239"/>
            <a:ext cx="2285318" cy="421235"/>
          </a:xfrm>
          <a:prstGeom prst="rect">
            <a:avLst/>
          </a:prstGeom>
          <a:solidFill>
            <a:srgbClr val="0080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25409" y="2754239"/>
            <a:ext cx="626031" cy="421235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1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171" y="2166345"/>
            <a:ext cx="3889592" cy="4589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Regression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“Omega-EM”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8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626" y="2010440"/>
            <a:ext cx="5415727" cy="4513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Regression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3629669" cy="4343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Location adjustment function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657" y="2140373"/>
            <a:ext cx="4424764" cy="4424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Regression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Precipitation adjustment function</a:t>
            </a:r>
          </a:p>
        </p:txBody>
      </p:sp>
    </p:spTree>
    <p:extLst>
      <p:ext uri="{BB962C8B-B14F-4D97-AF65-F5344CB8AC3E}">
        <p14:creationId xmlns:p14="http://schemas.microsoft.com/office/powerpoint/2010/main" val="24573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not just directly access the database?</a:t>
            </a:r>
          </a:p>
          <a:p>
            <a:pPr lvl="1"/>
            <a:r>
              <a:rPr lang="en-US" dirty="0" smtClean="0"/>
              <a:t>Use conditioning to restrict the range of explanatory variables (i.e. all values for </a:t>
            </a:r>
            <a:r>
              <a:rPr lang="en-US" dirty="0" err="1" smtClean="0"/>
              <a:t>topwidth</a:t>
            </a:r>
            <a:r>
              <a:rPr lang="en-US" dirty="0" smtClean="0"/>
              <a:t> between 10 and 50 feet)</a:t>
            </a:r>
          </a:p>
          <a:p>
            <a:pPr lvl="1"/>
            <a:r>
              <a:rPr lang="en-US" dirty="0" smtClean="0"/>
              <a:t>From the conditioned results, the empirical distributions should be a decent estimator tool.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7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Script to Access the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Database access is pretty straightforward – we used R, but could use </a:t>
            </a:r>
            <a:r>
              <a:rPr lang="en-US" dirty="0" err="1" smtClean="0"/>
              <a:t>MatLab</a:t>
            </a:r>
            <a:r>
              <a:rPr lang="en-US" dirty="0" smtClean="0"/>
              <a:t>, SAS, S or even Excel (17000 records is kind of a nuisance in Excel)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85" y="2961975"/>
            <a:ext cx="9004115" cy="273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Empirical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Cumulative distribution – all values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5" y="2249171"/>
            <a:ext cx="3756660" cy="369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24" y="2700021"/>
            <a:ext cx="3010535" cy="3243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10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Empirical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Cumulative distribution – all values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905" y="2215254"/>
            <a:ext cx="4457700" cy="382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7" y="2134899"/>
            <a:ext cx="4147552" cy="40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Contributions by W.H. Asquith</a:t>
            </a:r>
            <a:r>
              <a:rPr lang="en-US" dirty="0"/>
              <a:t>, </a:t>
            </a:r>
            <a:r>
              <a:rPr lang="en-US" dirty="0" err="1"/>
              <a:t>Hatim</a:t>
            </a:r>
            <a:r>
              <a:rPr lang="en-US" dirty="0"/>
              <a:t> Sharif, </a:t>
            </a:r>
            <a:r>
              <a:rPr lang="en-US" dirty="0" err="1"/>
              <a:t>Xiaofeng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smtClean="0"/>
              <a:t>and K.B. Strom</a:t>
            </a:r>
          </a:p>
          <a:p>
            <a:r>
              <a:rPr lang="en-US" dirty="0" smtClean="0"/>
              <a:t>Funding and direction provided by the Texas Department of Transportation through research contract </a:t>
            </a:r>
            <a:r>
              <a:rPr lang="en-US" dirty="0"/>
              <a:t>0-6654 Empirical Flow </a:t>
            </a:r>
            <a:r>
              <a:rPr lang="en-US" dirty="0" smtClean="0"/>
              <a:t>Parameters - A </a:t>
            </a:r>
            <a:r>
              <a:rPr lang="en-US" dirty="0"/>
              <a:t>Tool for Hydraulic Model Validity Assessment</a:t>
            </a:r>
            <a:endParaRPr lang="en-US" dirty="0" smtClean="0"/>
          </a:p>
          <a:p>
            <a:pPr marL="0" indent="0" algn="just">
              <a:buNone/>
            </a:pPr>
            <a:r>
              <a:rPr lang="en-US" sz="1600" dirty="0" smtClean="0"/>
              <a:t>Disclaimer</a:t>
            </a:r>
            <a:r>
              <a:rPr lang="en-US" sz="1600" dirty="0" smtClean="0"/>
              <a:t>: The </a:t>
            </a:r>
            <a:r>
              <a:rPr lang="en-US" sz="1600" dirty="0"/>
              <a:t>contents of this </a:t>
            </a:r>
            <a:r>
              <a:rPr lang="en-US" sz="1600" dirty="0" smtClean="0"/>
              <a:t>presentation reflect </a:t>
            </a:r>
            <a:r>
              <a:rPr lang="en-US" sz="1600" dirty="0"/>
              <a:t>the views of the author(s), who is (are) responsible </a:t>
            </a:r>
            <a:r>
              <a:rPr lang="en-US" sz="1600" dirty="0" smtClean="0"/>
              <a:t>for the </a:t>
            </a:r>
            <a:r>
              <a:rPr lang="en-US" sz="1600" dirty="0"/>
              <a:t>facts and the accuracy of the data presented herein. The contents do not </a:t>
            </a:r>
            <a:r>
              <a:rPr lang="en-US" sz="1600" dirty="0" smtClean="0"/>
              <a:t>necessarily reflect </a:t>
            </a:r>
            <a:r>
              <a:rPr lang="en-US" sz="1600" dirty="0"/>
              <a:t>the </a:t>
            </a:r>
            <a:r>
              <a:rPr lang="en-US" sz="1600" dirty="0" smtClean="0"/>
              <a:t>official </a:t>
            </a:r>
            <a:r>
              <a:rPr lang="en-US" sz="1600" dirty="0"/>
              <a:t>view or policies of the Federal Highway Administration (FHWA) or </a:t>
            </a:r>
            <a:r>
              <a:rPr lang="en-US" sz="1600" dirty="0" smtClean="0"/>
              <a:t>the Texas </a:t>
            </a:r>
            <a:r>
              <a:rPr lang="en-US" sz="1600" dirty="0"/>
              <a:t>Department of Transportation (</a:t>
            </a:r>
            <a:r>
              <a:rPr lang="en-US" sz="1600" dirty="0" err="1"/>
              <a:t>TxDOT</a:t>
            </a:r>
            <a:r>
              <a:rPr lang="en-US" sz="1600" dirty="0"/>
              <a:t>). This report does not constitute a standard</a:t>
            </a:r>
            <a:r>
              <a:rPr lang="en-US" sz="1600" dirty="0" smtClean="0"/>
              <a:t>, specification</a:t>
            </a:r>
            <a:r>
              <a:rPr lang="en-US" sz="1600" dirty="0"/>
              <a:t>, or regulation. This </a:t>
            </a:r>
            <a:r>
              <a:rPr lang="en-US" sz="1600" dirty="0" smtClean="0"/>
              <a:t>presentation </a:t>
            </a:r>
            <a:r>
              <a:rPr lang="en-US" sz="1600" dirty="0"/>
              <a:t>is not intended for construction, bidding, or </a:t>
            </a:r>
            <a:r>
              <a:rPr lang="en-US" sz="1600" dirty="0" smtClean="0"/>
              <a:t>permit purposes</a:t>
            </a:r>
            <a:r>
              <a:rPr lang="en-US" sz="1600" dirty="0"/>
              <a:t>. The United States Government and the State of Texas do not endorse </a:t>
            </a:r>
            <a:r>
              <a:rPr lang="en-US" sz="1600" dirty="0" smtClean="0"/>
              <a:t>products or </a:t>
            </a:r>
            <a:r>
              <a:rPr lang="en-US" sz="1600" dirty="0"/>
              <a:t>manufacturers.</a:t>
            </a:r>
          </a:p>
        </p:txBody>
      </p:sp>
    </p:spTree>
    <p:extLst>
      <p:ext uri="{BB962C8B-B14F-4D97-AF65-F5344CB8AC3E}">
        <p14:creationId xmlns:p14="http://schemas.microsoft.com/office/powerpoint/2010/main" val="18724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Conditional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Condition to use what we know about a location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84" y="2013182"/>
            <a:ext cx="7616812" cy="47628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984" y="2642814"/>
            <a:ext cx="6125952" cy="266330"/>
          </a:xfrm>
          <a:prstGeom prst="rect">
            <a:avLst/>
          </a:prstGeom>
          <a:solidFill>
            <a:srgbClr val="FF0000">
              <a:alpha val="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06" y="1993900"/>
            <a:ext cx="8716639" cy="486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Conditioning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Condition to use what we know about a location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9275" y="3073040"/>
            <a:ext cx="7890552" cy="266330"/>
          </a:xfrm>
          <a:prstGeom prst="rect">
            <a:avLst/>
          </a:prstGeom>
          <a:solidFill>
            <a:srgbClr val="FF0000">
              <a:alpha val="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3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 for </a:t>
            </a:r>
            <a:r>
              <a:rPr lang="en-US" dirty="0" err="1" smtClean="0"/>
              <a:t>Guadelupe</a:t>
            </a:r>
            <a:r>
              <a:rPr lang="en-US" dirty="0" smtClean="0"/>
              <a:t> Arroyo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HEC-RAS Model (reconstructed)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1308100"/>
            <a:ext cx="5740400" cy="424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00" y="2252537"/>
            <a:ext cx="5016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6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HEC-RAS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68672" y="64328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76" y="1509889"/>
            <a:ext cx="7095836" cy="50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HEC-RAS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wo </a:t>
            </a:r>
            <a:r>
              <a:rPr lang="en-US" dirty="0"/>
              <a:t>excursions into supercritical </a:t>
            </a:r>
            <a:r>
              <a:rPr lang="en-US" dirty="0" smtClean="0"/>
              <a:t>flow at sections </a:t>
            </a:r>
            <a:r>
              <a:rPr lang="en-US" dirty="0"/>
              <a:t>14 and </a:t>
            </a:r>
            <a:r>
              <a:rPr lang="en-US" dirty="0" smtClean="0"/>
              <a:t>9.</a:t>
            </a:r>
          </a:p>
          <a:p>
            <a:r>
              <a:rPr lang="en-US" dirty="0"/>
              <a:t>V</a:t>
            </a:r>
            <a:r>
              <a:rPr lang="en-US" dirty="0" smtClean="0"/>
              <a:t>elocity </a:t>
            </a:r>
            <a:r>
              <a:rPr lang="en-US" dirty="0"/>
              <a:t>being in excess of 6 </a:t>
            </a:r>
            <a:r>
              <a:rPr lang="en-US" dirty="0" err="1"/>
              <a:t>ft</a:t>
            </a:r>
            <a:r>
              <a:rPr lang="en-US" dirty="0"/>
              <a:t>/</a:t>
            </a:r>
            <a:r>
              <a:rPr lang="en-US" dirty="0" smtClean="0"/>
              <a:t>second everywhere</a:t>
            </a:r>
          </a:p>
          <a:p>
            <a:r>
              <a:rPr lang="en-US" dirty="0"/>
              <a:t>T</a:t>
            </a:r>
            <a:r>
              <a:rPr lang="en-US" dirty="0" smtClean="0"/>
              <a:t>wo </a:t>
            </a:r>
            <a:r>
              <a:rPr lang="en-US" dirty="0"/>
              <a:t>velocity spikes of about 11 feet per second.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68672" y="64328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HEC-RAS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drainage </a:t>
            </a:r>
            <a:r>
              <a:rPr lang="en-US" dirty="0"/>
              <a:t>areas up to the 40 square mile range, with individual </a:t>
            </a:r>
            <a:r>
              <a:rPr lang="en-US" dirty="0" smtClean="0"/>
              <a:t>low </a:t>
            </a:r>
            <a:r>
              <a:rPr lang="en-US" dirty="0"/>
              <a:t>duration </a:t>
            </a:r>
            <a:r>
              <a:rPr lang="en-US" dirty="0" smtClean="0"/>
              <a:t>curve values </a:t>
            </a:r>
            <a:r>
              <a:rPr lang="en-US" dirty="0"/>
              <a:t>greater than the 90-th </a:t>
            </a:r>
            <a:r>
              <a:rPr lang="en-US" dirty="0" smtClean="0"/>
              <a:t>percentile:</a:t>
            </a:r>
          </a:p>
          <a:p>
            <a:endParaRPr lang="en-US" dirty="0" smtClean="0"/>
          </a:p>
          <a:p>
            <a:pPr marL="806450" lvl="1" indent="-457200">
              <a:buFont typeface="+mj-lt"/>
              <a:buAutoNum type="arabicParenR"/>
            </a:pPr>
            <a:r>
              <a:rPr lang="en-US" dirty="0" smtClean="0"/>
              <a:t>Is </a:t>
            </a:r>
            <a:r>
              <a:rPr lang="en-US" dirty="0"/>
              <a:t>2700 </a:t>
            </a:r>
            <a:r>
              <a:rPr lang="en-US" dirty="0" err="1"/>
              <a:t>cfs</a:t>
            </a:r>
            <a:r>
              <a:rPr lang="en-US" dirty="0"/>
              <a:t> an accessible discharge</a:t>
            </a:r>
            <a:r>
              <a:rPr lang="en-US" dirty="0" smtClean="0"/>
              <a:t>?</a:t>
            </a:r>
          </a:p>
          <a:p>
            <a:pPr marL="806450" lvl="1" indent="-457200">
              <a:buFont typeface="+mj-lt"/>
              <a:buAutoNum type="arabicParenR"/>
            </a:pPr>
            <a:endParaRPr lang="en-US" dirty="0"/>
          </a:p>
          <a:p>
            <a:pPr marL="806450" lvl="1" indent="-457200">
              <a:buFont typeface="+mj-lt"/>
              <a:buAutoNum type="arabicParenR"/>
            </a:pPr>
            <a:r>
              <a:rPr lang="en-US" dirty="0" smtClean="0"/>
              <a:t>What </a:t>
            </a:r>
            <a:r>
              <a:rPr lang="en-US" dirty="0"/>
              <a:t>is the anticipated water velocity</a:t>
            </a:r>
            <a:r>
              <a:rPr lang="en-US" dirty="0" smtClean="0"/>
              <a:t>?</a:t>
            </a:r>
          </a:p>
          <a:p>
            <a:pPr marL="806450" lvl="1" indent="-457200">
              <a:buFont typeface="+mj-lt"/>
              <a:buAutoNum type="arabicParenR"/>
            </a:pPr>
            <a:endParaRPr lang="en-US" dirty="0" smtClean="0"/>
          </a:p>
          <a:p>
            <a:pPr marL="806450" lvl="1" indent="-457200">
              <a:buFont typeface="+mj-lt"/>
              <a:buAutoNum type="arabicParenR"/>
            </a:pPr>
            <a:r>
              <a:rPr lang="en-US" dirty="0" smtClean="0"/>
              <a:t>What </a:t>
            </a:r>
            <a:r>
              <a:rPr lang="en-US" dirty="0"/>
              <a:t>is a typical </a:t>
            </a:r>
            <a:r>
              <a:rPr lang="en-US" dirty="0" err="1"/>
              <a:t>topwidth</a:t>
            </a:r>
            <a:r>
              <a:rPr lang="en-US" dirty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8672" y="64328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HEC-RAS Model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0767" b="10767"/>
          <a:stretch>
            <a:fillRect/>
          </a:stretch>
        </p:blipFill>
        <p:spPr>
          <a:xfrm>
            <a:off x="98604" y="1682149"/>
            <a:ext cx="8948259" cy="4832695"/>
          </a:xfrm>
        </p:spPr>
      </p:pic>
      <p:sp>
        <p:nvSpPr>
          <p:cNvPr id="8" name="TextBox 7"/>
          <p:cNvSpPr txBox="1"/>
          <p:nvPr/>
        </p:nvSpPr>
        <p:spPr>
          <a:xfrm>
            <a:off x="7968672" y="64328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7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HEC-RAS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68672" y="64328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1041" r="1041"/>
          <a:stretch>
            <a:fillRect/>
          </a:stretch>
        </p:blipFill>
        <p:spPr>
          <a:xfrm>
            <a:off x="195741" y="1600201"/>
            <a:ext cx="8948259" cy="4832695"/>
          </a:xfrm>
        </p:spPr>
      </p:pic>
    </p:spTree>
    <p:extLst>
      <p:ext uri="{BB962C8B-B14F-4D97-AF65-F5344CB8AC3E}">
        <p14:creationId xmlns:p14="http://schemas.microsoft.com/office/powerpoint/2010/main" val="401851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HEC-RAS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68672" y="64328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1. Is 2700 </a:t>
            </a:r>
            <a:r>
              <a:rPr lang="en-US" dirty="0" err="1"/>
              <a:t>cfs</a:t>
            </a:r>
            <a:r>
              <a:rPr lang="en-US" dirty="0"/>
              <a:t> an accessible discharge? </a:t>
            </a:r>
            <a:endParaRPr lang="en-US" dirty="0" smtClean="0"/>
          </a:p>
          <a:p>
            <a:pPr lvl="1"/>
            <a:r>
              <a:rPr lang="en-US" dirty="0" smtClean="0"/>
              <a:t>Yes</a:t>
            </a:r>
            <a:r>
              <a:rPr lang="en-US" dirty="0"/>
              <a:t>, the value has been observed for </a:t>
            </a:r>
            <a:r>
              <a:rPr lang="en-US" dirty="0" smtClean="0"/>
              <a:t>drainage areas </a:t>
            </a:r>
            <a:r>
              <a:rPr lang="en-US" dirty="0"/>
              <a:t>about the same as the area at the point of interest, however the value is </a:t>
            </a:r>
            <a:r>
              <a:rPr lang="en-US" dirty="0" smtClean="0"/>
              <a:t>comparatively rare </a:t>
            </a:r>
            <a:r>
              <a:rPr lang="en-US" dirty="0"/>
              <a:t>and not anticipated for a </a:t>
            </a:r>
            <a:r>
              <a:rPr lang="en-US" dirty="0" smtClean="0"/>
              <a:t>“median</a:t>
            </a:r>
            <a:r>
              <a:rPr lang="en-US" dirty="0"/>
              <a:t>" event.</a:t>
            </a:r>
          </a:p>
          <a:p>
            <a:r>
              <a:rPr lang="en-US" dirty="0"/>
              <a:t>2. What is the anticipated water velocity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Somewhere in the </a:t>
            </a:r>
            <a:r>
              <a:rPr lang="en-US" dirty="0" smtClean="0"/>
              <a:t>2-8 </a:t>
            </a:r>
            <a:r>
              <a:rPr lang="en-US" dirty="0"/>
              <a:t>feet per second </a:t>
            </a:r>
            <a:r>
              <a:rPr lang="en-US" dirty="0" smtClean="0"/>
              <a:t>range. The </a:t>
            </a:r>
            <a:r>
              <a:rPr lang="en-US" dirty="0"/>
              <a:t>HEC-RAS values are high, suggesting either too much discharge (hydrology) </a:t>
            </a:r>
            <a:r>
              <a:rPr lang="en-US" dirty="0" smtClean="0"/>
              <a:t>or model </a:t>
            </a:r>
            <a:r>
              <a:rPr lang="en-US" dirty="0"/>
              <a:t>boundary conditions are inappropriate.</a:t>
            </a:r>
          </a:p>
          <a:p>
            <a:r>
              <a:rPr lang="en-US" dirty="0"/>
              <a:t>3. What is a typical </a:t>
            </a:r>
            <a:r>
              <a:rPr lang="en-US" dirty="0" err="1"/>
              <a:t>topwidth</a:t>
            </a:r>
            <a:r>
              <a:rPr lang="en-US" dirty="0"/>
              <a:t>? </a:t>
            </a:r>
            <a:endParaRPr lang="en-US" dirty="0" smtClean="0"/>
          </a:p>
          <a:p>
            <a:pPr lvl="1"/>
            <a:r>
              <a:rPr lang="en-US" dirty="0" smtClean="0"/>
              <a:t>For </a:t>
            </a:r>
            <a:r>
              <a:rPr lang="en-US" dirty="0"/>
              <a:t>the location of interest, based on </a:t>
            </a:r>
            <a:r>
              <a:rPr lang="en-US" dirty="0" smtClean="0"/>
              <a:t>contributing drainage </a:t>
            </a:r>
            <a:r>
              <a:rPr lang="en-US" dirty="0"/>
              <a:t>area, 58 feet is the anticipated value. The HEC-RAS values are larger, </a:t>
            </a:r>
            <a:r>
              <a:rPr lang="en-US" dirty="0" smtClean="0"/>
              <a:t>but not </a:t>
            </a:r>
            <a:r>
              <a:rPr lang="en-US" dirty="0"/>
              <a:t>by too much.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4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approach for assessing modeling validity from observational experience is presented.</a:t>
            </a:r>
          </a:p>
          <a:p>
            <a:r>
              <a:rPr lang="en-US" dirty="0" smtClean="0"/>
              <a:t>Empirical distributions are </a:t>
            </a:r>
            <a:r>
              <a:rPr lang="en-US" dirty="0"/>
              <a:t>an alternative to </a:t>
            </a:r>
            <a:r>
              <a:rPr lang="en-US" dirty="0" smtClean="0"/>
              <a:t>regression</a:t>
            </a:r>
            <a:r>
              <a:rPr lang="en-US" dirty="0"/>
              <a:t>-like </a:t>
            </a:r>
            <a:r>
              <a:rPr lang="en-US" dirty="0" smtClean="0"/>
              <a:t>approach  -- the authors think these are simpler to actually use</a:t>
            </a:r>
            <a:endParaRPr lang="en-US" dirty="0"/>
          </a:p>
          <a:p>
            <a:r>
              <a:rPr lang="en-US" dirty="0" smtClean="0"/>
              <a:t>Prediction </a:t>
            </a:r>
            <a:r>
              <a:rPr lang="en-US" dirty="0"/>
              <a:t>limits are analogous </a:t>
            </a:r>
            <a:r>
              <a:rPr lang="en-US" dirty="0" smtClean="0"/>
              <a:t>to empirical </a:t>
            </a:r>
            <a:r>
              <a:rPr lang="en-US" dirty="0"/>
              <a:t>distributions presented </a:t>
            </a:r>
            <a:r>
              <a:rPr lang="en-US" dirty="0" smtClean="0"/>
              <a:t>herein.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19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Highway crossing in Texas (West of Guadalupe Mountain National Park)</a:t>
            </a:r>
            <a:endParaRPr lang="en-US" dirty="0"/>
          </a:p>
        </p:txBody>
      </p:sp>
      <p:pic>
        <p:nvPicPr>
          <p:cNvPr id="4" name="Picture 2" descr="C:\Documents and Settings\Rudy\My Documents\Documents\Guadarroyo\figures\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90" y="2482494"/>
            <a:ext cx="3918110" cy="395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Rudy\My Documents\Documents\Guadarroyo\Guadarroyo 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63" y="2730728"/>
            <a:ext cx="4289662" cy="321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2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R script is reasonably simple, but for practical use an interface is needed</a:t>
            </a:r>
            <a:endParaRPr lang="en-US" dirty="0"/>
          </a:p>
          <a:p>
            <a:pPr lvl="1"/>
            <a:r>
              <a:rPr lang="en-US" dirty="0" smtClean="0"/>
              <a:t>Perhaps </a:t>
            </a:r>
            <a:r>
              <a:rPr lang="en-US" dirty="0" err="1" smtClean="0"/>
              <a:t>RExcel</a:t>
            </a:r>
            <a:r>
              <a:rPr lang="en-US" dirty="0" smtClean="0"/>
              <a:t> (an Excel add-in that </a:t>
            </a:r>
            <a:r>
              <a:rPr lang="en-US" dirty="0"/>
              <a:t>a</a:t>
            </a:r>
            <a:r>
              <a:rPr lang="en-US" dirty="0" smtClean="0"/>
              <a:t>llows direct access to R scripts)</a:t>
            </a:r>
          </a:p>
          <a:p>
            <a:pPr lvl="1"/>
            <a:r>
              <a:rPr lang="en-US" dirty="0" smtClean="0"/>
              <a:t>Need to build a compendium of examples to illustrate various uses rather than a single case study in an admittedly remote part of Texas</a:t>
            </a:r>
          </a:p>
          <a:p>
            <a:r>
              <a:rPr lang="en-US" dirty="0" smtClean="0"/>
              <a:t>Attractiveness is that because the conditioning is really a database look-up, as new data is available can simply add it to the database, whereas the Regression Models are unable to incorporate new data (without reanalysis)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055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Flow is uncommon – arid climate, but it does happen from time-to-time</a:t>
            </a:r>
            <a:endParaRPr lang="en-US" dirty="0"/>
          </a:p>
        </p:txBody>
      </p:sp>
      <p:pic>
        <p:nvPicPr>
          <p:cNvPr id="7" name="Picture 4" descr="Looking east from brid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5" y="2547595"/>
            <a:ext cx="4059854" cy="304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Upstream view of flood 20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38" y="2547595"/>
            <a:ext cx="4107737" cy="308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5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Flow is uncommon – arid climate, but it does happen from time-to-time</a:t>
            </a:r>
            <a:endParaRPr lang="en-US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2" y="2640315"/>
            <a:ext cx="4346575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57" y="2681289"/>
            <a:ext cx="4462873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6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ood </a:t>
            </a:r>
            <a:r>
              <a:rPr lang="en-US" dirty="0">
                <a:solidFill>
                  <a:schemeClr val="tx1"/>
                </a:solidFill>
              </a:rPr>
              <a:t>faith to </a:t>
            </a:r>
            <a:r>
              <a:rPr lang="en-US" dirty="0" smtClean="0">
                <a:solidFill>
                  <a:schemeClr val="tx1"/>
                </a:solidFill>
              </a:rPr>
              <a:t>reporting </a:t>
            </a:r>
            <a:r>
              <a:rPr lang="en-US" dirty="0">
                <a:solidFill>
                  <a:schemeClr val="tx1"/>
                </a:solidFill>
              </a:rPr>
              <a:t>velocities (needed for </a:t>
            </a:r>
            <a:r>
              <a:rPr lang="en-US" dirty="0" smtClean="0">
                <a:solidFill>
                  <a:schemeClr val="tx1"/>
                </a:solidFill>
              </a:rPr>
              <a:t>assessing forces </a:t>
            </a:r>
            <a:r>
              <a:rPr lang="en-US" dirty="0">
                <a:solidFill>
                  <a:schemeClr val="tx1"/>
                </a:solidFill>
              </a:rPr>
              <a:t>on bridge piers, and assessing erosion and scour potential) that are unusually </a:t>
            </a:r>
            <a:r>
              <a:rPr lang="en-US" dirty="0" smtClean="0">
                <a:solidFill>
                  <a:schemeClr val="tx1"/>
                </a:solidFill>
              </a:rPr>
              <a:t>large and </a:t>
            </a:r>
            <a:r>
              <a:rPr lang="en-US" dirty="0">
                <a:solidFill>
                  <a:schemeClr val="tx1"/>
                </a:solidFill>
              </a:rPr>
              <a:t>in some instances absurd.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What is unusually large (or small)?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Are there independent ways to assess computed velocities based on prior </a:t>
            </a:r>
            <a:r>
              <a:rPr lang="en-US" i="1" dirty="0" smtClean="0">
                <a:solidFill>
                  <a:schemeClr val="tx1"/>
                </a:solidFill>
              </a:rPr>
              <a:t>observational</a:t>
            </a:r>
            <a:r>
              <a:rPr lang="en-US" dirty="0" smtClean="0">
                <a:solidFill>
                  <a:schemeClr val="tx1"/>
                </a:solidFill>
              </a:rPr>
              <a:t> experience?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6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NWIS database for Texas, and just plotted Q and 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390" y="2382317"/>
            <a:ext cx="4863114" cy="42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085" y="1444532"/>
            <a:ext cx="6192940" cy="5206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NWIS database for Texas, and just plotted Q and 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3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</a:t>
            </a:r>
            <a:r>
              <a:rPr lang="en-US" dirty="0" smtClean="0"/>
              <a:t>ow and high magnitude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285" y="1360880"/>
            <a:ext cx="3900482" cy="531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70" y="1751837"/>
            <a:ext cx="4639116" cy="35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1816</TotalTime>
  <Words>1923</Words>
  <Application>Microsoft Macintosh PowerPoint</Application>
  <PresentationFormat>On-screen Show (4:3)</PresentationFormat>
  <Paragraphs>222</Paragraphs>
  <Slides>30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Breeze</vt:lpstr>
      <vt:lpstr>Empirical Flow Parameters: A Tool for Hydraulic Model Screening   Theodore G. Cleveland Caroline M. Neale Cristal C. Tay George R. Herrmann  </vt:lpstr>
      <vt:lpstr>Acknowledgements </vt:lpstr>
      <vt:lpstr>Background</vt:lpstr>
      <vt:lpstr>Background</vt:lpstr>
      <vt:lpstr>Background</vt:lpstr>
      <vt:lpstr>Background</vt:lpstr>
      <vt:lpstr>Background</vt:lpstr>
      <vt:lpstr>Background</vt:lpstr>
      <vt:lpstr>Measurements</vt:lpstr>
      <vt:lpstr>Database Description</vt:lpstr>
      <vt:lpstr>Regression Analysis</vt:lpstr>
      <vt:lpstr>Regression Analysis</vt:lpstr>
      <vt:lpstr>Regression Analysis</vt:lpstr>
      <vt:lpstr>Regression Analysis</vt:lpstr>
      <vt:lpstr>Regression Analysis</vt:lpstr>
      <vt:lpstr>Idea</vt:lpstr>
      <vt:lpstr>Script to Access the Database</vt:lpstr>
      <vt:lpstr>Empirical Distributions</vt:lpstr>
      <vt:lpstr>Empirical Distributions</vt:lpstr>
      <vt:lpstr>Conditional Distributions</vt:lpstr>
      <vt:lpstr>Multiple Conditioning</vt:lpstr>
      <vt:lpstr>Application for Guadelupe Arroyo Example</vt:lpstr>
      <vt:lpstr>HEC-RAS Model</vt:lpstr>
      <vt:lpstr>HEC-RAS Model</vt:lpstr>
      <vt:lpstr>HEC-RAS Model</vt:lpstr>
      <vt:lpstr>HEC-RAS Model</vt:lpstr>
      <vt:lpstr>HEC-RAS Model</vt:lpstr>
      <vt:lpstr>HEC-RAS Model</vt:lpstr>
      <vt:lpstr>Conclusions</vt:lpstr>
      <vt:lpstr>Going Forward</vt:lpstr>
    </vt:vector>
  </TitlesOfParts>
  <Company>Texas Tech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Caroline Neale</dc:creator>
  <cp:lastModifiedBy>Theodore Cleveland</cp:lastModifiedBy>
  <cp:revision>41</cp:revision>
  <dcterms:created xsi:type="dcterms:W3CDTF">2015-05-14T22:08:59Z</dcterms:created>
  <dcterms:modified xsi:type="dcterms:W3CDTF">2015-05-20T14:53:12Z</dcterms:modified>
</cp:coreProperties>
</file>