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3" r:id="rId1"/>
  </p:sldMasterIdLst>
  <p:notesMasterIdLst>
    <p:notesMasterId r:id="rId34"/>
  </p:notesMasterIdLst>
  <p:sldIdLst>
    <p:sldId id="256" r:id="rId2"/>
    <p:sldId id="262" r:id="rId3"/>
    <p:sldId id="335" r:id="rId4"/>
    <p:sldId id="337" r:id="rId5"/>
    <p:sldId id="257" r:id="rId6"/>
    <p:sldId id="270" r:id="rId7"/>
    <p:sldId id="271" r:id="rId8"/>
    <p:sldId id="273" r:id="rId9"/>
    <p:sldId id="275" r:id="rId10"/>
    <p:sldId id="269" r:id="rId11"/>
    <p:sldId id="265" r:id="rId12"/>
    <p:sldId id="277" r:id="rId13"/>
    <p:sldId id="278" r:id="rId14"/>
    <p:sldId id="266" r:id="rId15"/>
    <p:sldId id="267" r:id="rId16"/>
    <p:sldId id="334" r:id="rId17"/>
    <p:sldId id="259" r:id="rId18"/>
    <p:sldId id="322" r:id="rId19"/>
    <p:sldId id="287" r:id="rId20"/>
    <p:sldId id="320" r:id="rId21"/>
    <p:sldId id="323" r:id="rId22"/>
    <p:sldId id="260" r:id="rId23"/>
    <p:sldId id="325" r:id="rId24"/>
    <p:sldId id="295" r:id="rId25"/>
    <p:sldId id="326" r:id="rId26"/>
    <p:sldId id="339" r:id="rId27"/>
    <p:sldId id="261" r:id="rId28"/>
    <p:sldId id="328" r:id="rId29"/>
    <p:sldId id="331" r:id="rId30"/>
    <p:sldId id="332" r:id="rId31"/>
    <p:sldId id="327" r:id="rId32"/>
    <p:sldId id="31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75" autoAdjust="0"/>
  </p:normalViewPr>
  <p:slideViewPr>
    <p:cSldViewPr snapToGrid="0" snapToObjects="1">
      <p:cViewPr varScale="1">
        <p:scale>
          <a:sx n="65" d="100"/>
          <a:sy n="65" d="100"/>
        </p:scale>
        <p:origin x="-104"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8799F7-E8EE-AE42-AC92-8A89C55EDF37}" type="datetimeFigureOut">
              <a:rPr lang="en-US" smtClean="0"/>
              <a:t>5/18/15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2FDB06-501E-DC4D-8E17-E84D9882128F}" type="slidenum">
              <a:rPr lang="en-US" smtClean="0"/>
              <a:t>‹#›</a:t>
            </a:fld>
            <a:endParaRPr lang="en-US"/>
          </a:p>
        </p:txBody>
      </p:sp>
    </p:spTree>
    <p:extLst>
      <p:ext uri="{BB962C8B-B14F-4D97-AF65-F5344CB8AC3E}">
        <p14:creationId xmlns:p14="http://schemas.microsoft.com/office/powerpoint/2010/main" val="8447249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also</a:t>
            </a:r>
            <a:r>
              <a:rPr lang="en-US" baseline="0" dirty="0" smtClean="0"/>
              <a:t> like to thank Dr. Cleveland and Dr. Asquith for their assistance and guidance on this project.</a:t>
            </a:r>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2</a:t>
            </a:fld>
            <a:endParaRPr lang="en-US"/>
          </a:p>
        </p:txBody>
      </p:sp>
    </p:spTree>
    <p:extLst>
      <p:ext uri="{BB962C8B-B14F-4D97-AF65-F5344CB8AC3E}">
        <p14:creationId xmlns:p14="http://schemas.microsoft.com/office/powerpoint/2010/main" val="3057611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“combined” hyetograph envelope chart.   The</a:t>
            </a:r>
            <a:r>
              <a:rPr lang="en-US" baseline="0" dirty="0" smtClean="0"/>
              <a:t> 90</a:t>
            </a:r>
            <a:r>
              <a:rPr lang="en-US" baseline="30000" dirty="0" smtClean="0"/>
              <a:t>th</a:t>
            </a:r>
            <a:r>
              <a:rPr lang="en-US" baseline="0" dirty="0" smtClean="0"/>
              <a:t> and 50</a:t>
            </a:r>
            <a:r>
              <a:rPr lang="en-US" baseline="30000" dirty="0" smtClean="0"/>
              <a:t>th</a:t>
            </a:r>
            <a:r>
              <a:rPr lang="en-US" baseline="0" dirty="0" smtClean="0"/>
              <a:t> percentile envelopes are annotated (blue and red, respectively).  </a:t>
            </a:r>
            <a:r>
              <a:rPr lang="en-US" dirty="0" smtClean="0"/>
              <a:t>90</a:t>
            </a:r>
            <a:r>
              <a:rPr lang="en-US" baseline="30000" dirty="0" smtClean="0"/>
              <a:t>th</a:t>
            </a:r>
            <a:r>
              <a:rPr lang="en-US" dirty="0" smtClean="0"/>
              <a:t> percentile hyetograph=90% of observed hyetographs plot at or below this curve;</a:t>
            </a:r>
            <a:r>
              <a:rPr lang="en-US" baseline="0" dirty="0" smtClean="0"/>
              <a:t> </a:t>
            </a:r>
            <a:r>
              <a:rPr lang="en-US" dirty="0" smtClean="0"/>
              <a:t>50</a:t>
            </a:r>
            <a:r>
              <a:rPr lang="en-US" baseline="30000" dirty="0" smtClean="0"/>
              <a:t>th</a:t>
            </a:r>
            <a:r>
              <a:rPr lang="en-US" dirty="0" smtClean="0"/>
              <a:t> percentile hyetograph=median hyetograph, half the hyetographs would plot above this curve, half below.</a:t>
            </a:r>
            <a:r>
              <a:rPr lang="en-US" baseline="0" dirty="0" smtClean="0"/>
              <a:t>  </a:t>
            </a:r>
            <a:r>
              <a:rPr lang="en-US" dirty="0" smtClean="0"/>
              <a:t>Dashed line=constant intensity storm (the slope is the average intensity that would result from the ratio of total storm depth and total storm duration) – notice that the median hyetograph</a:t>
            </a:r>
            <a:r>
              <a:rPr lang="en-US" baseline="0" dirty="0" smtClean="0"/>
              <a:t> lies completely above the constant intensity line. </a:t>
            </a:r>
            <a:endParaRPr lang="en-US" dirty="0" smtClean="0"/>
          </a:p>
          <a:p>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11</a:t>
            </a:fld>
            <a:endParaRPr lang="en-US"/>
          </a:p>
        </p:txBody>
      </p:sp>
    </p:spTree>
    <p:extLst>
      <p:ext uri="{BB962C8B-B14F-4D97-AF65-F5344CB8AC3E}">
        <p14:creationId xmlns:p14="http://schemas.microsoft.com/office/powerpoint/2010/main" val="3012559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about order of figure, example, figure, or example</a:t>
            </a:r>
            <a:r>
              <a:rPr lang="en-US" baseline="0" dirty="0" smtClean="0"/>
              <a:t> figure figure</a:t>
            </a:r>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13</a:t>
            </a:fld>
            <a:endParaRPr lang="en-US"/>
          </a:p>
        </p:txBody>
      </p:sp>
    </p:spTree>
    <p:extLst>
      <p:ext uri="{BB962C8B-B14F-4D97-AF65-F5344CB8AC3E}">
        <p14:creationId xmlns:p14="http://schemas.microsoft.com/office/powerpoint/2010/main" val="3811057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14</a:t>
            </a:fld>
            <a:endParaRPr lang="en-US"/>
          </a:p>
        </p:txBody>
      </p:sp>
    </p:spTree>
    <p:extLst>
      <p:ext uri="{BB962C8B-B14F-4D97-AF65-F5344CB8AC3E}">
        <p14:creationId xmlns:p14="http://schemas.microsoft.com/office/powerpoint/2010/main" val="1199059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Make bigger</a:t>
            </a:r>
          </a:p>
          <a:p>
            <a:endParaRPr lang="en-US" dirty="0" smtClean="0"/>
          </a:p>
          <a:p>
            <a:r>
              <a:rPr lang="en-US" dirty="0" smtClean="0"/>
              <a:t>If we assume the engineer is interested in the 50</a:t>
            </a:r>
            <a:r>
              <a:rPr lang="en-US" baseline="30000" dirty="0" smtClean="0"/>
              <a:t>th</a:t>
            </a:r>
            <a:r>
              <a:rPr lang="en-US" dirty="0" smtClean="0"/>
              <a:t> percentile, values </a:t>
            </a:r>
            <a:r>
              <a:rPr lang="en-US" dirty="0" smtClean="0"/>
              <a:t>returned-</a:t>
            </a:r>
          </a:p>
          <a:p>
            <a:pPr lvl="1"/>
            <a:r>
              <a:rPr lang="en-US" dirty="0" smtClean="0"/>
              <a:t>3.9 inches for 1 hour of elapsed time</a:t>
            </a:r>
          </a:p>
          <a:p>
            <a:pPr lvl="1"/>
            <a:r>
              <a:rPr lang="en-US" dirty="0" smtClean="0"/>
              <a:t>5.4 inches for 2 hours of elapsed time</a:t>
            </a:r>
          </a:p>
          <a:p>
            <a:pPr lvl="1"/>
            <a:r>
              <a:rPr lang="en-US" dirty="0" smtClean="0"/>
              <a:t>6.1 inches for 3 hours of elapsed time</a:t>
            </a:r>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challenge</a:t>
            </a:r>
            <a:r>
              <a:rPr lang="en-US" baseline="0" dirty="0" smtClean="0"/>
              <a:t> to this method would be </a:t>
            </a:r>
            <a:r>
              <a:rPr lang="en-US" dirty="0" smtClean="0"/>
              <a:t>If smaller uniform time intervals were required (for example, 5 minutes instead of 1 hour) using the graphical method as shown in the example above would quickly become cumbersome.</a:t>
            </a:r>
          </a:p>
          <a:p>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15</a:t>
            </a:fld>
            <a:endParaRPr lang="en-US"/>
          </a:p>
        </p:txBody>
      </p:sp>
    </p:spTree>
    <p:extLst>
      <p:ext uri="{BB962C8B-B14F-4D97-AF65-F5344CB8AC3E}">
        <p14:creationId xmlns:p14="http://schemas.microsoft.com/office/powerpoint/2010/main" val="2625185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16</a:t>
            </a:fld>
            <a:endParaRPr lang="en-US"/>
          </a:p>
        </p:txBody>
      </p:sp>
    </p:spTree>
    <p:extLst>
      <p:ext uri="{BB962C8B-B14F-4D97-AF65-F5344CB8AC3E}">
        <p14:creationId xmlns:p14="http://schemas.microsoft.com/office/powerpoint/2010/main" val="189684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specified values of duration and depth are rescaled within Excel and are used for linear interpolation.</a:t>
            </a:r>
          </a:p>
          <a:p>
            <a:r>
              <a:rPr lang="en-US" dirty="0" smtClean="0"/>
              <a:t>***point out how the spreadsheet rescales the time and depth durations within the spreadsheet and note that those values are copied over to another excel spreadsheet for linear interpolation</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Excel worksheet rescales duration and depth and is dynamically linked to </a:t>
            </a:r>
          </a:p>
          <a:p>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17</a:t>
            </a:fld>
            <a:endParaRPr lang="en-US"/>
          </a:p>
        </p:txBody>
      </p:sp>
    </p:spTree>
    <p:extLst>
      <p:ext uri="{BB962C8B-B14F-4D97-AF65-F5344CB8AC3E}">
        <p14:creationId xmlns:p14="http://schemas.microsoft.com/office/powerpoint/2010/main" val="1792227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t>linear interpolation </a:t>
            </a:r>
            <a:r>
              <a:rPr lang="en-US" dirty="0" smtClean="0"/>
              <a:t>spreadsheet</a:t>
            </a:r>
            <a:r>
              <a:rPr lang="en-US" baseline="0" dirty="0" smtClean="0"/>
              <a:t> is displayed here, and is useful, but requires the designer to be able to reprogram for different desired time series.  For instance, if the designer wanted 1 minute time increments, the entire worksheet to the left of the Time-Depth columns (last two) would need to be copied down to the desired length.  Having to reprogram is fine for someone who built the worksheet, but probably not all that useful for the occasional user.</a:t>
            </a:r>
          </a:p>
          <a:p>
            <a:endParaRPr lang="en-US" baseline="0" dirty="0" smtClean="0"/>
          </a:p>
          <a:p>
            <a:r>
              <a:rPr lang="en-US" dirty="0" smtClean="0"/>
              <a:t>Using Microsoft Excel, a spreadsheet was created for linear interpolation. </a:t>
            </a:r>
          </a:p>
          <a:p>
            <a:r>
              <a:rPr lang="en-US" dirty="0" smtClean="0"/>
              <a:t>The user/engineer must enter the desired time increments into column A, 15 minutes in this example.</a:t>
            </a:r>
          </a:p>
          <a:p>
            <a:r>
              <a:rPr lang="en-US" dirty="0" smtClean="0"/>
              <a:t>The spreadsheet takes the rescaled dimensional values in Columns D and E of spreadsheet 1 and places them into the new spreadsheet as columns I and J.  ****Does it do it automatically?  Yes – it</a:t>
            </a:r>
            <a:r>
              <a:rPr lang="fr-FR" dirty="0" smtClean="0"/>
              <a:t>’</a:t>
            </a:r>
            <a:r>
              <a:rPr lang="en-US" dirty="0" smtClean="0"/>
              <a:t>s a tab in the same spreadsheet.   Are the two spreadsheets dynamically linked or does the user have to copy and paste? Ask Dr. C**</a:t>
            </a:r>
          </a:p>
          <a:p>
            <a:r>
              <a:rPr lang="en-US" dirty="0" smtClean="0"/>
              <a:t>The linear interpolation for each time value is then implemented by the formulas in columns E through H of the linear interpolation spreadsheet. –</a:t>
            </a:r>
            <a:r>
              <a:rPr lang="en-US" baseline="0" dirty="0" smtClean="0"/>
              <a:t> see note about reprogramming above.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Maybe add a few slides explaining the formulas behind columns E through H in the linear interpolation spreadsheet? Probably not necessary but maybe a general outline would be useful and would take up some time?  &lt; probably not necessary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The interpolation process using Microsoft Excel has one major issue:</a:t>
            </a:r>
          </a:p>
          <a:p>
            <a:pPr marL="342900" lvl="1" indent="-342900">
              <a:buFont typeface="Arial"/>
              <a:buChar char="•"/>
            </a:pPr>
            <a:r>
              <a:rPr lang="en-US" dirty="0" smtClean="0"/>
              <a:t>Engineer must reprogram the linear interpolation spreadsheet for different storms</a:t>
            </a:r>
          </a:p>
          <a:p>
            <a:pPr lvl="1"/>
            <a:r>
              <a:rPr lang="en-US" dirty="0" smtClean="0"/>
              <a:t>Must have a working knowledge of the Excel spreadsheets required user inputs</a:t>
            </a:r>
          </a:p>
          <a:p>
            <a:pPr lvl="2"/>
            <a:r>
              <a:rPr lang="en-US" dirty="0" smtClean="0"/>
              <a:t>Example-if one minute time steps were required instead of 15 minute time steps, the engineer would have to know to enter values of 0, 1, 2,….360 (if using a 6 hour storm) into column A</a:t>
            </a:r>
          </a:p>
          <a:p>
            <a:pPr lvl="2"/>
            <a:r>
              <a:rPr lang="en-US" dirty="0" smtClean="0"/>
              <a:t>The engineer must then remember to copy the interpolation </a:t>
            </a:r>
            <a:r>
              <a:rPr lang="en-US" dirty="0" smtClean="0"/>
              <a:t>formulas down </a:t>
            </a:r>
            <a:r>
              <a:rPr lang="en-US" dirty="0" smtClean="0"/>
              <a:t>to </a:t>
            </a:r>
            <a:r>
              <a:rPr lang="en-US" dirty="0" smtClean="0"/>
              <a:t>the very last time</a:t>
            </a:r>
            <a:r>
              <a:rPr lang="en-US" baseline="0" dirty="0" smtClean="0"/>
              <a:t> step</a:t>
            </a:r>
          </a:p>
          <a:p>
            <a:pPr lvl="2"/>
            <a:r>
              <a:rPr lang="en-US" dirty="0" smtClean="0"/>
              <a:t>This is a major</a:t>
            </a:r>
            <a:r>
              <a:rPr lang="en-US" baseline="0" dirty="0" smtClean="0"/>
              <a:t> limitation to the linear interpolation spreadsheet. </a:t>
            </a:r>
          </a:p>
          <a:p>
            <a:pPr lvl="2"/>
            <a:endParaRPr lang="en-US" baseline="0" dirty="0" smtClean="0"/>
          </a:p>
        </p:txBody>
      </p:sp>
      <p:sp>
        <p:nvSpPr>
          <p:cNvPr id="4" name="Slide Number Placeholder 3"/>
          <p:cNvSpPr>
            <a:spLocks noGrp="1"/>
          </p:cNvSpPr>
          <p:nvPr>
            <p:ph type="sldNum" sz="quarter" idx="10"/>
          </p:nvPr>
        </p:nvSpPr>
        <p:spPr/>
        <p:txBody>
          <a:bodyPr/>
          <a:lstStyle/>
          <a:p>
            <a:fld id="{102FDB06-501E-DC4D-8E17-E84D9882128F}" type="slidenum">
              <a:rPr lang="en-US" smtClean="0"/>
              <a:t>18</a:t>
            </a:fld>
            <a:endParaRPr lang="en-US"/>
          </a:p>
        </p:txBody>
      </p:sp>
    </p:spTree>
    <p:extLst>
      <p:ext uri="{BB962C8B-B14F-4D97-AF65-F5344CB8AC3E}">
        <p14:creationId xmlns:p14="http://schemas.microsoft.com/office/powerpoint/2010/main" val="1792227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the linear interpolation method in Excel requires situation</a:t>
            </a:r>
            <a:r>
              <a:rPr lang="en-US" baseline="0" dirty="0" smtClean="0"/>
              <a:t> specific editing, </a:t>
            </a:r>
            <a:r>
              <a:rPr lang="en-US" dirty="0" smtClean="0"/>
              <a:t>there was desire for a more automated way to accomplish hyetograph construction</a:t>
            </a:r>
          </a:p>
          <a:p>
            <a:endParaRPr lang="en-US" dirty="0" smtClean="0"/>
          </a:p>
          <a:p>
            <a:r>
              <a:rPr lang="en-US" dirty="0" smtClean="0"/>
              <a:t>Another way to use the tabulated values from Williams-</a:t>
            </a:r>
            <a:r>
              <a:rPr lang="en-US" dirty="0" err="1" smtClean="0"/>
              <a:t>Sether</a:t>
            </a:r>
            <a:r>
              <a:rPr lang="en-US" dirty="0" smtClean="0"/>
              <a:t> is to “fit” smooth functions to the tabulation and directly estimate time-depth pairs from this smooth function.</a:t>
            </a:r>
          </a:p>
          <a:p>
            <a:endParaRPr lang="en-US" dirty="0" smtClean="0"/>
          </a:p>
          <a:p>
            <a:r>
              <a:rPr lang="en-US" dirty="0" smtClean="0"/>
              <a:t>Easier to use than the linear</a:t>
            </a:r>
            <a:r>
              <a:rPr lang="en-US" baseline="0" dirty="0" smtClean="0"/>
              <a:t> interpolation model</a:t>
            </a:r>
            <a:endParaRPr lang="en-US" dirty="0" smtClean="0"/>
          </a:p>
          <a:p>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19</a:t>
            </a:fld>
            <a:endParaRPr lang="en-US"/>
          </a:p>
        </p:txBody>
      </p:sp>
    </p:spTree>
    <p:extLst>
      <p:ext uri="{BB962C8B-B14F-4D97-AF65-F5344CB8AC3E}">
        <p14:creationId xmlns:p14="http://schemas.microsoft.com/office/powerpoint/2010/main" val="3294915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these two were selected as the most useful curves for a designer.   </a:t>
            </a:r>
          </a:p>
          <a:p>
            <a:r>
              <a:rPr lang="en-US" i="1" dirty="0" smtClean="0"/>
              <a:t>The 50</a:t>
            </a:r>
            <a:r>
              <a:rPr lang="en-US" i="1" baseline="30000" dirty="0" smtClean="0"/>
              <a:t>th</a:t>
            </a:r>
            <a:r>
              <a:rPr lang="en-US" i="1" dirty="0" smtClean="0"/>
              <a:t> percentile is a median curve and would probably be used the most, unless the designer was concerned about consequences of failure, then might use the 90</a:t>
            </a:r>
            <a:r>
              <a:rPr lang="en-US" i="1" baseline="30000" dirty="0" smtClean="0"/>
              <a:t>th</a:t>
            </a:r>
            <a:r>
              <a:rPr lang="en-US" i="1" dirty="0" smtClean="0"/>
              <a:t> percentile curve.  The 90</a:t>
            </a:r>
            <a:r>
              <a:rPr lang="en-US" i="1" baseline="30000" dirty="0" smtClean="0"/>
              <a:t>th</a:t>
            </a:r>
            <a:r>
              <a:rPr lang="en-US" i="1" dirty="0" smtClean="0"/>
              <a:t> percentile curve would produce</a:t>
            </a:r>
            <a:r>
              <a:rPr lang="en-US" i="1" baseline="0" dirty="0" smtClean="0"/>
              <a:t> incremental intensities that are large relative to the  constant intensity storm, or even the 50</a:t>
            </a:r>
            <a:r>
              <a:rPr lang="en-US" i="1" baseline="30000" dirty="0" smtClean="0"/>
              <a:t>th</a:t>
            </a:r>
            <a:r>
              <a:rPr lang="en-US" i="1" baseline="0" dirty="0" smtClean="0"/>
              <a:t> percentile storm (slopes of the cumulative curves is the incremental intensity)</a:t>
            </a:r>
          </a:p>
          <a:p>
            <a:endParaRPr lang="en-US" i="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The two most visually satisfying were a function based on the inverse tangent function, and a second based on a mixture of a cumulative beta function and a normal density function. </a:t>
            </a:r>
            <a:endParaRPr lang="en-US" i="1" dirty="0" smtClean="0"/>
          </a:p>
          <a:p>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20</a:t>
            </a:fld>
            <a:endParaRPr lang="en-US"/>
          </a:p>
        </p:txBody>
      </p:sp>
    </p:spTree>
    <p:extLst>
      <p:ext uri="{BB962C8B-B14F-4D97-AF65-F5344CB8AC3E}">
        <p14:creationId xmlns:p14="http://schemas.microsoft.com/office/powerpoint/2010/main" val="17600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use of cumulative beta and normal density nomenclature is to identify the functions.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functional forms are entirely to preserve shape, and for all practical purposes these structures are treated as ordinary continuous functions (like a logarithm) without regard to any statistical meaning of the functions or the parameters.  </a:t>
            </a:r>
          </a:p>
          <a:p>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21</a:t>
            </a:fld>
            <a:endParaRPr lang="en-US"/>
          </a:p>
        </p:txBody>
      </p:sp>
    </p:spTree>
    <p:extLst>
      <p:ext uri="{BB962C8B-B14F-4D97-AF65-F5344CB8AC3E}">
        <p14:creationId xmlns:p14="http://schemas.microsoft.com/office/powerpoint/2010/main" val="258272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3</a:t>
            </a:fld>
            <a:endParaRPr lang="en-US"/>
          </a:p>
        </p:txBody>
      </p:sp>
    </p:spTree>
    <p:extLst>
      <p:ext uri="{BB962C8B-B14F-4D97-AF65-F5344CB8AC3E}">
        <p14:creationId xmlns:p14="http://schemas.microsoft.com/office/powerpoint/2010/main" val="1088270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(Ask Dr. C for an in depth explanation of this approach specifically as used for fitting the functional forms***)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t>
            </a:r>
          </a:p>
          <a:p>
            <a:endParaRPr lang="en-US" dirty="0" smtClean="0"/>
          </a:p>
          <a:p>
            <a:r>
              <a:rPr lang="en-US" dirty="0" smtClean="0"/>
              <a:t>(****Ask dr. C what the GRG Algorithm is and what it does)</a:t>
            </a:r>
          </a:p>
          <a:p>
            <a:r>
              <a:rPr lang="en-US" dirty="0" smtClean="0"/>
              <a:t>GRG = Generalized Reduced Gradient method.  Its like the quasi-newton method I showed you guys</a:t>
            </a:r>
            <a:r>
              <a:rPr lang="en-US" baseline="0" dirty="0" smtClean="0"/>
              <a:t> in water systems for how a network simulator solves the loop and node equations.   Think of it as a multi-dimensional “</a:t>
            </a:r>
            <a:r>
              <a:rPr lang="en-US" baseline="0" dirty="0" err="1" smtClean="0"/>
              <a:t>newtons</a:t>
            </a:r>
            <a:r>
              <a:rPr lang="en-US" baseline="0" dirty="0" smtClean="0"/>
              <a:t>” method to solve Gradient(Error) = 0  Where Error is sum of squared errors between the tabulation and the function model.   We find the “zero” by changing the weights, exponents, alphas and betas in the models.</a:t>
            </a:r>
          </a:p>
          <a:p>
            <a:r>
              <a:rPr lang="en-US" baseline="0" dirty="0" smtClean="0"/>
              <a:t>In Excel the GRG algorithm is one of several methods built into the solver.</a:t>
            </a:r>
          </a:p>
          <a:p>
            <a:endParaRPr lang="en-US" baseline="0" dirty="0" smtClean="0"/>
          </a:p>
          <a:p>
            <a:r>
              <a:rPr lang="en-US" baseline="0" dirty="0" smtClean="0"/>
              <a:t>Another way to think of it is GRG is like Goal Seek , but for a bunch of variables at once instead of just one.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22</a:t>
            </a:fld>
            <a:endParaRPr lang="en-US"/>
          </a:p>
        </p:txBody>
      </p:sp>
    </p:spTree>
    <p:extLst>
      <p:ext uri="{BB962C8B-B14F-4D97-AF65-F5344CB8AC3E}">
        <p14:creationId xmlns:p14="http://schemas.microsoft.com/office/powerpoint/2010/main" val="3688055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Once the parameters are identified the tabulation is completely replaced by the functions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figure on the left is</a:t>
            </a:r>
            <a:r>
              <a:rPr lang="en-US" sz="1200" kern="1200" baseline="0" dirty="0" smtClean="0">
                <a:solidFill>
                  <a:schemeClr val="tx1"/>
                </a:solidFill>
                <a:effectLst/>
                <a:latin typeface="+mn-lt"/>
                <a:ea typeface="+mn-ea"/>
                <a:cs typeface="+mn-cs"/>
              </a:rPr>
              <a:t> the visual comparison of the tabulation </a:t>
            </a:r>
            <a:r>
              <a:rPr lang="en-US" dirty="0" smtClean="0"/>
              <a:t>values from Williams-</a:t>
            </a:r>
            <a:r>
              <a:rPr lang="en-US" dirty="0" err="1" smtClean="0"/>
              <a:t>Sether</a:t>
            </a:r>
            <a:r>
              <a:rPr lang="en-US" dirty="0" smtClean="0"/>
              <a:t> (2004)</a:t>
            </a:r>
            <a:r>
              <a:rPr lang="en-US" sz="1200" kern="1200" baseline="0" dirty="0" smtClean="0">
                <a:solidFill>
                  <a:schemeClr val="tx1"/>
                </a:solidFill>
                <a:effectLst/>
                <a:latin typeface="+mn-lt"/>
                <a:ea typeface="+mn-ea"/>
                <a:cs typeface="+mn-cs"/>
              </a:rPr>
              <a:t> and the functional form for the </a:t>
            </a:r>
            <a:r>
              <a:rPr lang="en-US" sz="1200" kern="1200" baseline="0" dirty="0" smtClean="0">
                <a:solidFill>
                  <a:schemeClr val="tx1"/>
                </a:solidFill>
                <a:effectLst/>
                <a:latin typeface="+mn-lt"/>
                <a:ea typeface="+mn-ea"/>
                <a:cs typeface="+mn-cs"/>
              </a:rPr>
              <a:t>50% median </a:t>
            </a:r>
            <a:r>
              <a:rPr lang="en-US" sz="1200" kern="1200" baseline="0" dirty="0" smtClean="0">
                <a:solidFill>
                  <a:schemeClr val="tx1"/>
                </a:solidFill>
                <a:effectLst/>
                <a:latin typeface="+mn-lt"/>
                <a:ea typeface="+mn-ea"/>
                <a:cs typeface="+mn-cs"/>
              </a:rPr>
              <a:t>storm. </a:t>
            </a:r>
            <a:endParaRPr lang="en-US" sz="1200" kern="1200" baseline="0" dirty="0" smtClean="0">
              <a:solidFill>
                <a:schemeClr val="tx1"/>
              </a:solidFill>
              <a:effectLst/>
              <a:latin typeface="+mn-lt"/>
              <a:ea typeface="+mn-ea"/>
              <a:cs typeface="+mn-cs"/>
            </a:endParaRPr>
          </a:p>
          <a:p>
            <a:endParaRPr lang="en-US" dirty="0" smtClean="0"/>
          </a:p>
          <a:p>
            <a:r>
              <a:rPr lang="en-US" dirty="0" smtClean="0"/>
              <a:t>The blue markers are the tabular values from Williams-</a:t>
            </a:r>
            <a:r>
              <a:rPr lang="en-US" dirty="0" err="1" smtClean="0"/>
              <a:t>Sether</a:t>
            </a:r>
            <a:r>
              <a:rPr lang="en-US" dirty="0" smtClean="0"/>
              <a:t> (2004) and the solid red line is the fitted function.</a:t>
            </a:r>
          </a:p>
          <a:p>
            <a:r>
              <a:rPr lang="en-US" dirty="0" smtClean="0"/>
              <a:t>These figures are still in dimensionless form, but the tabulation is now replaced with a continuous function</a:t>
            </a:r>
            <a:r>
              <a:rPr lang="en-US" dirty="0" smtClean="0"/>
              <a:t>.</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a:t>
            </a:r>
            <a:r>
              <a:rPr lang="en-US" sz="1200" kern="1200" baseline="0" dirty="0" smtClean="0">
                <a:solidFill>
                  <a:schemeClr val="tx1"/>
                </a:solidFill>
                <a:effectLst/>
                <a:latin typeface="+mn-lt"/>
                <a:ea typeface="+mn-ea"/>
                <a:cs typeface="+mn-cs"/>
              </a:rPr>
              <a:t>figure on the right is a similar figure for the 90</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percentile storm.</a:t>
            </a:r>
          </a:p>
          <a:p>
            <a:endParaRPr lang="en-US" i="1" baseline="0" dirty="0" smtClean="0"/>
          </a:p>
          <a:p>
            <a:r>
              <a:rPr lang="en-US" i="1" dirty="0" smtClean="0"/>
              <a:t>The spreadsheet</a:t>
            </a:r>
            <a:r>
              <a:rPr lang="en-US" i="1" baseline="0" dirty="0" smtClean="0"/>
              <a:t> programmer </a:t>
            </a:r>
            <a:r>
              <a:rPr lang="en-US" i="1" dirty="0" smtClean="0"/>
              <a:t>had </a:t>
            </a:r>
            <a:r>
              <a:rPr lang="en-US" i="1" dirty="0" smtClean="0"/>
              <a:t>to build the functions to force 0 and 1 dimensionless depth at these two particular time </a:t>
            </a:r>
            <a:r>
              <a:rPr lang="en-US" i="1" dirty="0" smtClean="0"/>
              <a:t>values</a:t>
            </a:r>
            <a:endParaRPr lang="en-US" i="1" dirty="0" smtClean="0"/>
          </a:p>
          <a:p>
            <a:endParaRPr lang="en-US" dirty="0" smtClean="0"/>
          </a:p>
        </p:txBody>
      </p:sp>
      <p:sp>
        <p:nvSpPr>
          <p:cNvPr id="4" name="Slide Number Placeholder 3"/>
          <p:cNvSpPr>
            <a:spLocks noGrp="1"/>
          </p:cNvSpPr>
          <p:nvPr>
            <p:ph type="sldNum" sz="quarter" idx="10"/>
          </p:nvPr>
        </p:nvSpPr>
        <p:spPr/>
        <p:txBody>
          <a:bodyPr/>
          <a:lstStyle/>
          <a:p>
            <a:fld id="{102FDB06-501E-DC4D-8E17-E84D9882128F}" type="slidenum">
              <a:rPr lang="en-US" smtClean="0"/>
              <a:t>23</a:t>
            </a:fld>
            <a:endParaRPr lang="en-US"/>
          </a:p>
        </p:txBody>
      </p:sp>
    </p:spTree>
    <p:extLst>
      <p:ext uri="{BB962C8B-B14F-4D97-AF65-F5344CB8AC3E}">
        <p14:creationId xmlns:p14="http://schemas.microsoft.com/office/powerpoint/2010/main" val="2582721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spread</a:t>
            </a:r>
            <a:r>
              <a:rPr lang="en-US" baseline="0" dirty="0" smtClean="0"/>
              <a:t> sheet </a:t>
            </a:r>
            <a:r>
              <a:rPr lang="en-US" baseline="0" dirty="0" err="1" smtClean="0"/>
              <a:t>recommmended</a:t>
            </a:r>
            <a:r>
              <a:rPr lang="en-US" baseline="0" dirty="0" smtClean="0"/>
              <a:t> for the </a:t>
            </a:r>
            <a:r>
              <a:rPr lang="en-US" baseline="0" dirty="0" err="1" smtClean="0"/>
              <a:t>easist</a:t>
            </a:r>
            <a:r>
              <a:rPr lang="en-US" baseline="0" dirty="0" smtClean="0"/>
              <a:t> </a:t>
            </a:r>
            <a:r>
              <a:rPr lang="en-US" baseline="0" dirty="0" err="1" smtClean="0"/>
              <a:t>dimensionalization</a:t>
            </a:r>
            <a:r>
              <a:rPr lang="en-US" baseline="0" dirty="0" smtClean="0"/>
              <a:t> of hyetographs etc. etc. fix tomorrow</a:t>
            </a:r>
          </a:p>
          <a:p>
            <a:endParaRPr lang="en-US" baseline="0" dirty="0" smtClean="0"/>
          </a:p>
          <a:p>
            <a:endParaRPr lang="en-US" dirty="0" smtClean="0"/>
          </a:p>
          <a:p>
            <a:r>
              <a:rPr lang="en-US" dirty="0" smtClean="0"/>
              <a:t>With </a:t>
            </a:r>
            <a:r>
              <a:rPr lang="en-US" dirty="0" smtClean="0"/>
              <a:t>the functional form built, the rescaling is accomplished</a:t>
            </a:r>
            <a:r>
              <a:rPr lang="en-US" baseline="0" dirty="0" smtClean="0"/>
              <a:t> using a spreadsheet with two tab-sheets, one for 50</a:t>
            </a:r>
            <a:r>
              <a:rPr lang="en-US" baseline="30000" dirty="0" smtClean="0"/>
              <a:t>th</a:t>
            </a:r>
            <a:r>
              <a:rPr lang="en-US" baseline="0" dirty="0" smtClean="0"/>
              <a:t> percentile and one for 90</a:t>
            </a:r>
            <a:r>
              <a:rPr lang="en-US" baseline="30000" dirty="0" smtClean="0"/>
              <a:t>th</a:t>
            </a:r>
            <a:r>
              <a:rPr lang="en-US" baseline="0" dirty="0" smtClean="0"/>
              <a:t> percentile</a:t>
            </a:r>
            <a:r>
              <a:rPr lang="en-US" baseline="0" dirty="0" smtClean="0"/>
              <a:t>.</a:t>
            </a:r>
          </a:p>
          <a:p>
            <a:endParaRPr lang="en-US" baseline="0" dirty="0" smtClean="0"/>
          </a:p>
          <a:p>
            <a:r>
              <a:rPr lang="en-US" baseline="0" dirty="0" smtClean="0"/>
              <a:t>Now instead of reprogramming the </a:t>
            </a:r>
            <a:r>
              <a:rPr lang="en-US" baseline="0" dirty="0" smtClean="0"/>
              <a:t>interpolation </a:t>
            </a:r>
            <a:r>
              <a:rPr lang="en-US" baseline="0" dirty="0" smtClean="0"/>
              <a:t>spreadsheet, the designer simply specifies the time increments of </a:t>
            </a:r>
            <a:r>
              <a:rPr lang="en-US" baseline="0" dirty="0" smtClean="0"/>
              <a:t>interest then </a:t>
            </a:r>
            <a:r>
              <a:rPr lang="en-US" baseline="0" dirty="0" smtClean="0"/>
              <a:t>simply copies the function call to the row – </a:t>
            </a:r>
            <a:endParaRPr lang="en-US" baseline="0" dirty="0" smtClean="0"/>
          </a:p>
          <a:p>
            <a:endParaRPr lang="en-US" baseline="0" dirty="0" smtClean="0"/>
          </a:p>
          <a:p>
            <a:r>
              <a:rPr lang="en-US" b="1" baseline="0" dirty="0" smtClean="0"/>
              <a:t>Advantages</a:t>
            </a:r>
            <a:r>
              <a:rPr lang="en-US" baseline="0" dirty="0" smtClean="0"/>
              <a:t> are-</a:t>
            </a:r>
          </a:p>
          <a:p>
            <a:r>
              <a:rPr lang="en-US" baseline="0" dirty="0" smtClean="0"/>
              <a:t>reprogramming </a:t>
            </a:r>
            <a:r>
              <a:rPr lang="en-US" baseline="0" dirty="0" smtClean="0"/>
              <a:t>is still </a:t>
            </a:r>
            <a:r>
              <a:rPr lang="en-US" baseline="0" dirty="0" err="1" smtClean="0"/>
              <a:t>occuring</a:t>
            </a:r>
            <a:r>
              <a:rPr lang="en-US" baseline="0" dirty="0" smtClean="0"/>
              <a:t>, but it is far simpler to remember to copy a single column rather than six.</a:t>
            </a:r>
          </a:p>
          <a:p>
            <a:endParaRPr lang="en-US" baseline="0" dirty="0" smtClean="0"/>
          </a:p>
          <a:p>
            <a:r>
              <a:rPr lang="en-US" dirty="0" smtClean="0"/>
              <a:t>The TXHYETO provisional tool implements smooth functions </a:t>
            </a:r>
            <a:r>
              <a:rPr lang="en-US" dirty="0" smtClean="0"/>
              <a:t>through distribution-mixture</a:t>
            </a:r>
            <a:r>
              <a:rPr lang="en-US" baseline="0" dirty="0" smtClean="0"/>
              <a:t> model </a:t>
            </a:r>
            <a:r>
              <a:rPr lang="en-US" dirty="0" smtClean="0"/>
              <a:t>rather </a:t>
            </a:r>
            <a:r>
              <a:rPr lang="en-US" dirty="0" smtClean="0"/>
              <a:t>than the tabulation of Williams-</a:t>
            </a:r>
            <a:r>
              <a:rPr lang="en-US" dirty="0" err="1" smtClean="0"/>
              <a:t>Sether</a:t>
            </a:r>
            <a:r>
              <a:rPr lang="en-US" dirty="0" smtClean="0"/>
              <a:t> (2004)</a:t>
            </a:r>
          </a:p>
          <a:p>
            <a:r>
              <a:rPr lang="en-US" dirty="0" smtClean="0"/>
              <a:t>Engineering inputs are storm length and storm depth </a:t>
            </a:r>
            <a:endParaRPr lang="en-US" dirty="0" smtClean="0"/>
          </a:p>
          <a:p>
            <a:endParaRPr lang="en-US" dirty="0" smtClean="0"/>
          </a:p>
          <a:p>
            <a:r>
              <a:rPr lang="en-US" dirty="0" smtClean="0"/>
              <a:t>Once </a:t>
            </a:r>
            <a:r>
              <a:rPr lang="en-US" dirty="0" smtClean="0"/>
              <a:t>these values are supplied, the engineer only needs to supply the desired time values and copy the single function to recover the dimensional hyetograph</a:t>
            </a:r>
          </a:p>
          <a:p>
            <a:r>
              <a:rPr lang="en-US" dirty="0" smtClean="0"/>
              <a:t>The authors believe that these requirements are easier to do than to copy the interpolation functions using the linear-interpolation spreadsheet</a:t>
            </a:r>
          </a:p>
          <a:p>
            <a:r>
              <a:rPr lang="en-US" dirty="0" smtClean="0"/>
              <a:t/>
            </a:r>
            <a:br>
              <a:rPr lang="en-US" dirty="0" smtClean="0"/>
            </a:b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24</a:t>
            </a:fld>
            <a:endParaRPr lang="en-US"/>
          </a:p>
        </p:txBody>
      </p:sp>
    </p:spTree>
    <p:extLst>
      <p:ext uri="{BB962C8B-B14F-4D97-AF65-F5344CB8AC3E}">
        <p14:creationId xmlns:p14="http://schemas.microsoft.com/office/powerpoint/2010/main" val="3989747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example previously explained in this presentation</a:t>
            </a:r>
          </a:p>
          <a:p>
            <a:r>
              <a:rPr lang="en-US" dirty="0" smtClean="0"/>
              <a:t>25 year, 6 hour storm </a:t>
            </a:r>
            <a:endParaRPr lang="en-US" dirty="0" smtClean="0"/>
          </a:p>
          <a:p>
            <a:endParaRPr lang="en-US" dirty="0" smtClean="0"/>
          </a:p>
          <a:p>
            <a:endParaRPr lang="en-US" dirty="0" smtClean="0"/>
          </a:p>
          <a:p>
            <a:r>
              <a:rPr lang="en-US" dirty="0" smtClean="0"/>
              <a:t>When mapped in dimensional space using distribution-mixture method, maximum relative error was less</a:t>
            </a:r>
            <a:r>
              <a:rPr lang="en-US" baseline="0" dirty="0" smtClean="0"/>
              <a:t> than </a:t>
            </a:r>
            <a:r>
              <a:rPr lang="en-US" dirty="0" smtClean="0"/>
              <a:t>5</a:t>
            </a:r>
            <a:r>
              <a:rPr lang="en-US" dirty="0" smtClean="0"/>
              <a: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TXHYETO is a more user friendly interface</a:t>
            </a:r>
            <a:r>
              <a:rPr lang="en-US" i="1" baseline="0" dirty="0" smtClean="0"/>
              <a:t> due to autonomous interpolation for different time steps</a:t>
            </a:r>
            <a:endParaRPr lang="en-US" i="1" dirty="0" smtClean="0"/>
          </a:p>
          <a:p>
            <a:endParaRPr lang="en-US" dirty="0" smtClean="0"/>
          </a:p>
          <a:p>
            <a:r>
              <a:rPr lang="en-US" dirty="0" smtClean="0"/>
              <a:t>Using</a:t>
            </a:r>
            <a:r>
              <a:rPr lang="en-US" baseline="0" dirty="0" smtClean="0"/>
              <a:t> the hyetograph produced from a 6hour storm duration with a depth of 10 inches, as seen on the figure, I will </a:t>
            </a:r>
            <a:r>
              <a:rPr lang="en-US" dirty="0" smtClean="0"/>
              <a:t>provide a</a:t>
            </a:r>
            <a:r>
              <a:rPr lang="en-US" baseline="0" dirty="0" smtClean="0"/>
              <a:t> step-by-step explanation of how to utilize the tabular information with a rainfall-runoff software. In this example, it will be HEC-HMS.</a:t>
            </a:r>
          </a:p>
          <a:p>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25</a:t>
            </a:fld>
            <a:endParaRPr lang="en-US"/>
          </a:p>
        </p:txBody>
      </p:sp>
    </p:spTree>
    <p:extLst>
      <p:ext uri="{BB962C8B-B14F-4D97-AF65-F5344CB8AC3E}">
        <p14:creationId xmlns:p14="http://schemas.microsoft.com/office/powerpoint/2010/main" val="3829173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27</a:t>
            </a:fld>
            <a:endParaRPr lang="en-US"/>
          </a:p>
        </p:txBody>
      </p:sp>
    </p:spTree>
    <p:extLst>
      <p:ext uri="{BB962C8B-B14F-4D97-AF65-F5344CB8AC3E}">
        <p14:creationId xmlns:p14="http://schemas.microsoft.com/office/powerpoint/2010/main" val="3526575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28</a:t>
            </a:fld>
            <a:endParaRPr lang="en-US"/>
          </a:p>
        </p:txBody>
      </p:sp>
    </p:spTree>
    <p:extLst>
      <p:ext uri="{BB962C8B-B14F-4D97-AF65-F5344CB8AC3E}">
        <p14:creationId xmlns:p14="http://schemas.microsoft.com/office/powerpoint/2010/main" val="3526575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29</a:t>
            </a:fld>
            <a:endParaRPr lang="en-US"/>
          </a:p>
        </p:txBody>
      </p:sp>
    </p:spTree>
    <p:extLst>
      <p:ext uri="{BB962C8B-B14F-4D97-AF65-F5344CB8AC3E}">
        <p14:creationId xmlns:p14="http://schemas.microsoft.com/office/powerpoint/2010/main" val="3526575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build this MHS model (the rainfall part)</a:t>
            </a:r>
          </a:p>
          <a:p>
            <a:r>
              <a:rPr lang="en-US" dirty="0" smtClean="0"/>
              <a:t>The designer needed to:</a:t>
            </a:r>
          </a:p>
          <a:p>
            <a:pPr marL="457200" indent="-457200">
              <a:buFont typeface="+mj-lt"/>
              <a:buAutoNum type="arabicPeriod"/>
            </a:pPr>
            <a:r>
              <a:rPr lang="en-US" dirty="0" smtClean="0"/>
              <a:t>Select depth and duration – use TP40, DDF Atlas, EBDLKUP,</a:t>
            </a:r>
            <a:endParaRPr lang="en-US" baseline="0" dirty="0" smtClean="0"/>
          </a:p>
          <a:p>
            <a:pPr marL="457200" indent="-457200">
              <a:buFont typeface="+mj-lt"/>
              <a:buAutoNum type="arabicPeriod"/>
            </a:pPr>
            <a:r>
              <a:rPr lang="en-US" baseline="0" dirty="0" smtClean="0"/>
              <a:t>Input these values into the spreadsheet (50</a:t>
            </a:r>
            <a:r>
              <a:rPr lang="en-US" baseline="30000" dirty="0" smtClean="0"/>
              <a:t>th</a:t>
            </a:r>
            <a:r>
              <a:rPr lang="en-US" baseline="0" dirty="0" smtClean="0"/>
              <a:t> percentile this example)</a:t>
            </a:r>
          </a:p>
          <a:p>
            <a:pPr marL="457200" indent="-457200">
              <a:buFont typeface="+mj-lt"/>
              <a:buAutoNum type="arabicPeriod"/>
            </a:pPr>
            <a:r>
              <a:rPr lang="en-US" baseline="0" dirty="0" smtClean="0"/>
              <a:t>Decide to use 15 minute increments (could have chosen other ones)</a:t>
            </a:r>
          </a:p>
          <a:p>
            <a:pPr marL="457200" indent="-457200">
              <a:buFont typeface="+mj-lt"/>
              <a:buAutoNum type="arabicPeriod"/>
            </a:pPr>
            <a:r>
              <a:rPr lang="en-US" baseline="0" dirty="0" smtClean="0"/>
              <a:t>Build the elapsed time column to add up to the 60 hours.  In this example 360 minutes.   </a:t>
            </a:r>
          </a:p>
          <a:p>
            <a:pPr marL="457200" indent="-457200">
              <a:buFont typeface="+mj-lt"/>
              <a:buAutoNum type="arabicPeriod"/>
            </a:pPr>
            <a:r>
              <a:rPr lang="en-US" baseline="0" dirty="0" smtClean="0"/>
              <a:t>Copy/paste the function to build the rescaled cumulative depths</a:t>
            </a:r>
          </a:p>
          <a:p>
            <a:pPr marL="457200" indent="-457200">
              <a:buFont typeface="+mj-lt"/>
              <a:buAutoNum type="arabicPeriod"/>
            </a:pPr>
            <a:r>
              <a:rPr lang="en-US" baseline="0" dirty="0" smtClean="0"/>
              <a:t>Copy the results of this column into HMS </a:t>
            </a:r>
            <a:r>
              <a:rPr lang="en-US" baseline="0" dirty="0" err="1" smtClean="0"/>
              <a:t>raingage</a:t>
            </a:r>
            <a:endParaRPr lang="en-US" baseline="0" dirty="0" smtClean="0"/>
          </a:p>
          <a:p>
            <a:pPr marL="457200" indent="-457200">
              <a:buFont typeface="+mj-lt"/>
              <a:buAutoNum type="arabicPeriod"/>
            </a:pPr>
            <a:r>
              <a:rPr lang="en-US" baseline="0" dirty="0" smtClean="0"/>
              <a:t>DONE!</a:t>
            </a:r>
            <a:endParaRPr lang="en-US" dirty="0" smtClean="0"/>
          </a:p>
          <a:p>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30</a:t>
            </a:fld>
            <a:endParaRPr lang="en-US"/>
          </a:p>
        </p:txBody>
      </p:sp>
    </p:spTree>
    <p:extLst>
      <p:ext uri="{BB962C8B-B14F-4D97-AF65-F5344CB8AC3E}">
        <p14:creationId xmlns:p14="http://schemas.microsoft.com/office/powerpoint/2010/main" val="3526575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While</a:t>
            </a:r>
            <a:r>
              <a:rPr lang="en-US" baseline="0" dirty="0" smtClean="0"/>
              <a:t> p</a:t>
            </a:r>
            <a:r>
              <a:rPr lang="en-US" dirty="0" smtClean="0"/>
              <a:t>rovisional versions of the tool are currently available,</a:t>
            </a:r>
            <a:r>
              <a:rPr lang="en-US" baseline="0" dirty="0" smtClean="0"/>
              <a:t> it should be noted that the finalized and state approved versions </a:t>
            </a:r>
            <a:r>
              <a:rPr lang="en-US" dirty="0" smtClean="0"/>
              <a:t>of TXHYETO.XLS will</a:t>
            </a:r>
            <a:r>
              <a:rPr lang="en-US" baseline="0" dirty="0" smtClean="0"/>
              <a:t> not be available until the </a:t>
            </a:r>
            <a:r>
              <a:rPr lang="en-US" dirty="0" smtClean="0"/>
              <a:t>4</a:t>
            </a:r>
            <a:r>
              <a:rPr lang="en-US" baseline="30000" dirty="0" smtClean="0"/>
              <a:t>th</a:t>
            </a:r>
            <a:r>
              <a:rPr lang="en-US" dirty="0" smtClean="0"/>
              <a:t> quarter of 2015</a:t>
            </a:r>
          </a:p>
          <a:p>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31</a:t>
            </a:fld>
            <a:endParaRPr lang="en-US"/>
          </a:p>
        </p:txBody>
      </p:sp>
    </p:spTree>
    <p:extLst>
      <p:ext uri="{BB962C8B-B14F-4D97-AF65-F5344CB8AC3E}">
        <p14:creationId xmlns:p14="http://schemas.microsoft.com/office/powerpoint/2010/main" val="2689125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empirical, dimensionless hyetograph method discussed is based on the USGS technical report by William-</a:t>
            </a:r>
            <a:r>
              <a:rPr lang="en-US" baseline="0" dirty="0" err="1" smtClean="0"/>
              <a:t>Sether</a:t>
            </a:r>
            <a:r>
              <a:rPr lang="en-US" baseline="0" dirty="0" smtClean="0"/>
              <a:t>, Asquith, Thompson, Cleveland, and Fang and will be referred to as the Texas Dimensionless Hyetograph for the remainder of this presentation.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4</a:t>
            </a:fld>
            <a:endParaRPr lang="en-US"/>
          </a:p>
        </p:txBody>
      </p:sp>
    </p:spTree>
    <p:extLst>
      <p:ext uri="{BB962C8B-B14F-4D97-AF65-F5344CB8AC3E}">
        <p14:creationId xmlns:p14="http://schemas.microsoft.com/office/powerpoint/2010/main" val="751218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Texas-specific storm hyetographs were reported in Williams-</a:t>
            </a:r>
            <a:r>
              <a:rPr lang="en-US" dirty="0" err="1" smtClean="0"/>
              <a:t>Sether</a:t>
            </a:r>
            <a:r>
              <a:rPr lang="en-US" dirty="0" smtClean="0"/>
              <a:t> et. al. (2004) as an alternative design storm tool for use in drainage design.</a:t>
            </a:r>
          </a:p>
          <a:p>
            <a:endParaRPr lang="en-US" dirty="0" smtClean="0"/>
          </a:p>
          <a:p>
            <a:r>
              <a:rPr lang="en-US" dirty="0" smtClean="0"/>
              <a:t>The </a:t>
            </a:r>
            <a:r>
              <a:rPr lang="en-US" dirty="0" smtClean="0"/>
              <a:t>difficulty in </a:t>
            </a:r>
            <a:r>
              <a:rPr lang="en-US" dirty="0" err="1" smtClean="0"/>
              <a:t>dimensionalizing</a:t>
            </a:r>
            <a:r>
              <a:rPr lang="en-US" baseline="0" dirty="0" smtClean="0"/>
              <a:t> is two-fold.  </a:t>
            </a:r>
          </a:p>
          <a:p>
            <a:endParaRPr lang="en-US" baseline="0" dirty="0" smtClean="0"/>
          </a:p>
          <a:p>
            <a:r>
              <a:rPr lang="en-US" baseline="0" dirty="0" smtClean="0"/>
              <a:t>First </a:t>
            </a:r>
            <a:r>
              <a:rPr lang="en-US" baseline="0" dirty="0" smtClean="0"/>
              <a:t>is a need to rescale the tabulated values to dimensional values – this step is not particularly difficult, but the designer does need to use separate tools to estimate the depth and duration for the rescaling.  </a:t>
            </a:r>
          </a:p>
          <a:p>
            <a:endParaRPr lang="en-US" baseline="0" dirty="0" smtClean="0"/>
          </a:p>
          <a:p>
            <a:r>
              <a:rPr lang="en-US" baseline="0" dirty="0" smtClean="0"/>
              <a:t>The </a:t>
            </a:r>
            <a:r>
              <a:rPr lang="en-US" baseline="0" dirty="0" smtClean="0"/>
              <a:t>second challenge is that once the tabulations are </a:t>
            </a:r>
            <a:r>
              <a:rPr lang="en-US" baseline="0" dirty="0" err="1" smtClean="0"/>
              <a:t>dimensionalized</a:t>
            </a:r>
            <a:r>
              <a:rPr lang="en-US" baseline="0" dirty="0" smtClean="0"/>
              <a:t>, the time intervals may not correspond to a time interval of interest – if the designer wants estimates every five minutes, the rescaling of the tabulation may return values every 13 minutes as well as non uniform time increments in different parts of the storm distribution.   </a:t>
            </a:r>
          </a:p>
          <a:p>
            <a:endParaRPr lang="en-US" baseline="0" dirty="0" smtClean="0">
              <a:solidFill>
                <a:srgbClr val="FF0000"/>
              </a:solidFill>
            </a:endParaRPr>
          </a:p>
          <a:p>
            <a:r>
              <a:rPr lang="en-US" i="1" baseline="0" dirty="0" smtClean="0">
                <a:solidFill>
                  <a:srgbClr val="FF0000"/>
                </a:solidFill>
              </a:rPr>
              <a:t>This </a:t>
            </a:r>
            <a:r>
              <a:rPr lang="en-US" i="1" baseline="0" dirty="0" smtClean="0">
                <a:solidFill>
                  <a:srgbClr val="FF0000"/>
                </a:solidFill>
              </a:rPr>
              <a:t>challenge can be addressed by interpolation, and that is demonstrated here, but we also decided to simply fit a functional model to the tabulated values so that the function is rescaled.  </a:t>
            </a:r>
          </a:p>
          <a:p>
            <a:endParaRPr lang="en-US" baseline="0" dirty="0" smtClean="0"/>
          </a:p>
          <a:p>
            <a:r>
              <a:rPr lang="en-US" i="1" baseline="0" dirty="0" smtClean="0"/>
              <a:t>Once </a:t>
            </a:r>
            <a:r>
              <a:rPr lang="en-US" i="1" baseline="0" dirty="0" smtClean="0"/>
              <a:t>the function is rescaled, the generation of uniform time values is simplified. </a:t>
            </a:r>
            <a:endParaRPr lang="en-US" i="1" dirty="0"/>
          </a:p>
        </p:txBody>
      </p:sp>
      <p:sp>
        <p:nvSpPr>
          <p:cNvPr id="4" name="Slide Number Placeholder 3"/>
          <p:cNvSpPr>
            <a:spLocks noGrp="1"/>
          </p:cNvSpPr>
          <p:nvPr>
            <p:ph type="sldNum" sz="quarter" idx="10"/>
          </p:nvPr>
        </p:nvSpPr>
        <p:spPr/>
        <p:txBody>
          <a:bodyPr/>
          <a:lstStyle/>
          <a:p>
            <a:fld id="{102FDB06-501E-DC4D-8E17-E84D9882128F}" type="slidenum">
              <a:rPr lang="en-US" smtClean="0"/>
              <a:t>5</a:t>
            </a:fld>
            <a:endParaRPr lang="en-US"/>
          </a:p>
        </p:txBody>
      </p:sp>
    </p:spTree>
    <p:extLst>
      <p:ext uri="{BB962C8B-B14F-4D97-AF65-F5344CB8AC3E}">
        <p14:creationId xmlns:p14="http://schemas.microsoft.com/office/powerpoint/2010/main" val="1984949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6</a:t>
            </a:fld>
            <a:endParaRPr lang="en-US"/>
          </a:p>
        </p:txBody>
      </p:sp>
    </p:spTree>
    <p:extLst>
      <p:ext uri="{BB962C8B-B14F-4D97-AF65-F5344CB8AC3E}">
        <p14:creationId xmlns:p14="http://schemas.microsoft.com/office/powerpoint/2010/main" val="3747658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smtClean="0"/>
              <a:t>storms were analyzed using Huff’s classification scheme.   Some of the storms had long leading tails, so a 2% trimming scheme was used (the first 1% or total depth and last 1% of total depth was removed from the storm signal and the 98% “interior” part of the storm was retained for analysis.  The graphs and tabulations in the </a:t>
            </a:r>
            <a:r>
              <a:rPr lang="en-US" baseline="0" dirty="0" err="1" smtClean="0"/>
              <a:t>Sether</a:t>
            </a:r>
            <a:r>
              <a:rPr lang="en-US" baseline="0" dirty="0" smtClean="0"/>
              <a:t>-Williams report reflect this trimming (except where noted din the report).</a:t>
            </a:r>
          </a:p>
          <a:p>
            <a:endParaRPr lang="en-US" baseline="0" dirty="0" smtClean="0"/>
          </a:p>
          <a:p>
            <a:r>
              <a:rPr lang="en-US" baseline="0" dirty="0" smtClean="0"/>
              <a:t>The figure is adapted from Huff 1990 for point precipitation. A gross interpretation of the classification is a1</a:t>
            </a:r>
            <a:r>
              <a:rPr lang="en-US" baseline="30000" dirty="0" smtClean="0"/>
              <a:t>st</a:t>
            </a:r>
            <a:r>
              <a:rPr lang="en-US" baseline="0" dirty="0" smtClean="0"/>
              <a:t> quartile storm half the total depth is obtained in the first 25% of the duration, a  2</a:t>
            </a:r>
            <a:r>
              <a:rPr lang="en-US" baseline="30000" dirty="0" smtClean="0"/>
              <a:t>nd</a:t>
            </a:r>
            <a:r>
              <a:rPr lang="en-US" baseline="0" dirty="0" smtClean="0"/>
              <a:t> quartile the 50% depth is between 25 and 50% of time, a 3</a:t>
            </a:r>
            <a:r>
              <a:rPr lang="en-US" baseline="30000" dirty="0" smtClean="0"/>
              <a:t>rd</a:t>
            </a:r>
            <a:r>
              <a:rPr lang="en-US" baseline="0" dirty="0" smtClean="0"/>
              <a:t> quartile half the total depth occurs between 50 and 75% of duration, and a  4</a:t>
            </a:r>
            <a:r>
              <a:rPr lang="en-US" baseline="30000" dirty="0" smtClean="0"/>
              <a:t>th</a:t>
            </a:r>
            <a:r>
              <a:rPr lang="en-US" baseline="0" dirty="0" smtClean="0"/>
              <a:t> quartile half the total depth occurs between 75-100% of total time.</a:t>
            </a:r>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7</a:t>
            </a:fld>
            <a:endParaRPr lang="en-US"/>
          </a:p>
        </p:txBody>
      </p:sp>
    </p:spTree>
    <p:extLst>
      <p:ext uri="{BB962C8B-B14F-4D97-AF65-F5344CB8AC3E}">
        <p14:creationId xmlns:p14="http://schemas.microsoft.com/office/powerpoint/2010/main" val="415450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smtClean="0"/>
              <a:t>various classified storms were then collected and envelopes representing 10</a:t>
            </a:r>
            <a:r>
              <a:rPr lang="en-US" baseline="30000" dirty="0" smtClean="0"/>
              <a:t>th</a:t>
            </a:r>
            <a:r>
              <a:rPr lang="en-US" baseline="0" dirty="0" smtClean="0"/>
              <a:t> through 90</a:t>
            </a:r>
            <a:r>
              <a:rPr lang="en-US" baseline="30000" dirty="0" smtClean="0"/>
              <a:t>th</a:t>
            </a:r>
            <a:r>
              <a:rPr lang="en-US" baseline="0" dirty="0" smtClean="0"/>
              <a:t> percentile behavior were generated from the storms.   The figure shows the family of envelopes.   The interpretation of these envelopes is the 90</a:t>
            </a:r>
            <a:r>
              <a:rPr lang="en-US" baseline="30000" dirty="0" smtClean="0"/>
              <a:t>th</a:t>
            </a:r>
            <a:r>
              <a:rPr lang="en-US" baseline="0" dirty="0" smtClean="0"/>
              <a:t> percentile envelope represents behavior that 90% of all the observed storms exhibited; 90% of the observed storms would plot along or BELOW this envelope curve.   The 10</a:t>
            </a:r>
            <a:r>
              <a:rPr lang="en-US" baseline="30000" dirty="0" smtClean="0"/>
              <a:t>th</a:t>
            </a:r>
            <a:r>
              <a:rPr lang="en-US" baseline="0" dirty="0" smtClean="0"/>
              <a:t> percentile is a similar story (except 90% of the storms would plot above the 10% envelope curve).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8</a:t>
            </a:fld>
            <a:endParaRPr lang="en-US"/>
          </a:p>
        </p:txBody>
      </p:sp>
    </p:spTree>
    <p:extLst>
      <p:ext uri="{BB962C8B-B14F-4D97-AF65-F5344CB8AC3E}">
        <p14:creationId xmlns:p14="http://schemas.microsoft.com/office/powerpoint/2010/main" val="836296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combined dimensionless family of envelopes was produced – this is the Texas Hyetograph that is described herein.</a:t>
            </a:r>
          </a:p>
          <a:p>
            <a:r>
              <a:rPr lang="en-US" dirty="0" smtClean="0"/>
              <a:t>It was presented in both graphical and tabular form,</a:t>
            </a:r>
            <a:r>
              <a:rPr lang="en-US" baseline="0" dirty="0" smtClean="0"/>
              <a:t> and was i</a:t>
            </a:r>
            <a:r>
              <a:rPr lang="en-US" dirty="0" smtClean="0"/>
              <a:t>ntended to be used to estimate distributions of rainfall with time for </a:t>
            </a:r>
            <a:r>
              <a:rPr lang="en-US" sz="1200" dirty="0" smtClean="0"/>
              <a:t>Texas watersheds (urban or rural) with drainage areas of less than 160 square miles (“small” watersheds). </a:t>
            </a:r>
          </a:p>
          <a:p>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9</a:t>
            </a:fld>
            <a:endParaRPr lang="en-US"/>
          </a:p>
        </p:txBody>
      </p:sp>
    </p:spTree>
    <p:extLst>
      <p:ext uri="{BB962C8B-B14F-4D97-AF65-F5344CB8AC3E}">
        <p14:creationId xmlns:p14="http://schemas.microsoft.com/office/powerpoint/2010/main" val="3639587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graphical</a:t>
            </a:r>
            <a:r>
              <a:rPr lang="en-US" baseline="0" dirty="0" smtClean="0"/>
              <a:t> figures in Williams-</a:t>
            </a:r>
            <a:r>
              <a:rPr lang="en-US" baseline="0" dirty="0" err="1" smtClean="0"/>
              <a:t>Sether</a:t>
            </a:r>
            <a:r>
              <a:rPr lang="en-US" baseline="0" dirty="0" smtClean="0"/>
              <a:t> </a:t>
            </a:r>
            <a:r>
              <a:rPr lang="en-US" dirty="0" smtClean="0"/>
              <a:t>were </a:t>
            </a:r>
            <a:r>
              <a:rPr lang="en-US" dirty="0" smtClean="0"/>
              <a:t>created using tabulated values from the table </a:t>
            </a:r>
            <a:r>
              <a:rPr lang="en-US" dirty="0" smtClean="0"/>
              <a:t>shown.</a:t>
            </a:r>
          </a:p>
          <a:p>
            <a:endParaRPr lang="en-US" dirty="0" smtClean="0"/>
          </a:p>
          <a:p>
            <a:r>
              <a:rPr lang="en-US" dirty="0" smtClean="0"/>
              <a:t>Impediment to using tabulation is interpolation between mapped time and depth using time and depth pairs that do not fall onto the time intervals needed.</a:t>
            </a:r>
          </a:p>
          <a:p>
            <a:endParaRPr lang="en-US" dirty="0"/>
          </a:p>
        </p:txBody>
      </p:sp>
      <p:sp>
        <p:nvSpPr>
          <p:cNvPr id="4" name="Slide Number Placeholder 3"/>
          <p:cNvSpPr>
            <a:spLocks noGrp="1"/>
          </p:cNvSpPr>
          <p:nvPr>
            <p:ph type="sldNum" sz="quarter" idx="10"/>
          </p:nvPr>
        </p:nvSpPr>
        <p:spPr/>
        <p:txBody>
          <a:bodyPr/>
          <a:lstStyle/>
          <a:p>
            <a:fld id="{102FDB06-501E-DC4D-8E17-E84D9882128F}" type="slidenum">
              <a:rPr lang="en-US" smtClean="0"/>
              <a:t>10</a:t>
            </a:fld>
            <a:endParaRPr lang="en-US"/>
          </a:p>
        </p:txBody>
      </p:sp>
    </p:spTree>
    <p:extLst>
      <p:ext uri="{BB962C8B-B14F-4D97-AF65-F5344CB8AC3E}">
        <p14:creationId xmlns:p14="http://schemas.microsoft.com/office/powerpoint/2010/main" val="752553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8E80666-FB37-4B36-9149-507F3B0178E3}" type="datetimeFigureOut">
              <a:rPr lang="en-US" smtClean="0"/>
              <a:pPr/>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577187-90B8-2F4B-AD54-0D37EE5A0B1F}"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76CF6-112B-6347-9293-EB9865A176CB}"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0577187-90B8-2F4B-AD54-0D37EE5A0B1F}"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76CF6-112B-6347-9293-EB9865A176C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0577187-90B8-2F4B-AD54-0D37EE5A0B1F}"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76CF6-112B-6347-9293-EB9865A176C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0577187-90B8-2F4B-AD54-0D37EE5A0B1F}"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76CF6-112B-6347-9293-EB9865A176C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0577187-90B8-2F4B-AD54-0D37EE5A0B1F}"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76CF6-112B-6347-9293-EB9865A176CB}"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0577187-90B8-2F4B-AD54-0D37EE5A0B1F}"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76CF6-112B-6347-9293-EB9865A176C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0577187-90B8-2F4B-AD54-0D37EE5A0B1F}" type="datetimeFigureOut">
              <a:rPr lang="en-US" smtClean="0"/>
              <a:t>5/18/15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76CF6-112B-6347-9293-EB9865A176C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0577187-90B8-2F4B-AD54-0D37EE5A0B1F}" type="datetimeFigureOut">
              <a:rPr lang="en-US" smtClean="0"/>
              <a:t>5/18/15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76CF6-112B-6347-9293-EB9865A176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77187-90B8-2F4B-AD54-0D37EE5A0B1F}" type="datetimeFigureOut">
              <a:rPr lang="en-US" smtClean="0"/>
              <a:t>5/18/15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76CF6-112B-6347-9293-EB9865A176C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577187-90B8-2F4B-AD54-0D37EE5A0B1F}"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10577187-90B8-2F4B-AD54-0D37EE5A0B1F}" type="datetimeFigureOut">
              <a:rPr lang="en-US" smtClean="0"/>
              <a:t>5/18/15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CFE76CF6-112B-6347-9293-EB9865A176C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2788489"/>
            <a:ext cx="6498158" cy="1724867"/>
          </a:xfrm>
        </p:spPr>
        <p:txBody>
          <a:bodyPr>
            <a:normAutofit fontScale="90000"/>
          </a:bodyPr>
          <a:lstStyle/>
          <a:p>
            <a:pPr algn="l"/>
            <a:r>
              <a:rPr lang="en-US" sz="4000" dirty="0" smtClean="0"/>
              <a:t>TXHYETO.XLS:</a:t>
            </a:r>
            <a:br>
              <a:rPr lang="en-US" sz="4000" dirty="0" smtClean="0"/>
            </a:br>
            <a:r>
              <a:rPr lang="en-US" sz="3600" dirty="0" smtClean="0"/>
              <a:t>A Tool To Facilitate Use of Texas-Specific Hyetographs for Design Storm </a:t>
            </a:r>
            <a:r>
              <a:rPr lang="en-US" sz="3600" dirty="0" smtClean="0"/>
              <a:t>Modeling</a:t>
            </a:r>
            <a:r>
              <a:rPr lang="en-US" sz="3600" dirty="0"/>
              <a:t/>
            </a:r>
            <a:br>
              <a:rPr lang="en-US" sz="3600" dirty="0"/>
            </a:br>
            <a:r>
              <a:rPr lang="en-US" sz="4000" dirty="0"/>
              <a:t/>
            </a:r>
            <a:br>
              <a:rPr lang="en-US" sz="4000" dirty="0"/>
            </a:br>
            <a:r>
              <a:rPr lang="en-US" sz="2200" dirty="0" smtClean="0"/>
              <a:t>Caroline M. Neale</a:t>
            </a:r>
            <a:br>
              <a:rPr lang="en-US" sz="2200" dirty="0" smtClean="0"/>
            </a:br>
            <a:r>
              <a:rPr lang="en-US" sz="2200" dirty="0" smtClean="0"/>
              <a:t>Texas Tech University</a:t>
            </a:r>
            <a:endParaRPr lang="en-US" sz="2200" dirty="0"/>
          </a:p>
        </p:txBody>
      </p:sp>
    </p:spTree>
    <p:extLst>
      <p:ext uri="{BB962C8B-B14F-4D97-AF65-F5344CB8AC3E}">
        <p14:creationId xmlns:p14="http://schemas.microsoft.com/office/powerpoint/2010/main" val="3292145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309844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49418" y="423305"/>
            <a:ext cx="7588983" cy="6022100"/>
            <a:chOff x="1446957" y="144675"/>
            <a:chExt cx="7588983" cy="6022100"/>
          </a:xfrm>
        </p:grpSpPr>
        <p:grpSp>
          <p:nvGrpSpPr>
            <p:cNvPr id="6" name="Group 5"/>
            <p:cNvGrpSpPr/>
            <p:nvPr/>
          </p:nvGrpSpPr>
          <p:grpSpPr>
            <a:xfrm>
              <a:off x="1446957" y="144675"/>
              <a:ext cx="7588983" cy="6022100"/>
              <a:chOff x="-11851" y="0"/>
              <a:chExt cx="8854868" cy="6858000"/>
            </a:xfrm>
          </p:grpSpPr>
          <p:pic>
            <p:nvPicPr>
              <p:cNvPr id="4" name="Picture 3"/>
              <p:cNvPicPr>
                <a:picLocks noChangeAspect="1"/>
              </p:cNvPicPr>
              <p:nvPr/>
            </p:nvPicPr>
            <p:blipFill>
              <a:blip r:embed="rId3"/>
              <a:stretch>
                <a:fillRect/>
              </a:stretch>
            </p:blipFill>
            <p:spPr>
              <a:xfrm>
                <a:off x="279400" y="0"/>
                <a:ext cx="8563617" cy="6858000"/>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11851" y="22200"/>
                <a:ext cx="698500" cy="6299200"/>
              </a:xfrm>
              <a:prstGeom prst="rect">
                <a:avLst/>
              </a:prstGeom>
              <a:noFill/>
            </p:spPr>
          </p:pic>
        </p:grpSp>
        <p:sp>
          <p:nvSpPr>
            <p:cNvPr id="2" name="Freeform 1"/>
            <p:cNvSpPr/>
            <p:nvPr/>
          </p:nvSpPr>
          <p:spPr>
            <a:xfrm>
              <a:off x="2218676" y="369725"/>
              <a:ext cx="6591719" cy="4967177"/>
            </a:xfrm>
            <a:custGeom>
              <a:avLst/>
              <a:gdLst>
                <a:gd name="connsiteX0" fmla="*/ 0 w 6591719"/>
                <a:gd name="connsiteY0" fmla="*/ 4967177 h 4967177"/>
                <a:gd name="connsiteX1" fmla="*/ 466244 w 6591719"/>
                <a:gd name="connsiteY1" fmla="*/ 4066977 h 4967177"/>
                <a:gd name="connsiteX2" fmla="*/ 900332 w 6591719"/>
                <a:gd name="connsiteY2" fmla="*/ 3279302 h 4967177"/>
                <a:gd name="connsiteX3" fmla="*/ 1189725 w 6591719"/>
                <a:gd name="connsiteY3" fmla="*/ 2941727 h 4967177"/>
                <a:gd name="connsiteX4" fmla="*/ 1479117 w 6591719"/>
                <a:gd name="connsiteY4" fmla="*/ 2668451 h 4967177"/>
                <a:gd name="connsiteX5" fmla="*/ 1816742 w 6591719"/>
                <a:gd name="connsiteY5" fmla="*/ 2491626 h 4967177"/>
                <a:gd name="connsiteX6" fmla="*/ 2299063 w 6591719"/>
                <a:gd name="connsiteY6" fmla="*/ 2282651 h 4967177"/>
                <a:gd name="connsiteX7" fmla="*/ 2926080 w 6591719"/>
                <a:gd name="connsiteY7" fmla="*/ 2057601 h 4967177"/>
                <a:gd name="connsiteX8" fmla="*/ 3344091 w 6591719"/>
                <a:gd name="connsiteY8" fmla="*/ 1912926 h 4967177"/>
                <a:gd name="connsiteX9" fmla="*/ 3826412 w 6591719"/>
                <a:gd name="connsiteY9" fmla="*/ 1623576 h 4967177"/>
                <a:gd name="connsiteX10" fmla="*/ 4389120 w 6591719"/>
                <a:gd name="connsiteY10" fmla="*/ 1237776 h 4967177"/>
                <a:gd name="connsiteX11" fmla="*/ 4630280 w 6591719"/>
                <a:gd name="connsiteY11" fmla="*/ 1109176 h 4967177"/>
                <a:gd name="connsiteX12" fmla="*/ 5257298 w 6591719"/>
                <a:gd name="connsiteY12" fmla="*/ 755526 h 4967177"/>
                <a:gd name="connsiteX13" fmla="*/ 5546690 w 6591719"/>
                <a:gd name="connsiteY13" fmla="*/ 626925 h 4967177"/>
                <a:gd name="connsiteX14" fmla="*/ 6029011 w 6591719"/>
                <a:gd name="connsiteY14" fmla="*/ 353650 h 4967177"/>
                <a:gd name="connsiteX15" fmla="*/ 6382713 w 6591719"/>
                <a:gd name="connsiteY15" fmla="*/ 128600 h 4967177"/>
                <a:gd name="connsiteX16" fmla="*/ 6591719 w 6591719"/>
                <a:gd name="connsiteY16" fmla="*/ 0 h 4967177"/>
                <a:gd name="connsiteX17" fmla="*/ 6591719 w 6591719"/>
                <a:gd name="connsiteY17" fmla="*/ 0 h 496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91719" h="4967177">
                  <a:moveTo>
                    <a:pt x="0" y="4967177"/>
                  </a:moveTo>
                  <a:lnTo>
                    <a:pt x="466244" y="4066977"/>
                  </a:lnTo>
                  <a:lnTo>
                    <a:pt x="900332" y="3279302"/>
                  </a:lnTo>
                  <a:lnTo>
                    <a:pt x="1189725" y="2941727"/>
                  </a:lnTo>
                  <a:lnTo>
                    <a:pt x="1479117" y="2668451"/>
                  </a:lnTo>
                  <a:lnTo>
                    <a:pt x="1816742" y="2491626"/>
                  </a:lnTo>
                  <a:lnTo>
                    <a:pt x="2299063" y="2282651"/>
                  </a:lnTo>
                  <a:lnTo>
                    <a:pt x="2926080" y="2057601"/>
                  </a:lnTo>
                  <a:lnTo>
                    <a:pt x="3344091" y="1912926"/>
                  </a:lnTo>
                  <a:lnTo>
                    <a:pt x="3826412" y="1623576"/>
                  </a:lnTo>
                  <a:lnTo>
                    <a:pt x="4389120" y="1237776"/>
                  </a:lnTo>
                  <a:lnTo>
                    <a:pt x="4630280" y="1109176"/>
                  </a:lnTo>
                  <a:lnTo>
                    <a:pt x="5257298" y="755526"/>
                  </a:lnTo>
                  <a:lnTo>
                    <a:pt x="5546690" y="626925"/>
                  </a:lnTo>
                  <a:lnTo>
                    <a:pt x="6029011" y="353650"/>
                  </a:lnTo>
                  <a:lnTo>
                    <a:pt x="6382713" y="128600"/>
                  </a:lnTo>
                  <a:lnTo>
                    <a:pt x="6591719" y="0"/>
                  </a:lnTo>
                  <a:lnTo>
                    <a:pt x="6591719" y="0"/>
                  </a:lnTo>
                </a:path>
              </a:pathLst>
            </a:custGeom>
            <a:ln w="76200">
              <a:solidFill>
                <a:srgbClr val="FF0000"/>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152400" cmpd="sng">
                  <a:solidFill>
                    <a:schemeClr val="tx1"/>
                  </a:solidFill>
                </a:ln>
              </a:endParaRPr>
            </a:p>
          </p:txBody>
        </p:sp>
        <p:sp>
          <p:nvSpPr>
            <p:cNvPr id="3" name="Freeform 2"/>
            <p:cNvSpPr/>
            <p:nvPr/>
          </p:nvSpPr>
          <p:spPr>
            <a:xfrm>
              <a:off x="2218676" y="385800"/>
              <a:ext cx="6559564" cy="4935027"/>
            </a:xfrm>
            <a:custGeom>
              <a:avLst/>
              <a:gdLst>
                <a:gd name="connsiteX0" fmla="*/ 0 w 6559564"/>
                <a:gd name="connsiteY0" fmla="*/ 4935027 h 4935027"/>
                <a:gd name="connsiteX1" fmla="*/ 209006 w 6559564"/>
                <a:gd name="connsiteY1" fmla="*/ 3600802 h 4935027"/>
                <a:gd name="connsiteX2" fmla="*/ 514476 w 6559564"/>
                <a:gd name="connsiteY2" fmla="*/ 2411251 h 4935027"/>
                <a:gd name="connsiteX3" fmla="*/ 803868 w 6559564"/>
                <a:gd name="connsiteY3" fmla="*/ 1478901 h 4935027"/>
                <a:gd name="connsiteX4" fmla="*/ 996797 w 6559564"/>
                <a:gd name="connsiteY4" fmla="*/ 1157401 h 4935027"/>
                <a:gd name="connsiteX5" fmla="*/ 1157570 w 6559564"/>
                <a:gd name="connsiteY5" fmla="*/ 964501 h 4935027"/>
                <a:gd name="connsiteX6" fmla="*/ 1302266 w 6559564"/>
                <a:gd name="connsiteY6" fmla="*/ 819826 h 4935027"/>
                <a:gd name="connsiteX7" fmla="*/ 1672046 w 6559564"/>
                <a:gd name="connsiteY7" fmla="*/ 659075 h 4935027"/>
                <a:gd name="connsiteX8" fmla="*/ 2041825 w 6559564"/>
                <a:gd name="connsiteY8" fmla="*/ 530475 h 4935027"/>
                <a:gd name="connsiteX9" fmla="*/ 2475914 w 6559564"/>
                <a:gd name="connsiteY9" fmla="*/ 369725 h 4935027"/>
                <a:gd name="connsiteX10" fmla="*/ 2845693 w 6559564"/>
                <a:gd name="connsiteY10" fmla="*/ 289350 h 4935027"/>
                <a:gd name="connsiteX11" fmla="*/ 3360169 w 6559564"/>
                <a:gd name="connsiteY11" fmla="*/ 225050 h 4935027"/>
                <a:gd name="connsiteX12" fmla="*/ 3601329 w 6559564"/>
                <a:gd name="connsiteY12" fmla="*/ 225050 h 4935027"/>
                <a:gd name="connsiteX13" fmla="*/ 4180114 w 6559564"/>
                <a:gd name="connsiteY13" fmla="*/ 176825 h 4935027"/>
                <a:gd name="connsiteX14" fmla="*/ 4501662 w 6559564"/>
                <a:gd name="connsiteY14" fmla="*/ 112525 h 4935027"/>
                <a:gd name="connsiteX15" fmla="*/ 5418071 w 6559564"/>
                <a:gd name="connsiteY15" fmla="*/ 64300 h 4935027"/>
                <a:gd name="connsiteX16" fmla="*/ 6350558 w 6559564"/>
                <a:gd name="connsiteY16" fmla="*/ 16075 h 4935027"/>
                <a:gd name="connsiteX17" fmla="*/ 6559564 w 6559564"/>
                <a:gd name="connsiteY17" fmla="*/ 0 h 4935027"/>
                <a:gd name="connsiteX18" fmla="*/ 6559564 w 6559564"/>
                <a:gd name="connsiteY18" fmla="*/ 0 h 493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59564" h="4935027">
                  <a:moveTo>
                    <a:pt x="0" y="4935027"/>
                  </a:moveTo>
                  <a:lnTo>
                    <a:pt x="209006" y="3600802"/>
                  </a:lnTo>
                  <a:lnTo>
                    <a:pt x="514476" y="2411251"/>
                  </a:lnTo>
                  <a:lnTo>
                    <a:pt x="803868" y="1478901"/>
                  </a:lnTo>
                  <a:lnTo>
                    <a:pt x="996797" y="1157401"/>
                  </a:lnTo>
                  <a:lnTo>
                    <a:pt x="1157570" y="964501"/>
                  </a:lnTo>
                  <a:lnTo>
                    <a:pt x="1302266" y="819826"/>
                  </a:lnTo>
                  <a:lnTo>
                    <a:pt x="1672046" y="659075"/>
                  </a:lnTo>
                  <a:lnTo>
                    <a:pt x="2041825" y="530475"/>
                  </a:lnTo>
                  <a:lnTo>
                    <a:pt x="2475914" y="369725"/>
                  </a:lnTo>
                  <a:lnTo>
                    <a:pt x="2845693" y="289350"/>
                  </a:lnTo>
                  <a:lnTo>
                    <a:pt x="3360169" y="225050"/>
                  </a:lnTo>
                  <a:lnTo>
                    <a:pt x="3601329" y="225050"/>
                  </a:lnTo>
                  <a:lnTo>
                    <a:pt x="4180114" y="176825"/>
                  </a:lnTo>
                  <a:lnTo>
                    <a:pt x="4501662" y="112525"/>
                  </a:lnTo>
                  <a:lnTo>
                    <a:pt x="5418071" y="64300"/>
                  </a:lnTo>
                  <a:lnTo>
                    <a:pt x="6350558" y="16075"/>
                  </a:lnTo>
                  <a:lnTo>
                    <a:pt x="6559564" y="0"/>
                  </a:lnTo>
                  <a:lnTo>
                    <a:pt x="6559564" y="0"/>
                  </a:lnTo>
                </a:path>
              </a:pathLst>
            </a:custGeom>
            <a:ln w="7620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304800" cmpd="sng">
                  <a:solidFill>
                    <a:schemeClr val="tx1"/>
                  </a:solidFill>
                </a:ln>
              </a:endParaRPr>
            </a:p>
          </p:txBody>
        </p:sp>
        <p:cxnSp>
          <p:nvCxnSpPr>
            <p:cNvPr id="8" name="Straight Connector 7"/>
            <p:cNvCxnSpPr>
              <a:stCxn id="3" idx="0"/>
              <a:endCxn id="2" idx="16"/>
            </p:cNvCxnSpPr>
            <p:nvPr/>
          </p:nvCxnSpPr>
          <p:spPr>
            <a:xfrm flipV="1">
              <a:off x="2218676" y="369725"/>
              <a:ext cx="6591719" cy="4951102"/>
            </a:xfrm>
            <a:prstGeom prst="line">
              <a:avLst/>
            </a:prstGeom>
            <a:ln w="7620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54515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Dimensionalization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Requires the user to r</a:t>
            </a:r>
            <a:r>
              <a:rPr lang="en-US" dirty="0" smtClean="0"/>
              <a:t>escale </a:t>
            </a:r>
            <a:r>
              <a:rPr lang="en-US" dirty="0" smtClean="0"/>
              <a:t>the time and </a:t>
            </a:r>
            <a:r>
              <a:rPr lang="en-US" dirty="0" smtClean="0"/>
              <a:t>percent </a:t>
            </a:r>
            <a:r>
              <a:rPr lang="en-US" dirty="0" smtClean="0"/>
              <a:t>cumulative rainfall into actual </a:t>
            </a:r>
            <a:r>
              <a:rPr lang="en-US" dirty="0" smtClean="0"/>
              <a:t>durations </a:t>
            </a:r>
            <a:r>
              <a:rPr lang="en-US" dirty="0" smtClean="0"/>
              <a:t>and total storm depth.</a:t>
            </a:r>
          </a:p>
          <a:p>
            <a:r>
              <a:rPr lang="en-US" dirty="0" smtClean="0"/>
              <a:t>Engineer must determine the depth for a particular duration</a:t>
            </a:r>
          </a:p>
          <a:p>
            <a:pPr lvl="1"/>
            <a:r>
              <a:rPr lang="en-US" dirty="0" smtClean="0"/>
              <a:t>Various of tools to do this in Texas:</a:t>
            </a:r>
          </a:p>
          <a:p>
            <a:pPr lvl="2"/>
            <a:r>
              <a:rPr lang="en-US" dirty="0" smtClean="0"/>
              <a:t>Asquith and </a:t>
            </a:r>
            <a:r>
              <a:rPr lang="en-US" dirty="0" err="1" smtClean="0"/>
              <a:t>Roussel</a:t>
            </a:r>
            <a:r>
              <a:rPr lang="en-US" dirty="0" smtClean="0"/>
              <a:t> (2004) and Asquith (1998) (DDF Atlas)</a:t>
            </a:r>
          </a:p>
          <a:p>
            <a:pPr lvl="2"/>
            <a:r>
              <a:rPr lang="en-US" dirty="0" smtClean="0"/>
              <a:t>Frederick et. Al (1997)</a:t>
            </a:r>
          </a:p>
          <a:p>
            <a:pPr lvl="2"/>
            <a:r>
              <a:rPr lang="en-US" dirty="0" err="1" smtClean="0"/>
              <a:t>Hershfield</a:t>
            </a:r>
            <a:r>
              <a:rPr lang="en-US" dirty="0" smtClean="0"/>
              <a:t> (1961)  (TP-40)</a:t>
            </a:r>
          </a:p>
          <a:p>
            <a:pPr lvl="2"/>
            <a:r>
              <a:rPr lang="en-US" dirty="0" smtClean="0"/>
              <a:t>EBDLKUP-NEW (a </a:t>
            </a:r>
            <a:r>
              <a:rPr lang="en-US" dirty="0" err="1" smtClean="0"/>
              <a:t>campanion</a:t>
            </a:r>
            <a:r>
              <a:rPr lang="en-US" dirty="0" smtClean="0"/>
              <a:t> product for this project)</a:t>
            </a:r>
          </a:p>
          <a:p>
            <a:pPr lvl="1"/>
            <a:r>
              <a:rPr lang="en-US" dirty="0" smtClean="0"/>
              <a:t>Examples of tools elsewhere:</a:t>
            </a:r>
          </a:p>
          <a:p>
            <a:pPr lvl="2"/>
            <a:r>
              <a:rPr lang="en-US" dirty="0" smtClean="0"/>
              <a:t>NOAA Atlas 14</a:t>
            </a:r>
          </a:p>
          <a:p>
            <a:pPr marL="914400" lvl="2" indent="0">
              <a:buNone/>
            </a:pPr>
            <a:endParaRPr lang="en-US" dirty="0" smtClean="0"/>
          </a:p>
        </p:txBody>
      </p:sp>
    </p:spTree>
    <p:extLst>
      <p:ext uri="{BB962C8B-B14F-4D97-AF65-F5344CB8AC3E}">
        <p14:creationId xmlns:p14="http://schemas.microsoft.com/office/powerpoint/2010/main" val="2601578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Rescaling Axes	</a:t>
            </a:r>
            <a:endParaRPr lang="en-US" dirty="0"/>
          </a:p>
        </p:txBody>
      </p:sp>
      <p:sp>
        <p:nvSpPr>
          <p:cNvPr id="3" name="Content Placeholder 2"/>
          <p:cNvSpPr>
            <a:spLocks noGrp="1"/>
          </p:cNvSpPr>
          <p:nvPr>
            <p:ph idx="1"/>
          </p:nvPr>
        </p:nvSpPr>
        <p:spPr/>
        <p:txBody>
          <a:bodyPr>
            <a:normAutofit/>
          </a:bodyPr>
          <a:lstStyle/>
          <a:p>
            <a:r>
              <a:rPr lang="en-US" dirty="0" smtClean="0"/>
              <a:t>Example</a:t>
            </a:r>
          </a:p>
          <a:p>
            <a:pPr lvl="1"/>
            <a:r>
              <a:rPr lang="en-US" dirty="0" smtClean="0"/>
              <a:t>Suppose a 4% chance (25 year) , 6 hour storm in Texas has an anticipated depth of 10 inches</a:t>
            </a:r>
          </a:p>
          <a:p>
            <a:pPr lvl="2"/>
            <a:r>
              <a:rPr lang="en-US" dirty="0" smtClean="0"/>
              <a:t>After rescaling, the horizontal axis would range from 0 to 6 hours</a:t>
            </a:r>
          </a:p>
          <a:p>
            <a:pPr lvl="2"/>
            <a:r>
              <a:rPr lang="en-US" dirty="0" smtClean="0"/>
              <a:t>After rescaling, the vertical axis would range from 0 to 10 </a:t>
            </a:r>
            <a:r>
              <a:rPr lang="en-US" dirty="0" smtClean="0"/>
              <a:t>inches</a:t>
            </a:r>
            <a:endParaRPr lang="en-US" dirty="0" smtClean="0"/>
          </a:p>
        </p:txBody>
      </p:sp>
    </p:spTree>
    <p:extLst>
      <p:ext uri="{BB962C8B-B14F-4D97-AF65-F5344CB8AC3E}">
        <p14:creationId xmlns:p14="http://schemas.microsoft.com/office/powerpoint/2010/main" val="4026927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86813" y="251757"/>
            <a:ext cx="8143413" cy="6479206"/>
            <a:chOff x="892527" y="144675"/>
            <a:chExt cx="8143413" cy="6479206"/>
          </a:xfrm>
        </p:grpSpPr>
        <p:grpSp>
          <p:nvGrpSpPr>
            <p:cNvPr id="9" name="Group 8"/>
            <p:cNvGrpSpPr/>
            <p:nvPr/>
          </p:nvGrpSpPr>
          <p:grpSpPr>
            <a:xfrm>
              <a:off x="1446957" y="144675"/>
              <a:ext cx="7588983" cy="6022100"/>
              <a:chOff x="1446957" y="144675"/>
              <a:chExt cx="7588983" cy="6022100"/>
            </a:xfrm>
          </p:grpSpPr>
          <p:grpSp>
            <p:nvGrpSpPr>
              <p:cNvPr id="6" name="Group 5"/>
              <p:cNvGrpSpPr/>
              <p:nvPr/>
            </p:nvGrpSpPr>
            <p:grpSpPr>
              <a:xfrm>
                <a:off x="1446957" y="144675"/>
                <a:ext cx="7588983" cy="6022100"/>
                <a:chOff x="-11851" y="0"/>
                <a:chExt cx="8854868" cy="6858000"/>
              </a:xfrm>
            </p:grpSpPr>
            <p:pic>
              <p:nvPicPr>
                <p:cNvPr id="4" name="Picture 3"/>
                <p:cNvPicPr>
                  <a:picLocks noChangeAspect="1"/>
                </p:cNvPicPr>
                <p:nvPr/>
              </p:nvPicPr>
              <p:blipFill>
                <a:blip r:embed="rId3"/>
                <a:stretch>
                  <a:fillRect/>
                </a:stretch>
              </p:blipFill>
              <p:spPr>
                <a:xfrm>
                  <a:off x="279400" y="0"/>
                  <a:ext cx="8563617" cy="6858000"/>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11851" y="22200"/>
                  <a:ext cx="698500" cy="6299200"/>
                </a:xfrm>
                <a:prstGeom prst="rect">
                  <a:avLst/>
                </a:prstGeom>
                <a:noFill/>
              </p:spPr>
            </p:pic>
          </p:grpSp>
          <p:sp>
            <p:nvSpPr>
              <p:cNvPr id="2" name="Freeform 1"/>
              <p:cNvSpPr/>
              <p:nvPr/>
            </p:nvSpPr>
            <p:spPr>
              <a:xfrm>
                <a:off x="2218676" y="369725"/>
                <a:ext cx="6591719" cy="4967177"/>
              </a:xfrm>
              <a:custGeom>
                <a:avLst/>
                <a:gdLst>
                  <a:gd name="connsiteX0" fmla="*/ 0 w 6591719"/>
                  <a:gd name="connsiteY0" fmla="*/ 4967177 h 4967177"/>
                  <a:gd name="connsiteX1" fmla="*/ 466244 w 6591719"/>
                  <a:gd name="connsiteY1" fmla="*/ 4066977 h 4967177"/>
                  <a:gd name="connsiteX2" fmla="*/ 900332 w 6591719"/>
                  <a:gd name="connsiteY2" fmla="*/ 3279302 h 4967177"/>
                  <a:gd name="connsiteX3" fmla="*/ 1189725 w 6591719"/>
                  <a:gd name="connsiteY3" fmla="*/ 2941727 h 4967177"/>
                  <a:gd name="connsiteX4" fmla="*/ 1479117 w 6591719"/>
                  <a:gd name="connsiteY4" fmla="*/ 2668451 h 4967177"/>
                  <a:gd name="connsiteX5" fmla="*/ 1816742 w 6591719"/>
                  <a:gd name="connsiteY5" fmla="*/ 2491626 h 4967177"/>
                  <a:gd name="connsiteX6" fmla="*/ 2299063 w 6591719"/>
                  <a:gd name="connsiteY6" fmla="*/ 2282651 h 4967177"/>
                  <a:gd name="connsiteX7" fmla="*/ 2926080 w 6591719"/>
                  <a:gd name="connsiteY7" fmla="*/ 2057601 h 4967177"/>
                  <a:gd name="connsiteX8" fmla="*/ 3344091 w 6591719"/>
                  <a:gd name="connsiteY8" fmla="*/ 1912926 h 4967177"/>
                  <a:gd name="connsiteX9" fmla="*/ 3826412 w 6591719"/>
                  <a:gd name="connsiteY9" fmla="*/ 1623576 h 4967177"/>
                  <a:gd name="connsiteX10" fmla="*/ 4389120 w 6591719"/>
                  <a:gd name="connsiteY10" fmla="*/ 1237776 h 4967177"/>
                  <a:gd name="connsiteX11" fmla="*/ 4630280 w 6591719"/>
                  <a:gd name="connsiteY11" fmla="*/ 1109176 h 4967177"/>
                  <a:gd name="connsiteX12" fmla="*/ 5257298 w 6591719"/>
                  <a:gd name="connsiteY12" fmla="*/ 755526 h 4967177"/>
                  <a:gd name="connsiteX13" fmla="*/ 5546690 w 6591719"/>
                  <a:gd name="connsiteY13" fmla="*/ 626925 h 4967177"/>
                  <a:gd name="connsiteX14" fmla="*/ 6029011 w 6591719"/>
                  <a:gd name="connsiteY14" fmla="*/ 353650 h 4967177"/>
                  <a:gd name="connsiteX15" fmla="*/ 6382713 w 6591719"/>
                  <a:gd name="connsiteY15" fmla="*/ 128600 h 4967177"/>
                  <a:gd name="connsiteX16" fmla="*/ 6591719 w 6591719"/>
                  <a:gd name="connsiteY16" fmla="*/ 0 h 4967177"/>
                  <a:gd name="connsiteX17" fmla="*/ 6591719 w 6591719"/>
                  <a:gd name="connsiteY17" fmla="*/ 0 h 496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91719" h="4967177">
                    <a:moveTo>
                      <a:pt x="0" y="4967177"/>
                    </a:moveTo>
                    <a:lnTo>
                      <a:pt x="466244" y="4066977"/>
                    </a:lnTo>
                    <a:lnTo>
                      <a:pt x="900332" y="3279302"/>
                    </a:lnTo>
                    <a:lnTo>
                      <a:pt x="1189725" y="2941727"/>
                    </a:lnTo>
                    <a:lnTo>
                      <a:pt x="1479117" y="2668451"/>
                    </a:lnTo>
                    <a:lnTo>
                      <a:pt x="1816742" y="2491626"/>
                    </a:lnTo>
                    <a:lnTo>
                      <a:pt x="2299063" y="2282651"/>
                    </a:lnTo>
                    <a:lnTo>
                      <a:pt x="2926080" y="2057601"/>
                    </a:lnTo>
                    <a:lnTo>
                      <a:pt x="3344091" y="1912926"/>
                    </a:lnTo>
                    <a:lnTo>
                      <a:pt x="3826412" y="1623576"/>
                    </a:lnTo>
                    <a:lnTo>
                      <a:pt x="4389120" y="1237776"/>
                    </a:lnTo>
                    <a:lnTo>
                      <a:pt x="4630280" y="1109176"/>
                    </a:lnTo>
                    <a:lnTo>
                      <a:pt x="5257298" y="755526"/>
                    </a:lnTo>
                    <a:lnTo>
                      <a:pt x="5546690" y="626925"/>
                    </a:lnTo>
                    <a:lnTo>
                      <a:pt x="6029011" y="353650"/>
                    </a:lnTo>
                    <a:lnTo>
                      <a:pt x="6382713" y="128600"/>
                    </a:lnTo>
                    <a:lnTo>
                      <a:pt x="6591719" y="0"/>
                    </a:lnTo>
                    <a:lnTo>
                      <a:pt x="6591719" y="0"/>
                    </a:lnTo>
                  </a:path>
                </a:pathLst>
              </a:custGeom>
              <a:ln w="76200">
                <a:solidFill>
                  <a:srgbClr val="FF0000"/>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152400" cmpd="sng">
                    <a:solidFill>
                      <a:schemeClr val="tx1"/>
                    </a:solidFill>
                  </a:ln>
                </a:endParaRPr>
              </a:p>
            </p:txBody>
          </p:sp>
          <p:sp>
            <p:nvSpPr>
              <p:cNvPr id="3" name="Freeform 2"/>
              <p:cNvSpPr/>
              <p:nvPr/>
            </p:nvSpPr>
            <p:spPr>
              <a:xfrm>
                <a:off x="2218676" y="385800"/>
                <a:ext cx="6559564" cy="4935027"/>
              </a:xfrm>
              <a:custGeom>
                <a:avLst/>
                <a:gdLst>
                  <a:gd name="connsiteX0" fmla="*/ 0 w 6559564"/>
                  <a:gd name="connsiteY0" fmla="*/ 4935027 h 4935027"/>
                  <a:gd name="connsiteX1" fmla="*/ 209006 w 6559564"/>
                  <a:gd name="connsiteY1" fmla="*/ 3600802 h 4935027"/>
                  <a:gd name="connsiteX2" fmla="*/ 514476 w 6559564"/>
                  <a:gd name="connsiteY2" fmla="*/ 2411251 h 4935027"/>
                  <a:gd name="connsiteX3" fmla="*/ 803868 w 6559564"/>
                  <a:gd name="connsiteY3" fmla="*/ 1478901 h 4935027"/>
                  <a:gd name="connsiteX4" fmla="*/ 996797 w 6559564"/>
                  <a:gd name="connsiteY4" fmla="*/ 1157401 h 4935027"/>
                  <a:gd name="connsiteX5" fmla="*/ 1157570 w 6559564"/>
                  <a:gd name="connsiteY5" fmla="*/ 964501 h 4935027"/>
                  <a:gd name="connsiteX6" fmla="*/ 1302266 w 6559564"/>
                  <a:gd name="connsiteY6" fmla="*/ 819826 h 4935027"/>
                  <a:gd name="connsiteX7" fmla="*/ 1672046 w 6559564"/>
                  <a:gd name="connsiteY7" fmla="*/ 659075 h 4935027"/>
                  <a:gd name="connsiteX8" fmla="*/ 2041825 w 6559564"/>
                  <a:gd name="connsiteY8" fmla="*/ 530475 h 4935027"/>
                  <a:gd name="connsiteX9" fmla="*/ 2475914 w 6559564"/>
                  <a:gd name="connsiteY9" fmla="*/ 369725 h 4935027"/>
                  <a:gd name="connsiteX10" fmla="*/ 2845693 w 6559564"/>
                  <a:gd name="connsiteY10" fmla="*/ 289350 h 4935027"/>
                  <a:gd name="connsiteX11" fmla="*/ 3360169 w 6559564"/>
                  <a:gd name="connsiteY11" fmla="*/ 225050 h 4935027"/>
                  <a:gd name="connsiteX12" fmla="*/ 3601329 w 6559564"/>
                  <a:gd name="connsiteY12" fmla="*/ 225050 h 4935027"/>
                  <a:gd name="connsiteX13" fmla="*/ 4180114 w 6559564"/>
                  <a:gd name="connsiteY13" fmla="*/ 176825 h 4935027"/>
                  <a:gd name="connsiteX14" fmla="*/ 4501662 w 6559564"/>
                  <a:gd name="connsiteY14" fmla="*/ 112525 h 4935027"/>
                  <a:gd name="connsiteX15" fmla="*/ 5418071 w 6559564"/>
                  <a:gd name="connsiteY15" fmla="*/ 64300 h 4935027"/>
                  <a:gd name="connsiteX16" fmla="*/ 6350558 w 6559564"/>
                  <a:gd name="connsiteY16" fmla="*/ 16075 h 4935027"/>
                  <a:gd name="connsiteX17" fmla="*/ 6559564 w 6559564"/>
                  <a:gd name="connsiteY17" fmla="*/ 0 h 4935027"/>
                  <a:gd name="connsiteX18" fmla="*/ 6559564 w 6559564"/>
                  <a:gd name="connsiteY18" fmla="*/ 0 h 493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59564" h="4935027">
                    <a:moveTo>
                      <a:pt x="0" y="4935027"/>
                    </a:moveTo>
                    <a:lnTo>
                      <a:pt x="209006" y="3600802"/>
                    </a:lnTo>
                    <a:lnTo>
                      <a:pt x="514476" y="2411251"/>
                    </a:lnTo>
                    <a:lnTo>
                      <a:pt x="803868" y="1478901"/>
                    </a:lnTo>
                    <a:lnTo>
                      <a:pt x="996797" y="1157401"/>
                    </a:lnTo>
                    <a:lnTo>
                      <a:pt x="1157570" y="964501"/>
                    </a:lnTo>
                    <a:lnTo>
                      <a:pt x="1302266" y="819826"/>
                    </a:lnTo>
                    <a:lnTo>
                      <a:pt x="1672046" y="659075"/>
                    </a:lnTo>
                    <a:lnTo>
                      <a:pt x="2041825" y="530475"/>
                    </a:lnTo>
                    <a:lnTo>
                      <a:pt x="2475914" y="369725"/>
                    </a:lnTo>
                    <a:lnTo>
                      <a:pt x="2845693" y="289350"/>
                    </a:lnTo>
                    <a:lnTo>
                      <a:pt x="3360169" y="225050"/>
                    </a:lnTo>
                    <a:lnTo>
                      <a:pt x="3601329" y="225050"/>
                    </a:lnTo>
                    <a:lnTo>
                      <a:pt x="4180114" y="176825"/>
                    </a:lnTo>
                    <a:lnTo>
                      <a:pt x="4501662" y="112525"/>
                    </a:lnTo>
                    <a:lnTo>
                      <a:pt x="5418071" y="64300"/>
                    </a:lnTo>
                    <a:lnTo>
                      <a:pt x="6350558" y="16075"/>
                    </a:lnTo>
                    <a:lnTo>
                      <a:pt x="6559564" y="0"/>
                    </a:lnTo>
                    <a:lnTo>
                      <a:pt x="6559564" y="0"/>
                    </a:lnTo>
                  </a:path>
                </a:pathLst>
              </a:custGeom>
              <a:ln w="7620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304800" cmpd="sng">
                    <a:solidFill>
                      <a:schemeClr val="tx1"/>
                    </a:solidFill>
                  </a:ln>
                </a:endParaRPr>
              </a:p>
            </p:txBody>
          </p:sp>
          <p:cxnSp>
            <p:nvCxnSpPr>
              <p:cNvPr id="8" name="Straight Connector 7"/>
              <p:cNvCxnSpPr>
                <a:stCxn id="3" idx="0"/>
                <a:endCxn id="2" idx="16"/>
              </p:cNvCxnSpPr>
              <p:nvPr/>
            </p:nvCxnSpPr>
            <p:spPr>
              <a:xfrm flipV="1">
                <a:off x="2218676" y="369725"/>
                <a:ext cx="6591719" cy="4951102"/>
              </a:xfrm>
              <a:prstGeom prst="line">
                <a:avLst/>
              </a:prstGeom>
              <a:ln w="7620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grpSp>
        <p:cxnSp>
          <p:nvCxnSpPr>
            <p:cNvPr id="10" name="Straight Arrow Connector 9"/>
            <p:cNvCxnSpPr/>
            <p:nvPr/>
          </p:nvCxnSpPr>
          <p:spPr>
            <a:xfrm flipV="1">
              <a:off x="2218676" y="6237102"/>
              <a:ext cx="6559564" cy="16075"/>
            </a:xfrm>
            <a:prstGeom prst="straightConnector1">
              <a:avLst/>
            </a:pr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610815" y="6285327"/>
              <a:ext cx="1475727" cy="338554"/>
            </a:xfrm>
            <a:prstGeom prst="rect">
              <a:avLst/>
            </a:prstGeom>
            <a:noFill/>
          </p:spPr>
          <p:txBody>
            <a:bodyPr wrap="none" rtlCol="0">
              <a:spAutoFit/>
            </a:bodyPr>
            <a:lstStyle/>
            <a:p>
              <a:r>
                <a:rPr lang="en-US" sz="1600" b="1" i="1" dirty="0" smtClean="0"/>
                <a:t>Rescale Time</a:t>
              </a:r>
              <a:endParaRPr lang="en-US" sz="1600" b="1" i="1" dirty="0"/>
            </a:p>
          </p:txBody>
        </p:sp>
        <p:cxnSp>
          <p:nvCxnSpPr>
            <p:cNvPr id="12" name="Straight Arrow Connector 11"/>
            <p:cNvCxnSpPr/>
            <p:nvPr/>
          </p:nvCxnSpPr>
          <p:spPr>
            <a:xfrm flipV="1">
              <a:off x="1331033" y="385800"/>
              <a:ext cx="0" cy="4958827"/>
            </a:xfrm>
            <a:prstGeom prst="straightConnector1">
              <a:avLst/>
            </a:pr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rot="16200000">
              <a:off x="283314" y="2675490"/>
              <a:ext cx="1556979" cy="338554"/>
            </a:xfrm>
            <a:prstGeom prst="rect">
              <a:avLst/>
            </a:prstGeom>
            <a:noFill/>
          </p:spPr>
          <p:txBody>
            <a:bodyPr wrap="none" rtlCol="0">
              <a:spAutoFit/>
            </a:bodyPr>
            <a:lstStyle/>
            <a:p>
              <a:r>
                <a:rPr lang="en-US" sz="1600" b="1" i="1" dirty="0" smtClean="0"/>
                <a:t>Rescale</a:t>
              </a:r>
              <a:r>
                <a:rPr lang="en-US" sz="1200" b="1" i="1" dirty="0" smtClean="0"/>
                <a:t> </a:t>
              </a:r>
              <a:r>
                <a:rPr lang="en-US" sz="1600" b="1" i="1" dirty="0" smtClean="0"/>
                <a:t>Depth</a:t>
              </a:r>
              <a:endParaRPr lang="en-US" sz="1600" b="1" i="1" dirty="0"/>
            </a:p>
          </p:txBody>
        </p:sp>
      </p:grpSp>
    </p:spTree>
    <p:extLst>
      <p:ext uri="{BB962C8B-B14F-4D97-AF65-F5344CB8AC3E}">
        <p14:creationId xmlns:p14="http://schemas.microsoft.com/office/powerpoint/2010/main" val="3672101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31068" y="115715"/>
            <a:ext cx="8504872" cy="6022100"/>
            <a:chOff x="531068" y="115715"/>
            <a:chExt cx="8504872" cy="6022100"/>
          </a:xfrm>
        </p:grpSpPr>
        <p:grpSp>
          <p:nvGrpSpPr>
            <p:cNvPr id="6" name="Group 5"/>
            <p:cNvGrpSpPr/>
            <p:nvPr/>
          </p:nvGrpSpPr>
          <p:grpSpPr>
            <a:xfrm>
              <a:off x="1446957" y="115715"/>
              <a:ext cx="7588983" cy="6022100"/>
              <a:chOff x="-11851" y="0"/>
              <a:chExt cx="8854868" cy="6858000"/>
            </a:xfrm>
          </p:grpSpPr>
          <p:pic>
            <p:nvPicPr>
              <p:cNvPr id="4" name="Picture 3"/>
              <p:cNvPicPr>
                <a:picLocks noChangeAspect="1"/>
              </p:cNvPicPr>
              <p:nvPr/>
            </p:nvPicPr>
            <p:blipFill>
              <a:blip r:embed="rId3"/>
              <a:stretch>
                <a:fillRect/>
              </a:stretch>
            </p:blipFill>
            <p:spPr>
              <a:xfrm>
                <a:off x="279400" y="0"/>
                <a:ext cx="8563617" cy="6858000"/>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11851" y="22200"/>
                <a:ext cx="698500" cy="6299200"/>
              </a:xfrm>
              <a:prstGeom prst="rect">
                <a:avLst/>
              </a:prstGeom>
              <a:noFill/>
            </p:spPr>
          </p:pic>
        </p:grpSp>
        <p:sp>
          <p:nvSpPr>
            <p:cNvPr id="2" name="Freeform 1"/>
            <p:cNvSpPr/>
            <p:nvPr/>
          </p:nvSpPr>
          <p:spPr>
            <a:xfrm>
              <a:off x="2218676" y="369725"/>
              <a:ext cx="6591719" cy="4967177"/>
            </a:xfrm>
            <a:custGeom>
              <a:avLst/>
              <a:gdLst>
                <a:gd name="connsiteX0" fmla="*/ 0 w 6591719"/>
                <a:gd name="connsiteY0" fmla="*/ 4967177 h 4967177"/>
                <a:gd name="connsiteX1" fmla="*/ 466244 w 6591719"/>
                <a:gd name="connsiteY1" fmla="*/ 4066977 h 4967177"/>
                <a:gd name="connsiteX2" fmla="*/ 900332 w 6591719"/>
                <a:gd name="connsiteY2" fmla="*/ 3279302 h 4967177"/>
                <a:gd name="connsiteX3" fmla="*/ 1189725 w 6591719"/>
                <a:gd name="connsiteY3" fmla="*/ 2941727 h 4967177"/>
                <a:gd name="connsiteX4" fmla="*/ 1479117 w 6591719"/>
                <a:gd name="connsiteY4" fmla="*/ 2668451 h 4967177"/>
                <a:gd name="connsiteX5" fmla="*/ 1816742 w 6591719"/>
                <a:gd name="connsiteY5" fmla="*/ 2491626 h 4967177"/>
                <a:gd name="connsiteX6" fmla="*/ 2299063 w 6591719"/>
                <a:gd name="connsiteY6" fmla="*/ 2282651 h 4967177"/>
                <a:gd name="connsiteX7" fmla="*/ 2926080 w 6591719"/>
                <a:gd name="connsiteY7" fmla="*/ 2057601 h 4967177"/>
                <a:gd name="connsiteX8" fmla="*/ 3344091 w 6591719"/>
                <a:gd name="connsiteY8" fmla="*/ 1912926 h 4967177"/>
                <a:gd name="connsiteX9" fmla="*/ 3826412 w 6591719"/>
                <a:gd name="connsiteY9" fmla="*/ 1623576 h 4967177"/>
                <a:gd name="connsiteX10" fmla="*/ 4389120 w 6591719"/>
                <a:gd name="connsiteY10" fmla="*/ 1237776 h 4967177"/>
                <a:gd name="connsiteX11" fmla="*/ 4630280 w 6591719"/>
                <a:gd name="connsiteY11" fmla="*/ 1109176 h 4967177"/>
                <a:gd name="connsiteX12" fmla="*/ 5257298 w 6591719"/>
                <a:gd name="connsiteY12" fmla="*/ 755526 h 4967177"/>
                <a:gd name="connsiteX13" fmla="*/ 5546690 w 6591719"/>
                <a:gd name="connsiteY13" fmla="*/ 626925 h 4967177"/>
                <a:gd name="connsiteX14" fmla="*/ 6029011 w 6591719"/>
                <a:gd name="connsiteY14" fmla="*/ 353650 h 4967177"/>
                <a:gd name="connsiteX15" fmla="*/ 6382713 w 6591719"/>
                <a:gd name="connsiteY15" fmla="*/ 128600 h 4967177"/>
                <a:gd name="connsiteX16" fmla="*/ 6591719 w 6591719"/>
                <a:gd name="connsiteY16" fmla="*/ 0 h 4967177"/>
                <a:gd name="connsiteX17" fmla="*/ 6591719 w 6591719"/>
                <a:gd name="connsiteY17" fmla="*/ 0 h 496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91719" h="4967177">
                  <a:moveTo>
                    <a:pt x="0" y="4967177"/>
                  </a:moveTo>
                  <a:lnTo>
                    <a:pt x="466244" y="4066977"/>
                  </a:lnTo>
                  <a:lnTo>
                    <a:pt x="900332" y="3279302"/>
                  </a:lnTo>
                  <a:lnTo>
                    <a:pt x="1189725" y="2941727"/>
                  </a:lnTo>
                  <a:lnTo>
                    <a:pt x="1479117" y="2668451"/>
                  </a:lnTo>
                  <a:lnTo>
                    <a:pt x="1816742" y="2491626"/>
                  </a:lnTo>
                  <a:lnTo>
                    <a:pt x="2299063" y="2282651"/>
                  </a:lnTo>
                  <a:lnTo>
                    <a:pt x="2926080" y="2057601"/>
                  </a:lnTo>
                  <a:lnTo>
                    <a:pt x="3344091" y="1912926"/>
                  </a:lnTo>
                  <a:lnTo>
                    <a:pt x="3826412" y="1623576"/>
                  </a:lnTo>
                  <a:lnTo>
                    <a:pt x="4389120" y="1237776"/>
                  </a:lnTo>
                  <a:lnTo>
                    <a:pt x="4630280" y="1109176"/>
                  </a:lnTo>
                  <a:lnTo>
                    <a:pt x="5257298" y="755526"/>
                  </a:lnTo>
                  <a:lnTo>
                    <a:pt x="5546690" y="626925"/>
                  </a:lnTo>
                  <a:lnTo>
                    <a:pt x="6029011" y="353650"/>
                  </a:lnTo>
                  <a:lnTo>
                    <a:pt x="6382713" y="128600"/>
                  </a:lnTo>
                  <a:lnTo>
                    <a:pt x="6591719" y="0"/>
                  </a:lnTo>
                  <a:lnTo>
                    <a:pt x="6591719" y="0"/>
                  </a:lnTo>
                </a:path>
              </a:pathLst>
            </a:custGeom>
            <a:ln w="76200">
              <a:solidFill>
                <a:srgbClr val="FF0000"/>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152400" cmpd="sng">
                  <a:solidFill>
                    <a:schemeClr val="tx1"/>
                  </a:solidFill>
                </a:ln>
              </a:endParaRPr>
            </a:p>
          </p:txBody>
        </p:sp>
        <p:sp>
          <p:nvSpPr>
            <p:cNvPr id="7" name="TextBox 6"/>
            <p:cNvSpPr txBox="1"/>
            <p:nvPr/>
          </p:nvSpPr>
          <p:spPr>
            <a:xfrm>
              <a:off x="4114503" y="5566406"/>
              <a:ext cx="466794" cy="276999"/>
            </a:xfrm>
            <a:prstGeom prst="rect">
              <a:avLst/>
            </a:prstGeom>
            <a:noFill/>
          </p:spPr>
          <p:txBody>
            <a:bodyPr wrap="none" rtlCol="0">
              <a:spAutoFit/>
            </a:bodyPr>
            <a:lstStyle/>
            <a:p>
              <a:r>
                <a:rPr lang="en-US" sz="1200" dirty="0" smtClean="0"/>
                <a:t>2hrs</a:t>
              </a:r>
              <a:endParaRPr lang="en-US" sz="1200" dirty="0"/>
            </a:p>
          </p:txBody>
        </p:sp>
        <p:sp>
          <p:nvSpPr>
            <p:cNvPr id="16" name="TextBox 15"/>
            <p:cNvSpPr txBox="1"/>
            <p:nvPr/>
          </p:nvSpPr>
          <p:spPr>
            <a:xfrm>
              <a:off x="5231413" y="5556884"/>
              <a:ext cx="466794" cy="276999"/>
            </a:xfrm>
            <a:prstGeom prst="rect">
              <a:avLst/>
            </a:prstGeom>
            <a:noFill/>
          </p:spPr>
          <p:txBody>
            <a:bodyPr wrap="none" rtlCol="0">
              <a:spAutoFit/>
            </a:bodyPr>
            <a:lstStyle/>
            <a:p>
              <a:r>
                <a:rPr lang="en-US" sz="1200" dirty="0" smtClean="0"/>
                <a:t>3hrs</a:t>
              </a:r>
              <a:endParaRPr lang="en-US" sz="1200" dirty="0"/>
            </a:p>
          </p:txBody>
        </p:sp>
        <p:sp>
          <p:nvSpPr>
            <p:cNvPr id="17" name="TextBox 16"/>
            <p:cNvSpPr txBox="1"/>
            <p:nvPr/>
          </p:nvSpPr>
          <p:spPr>
            <a:xfrm>
              <a:off x="3103463" y="5560268"/>
              <a:ext cx="466794" cy="276999"/>
            </a:xfrm>
            <a:prstGeom prst="rect">
              <a:avLst/>
            </a:prstGeom>
            <a:noFill/>
          </p:spPr>
          <p:txBody>
            <a:bodyPr wrap="none" rtlCol="0">
              <a:spAutoFit/>
            </a:bodyPr>
            <a:lstStyle/>
            <a:p>
              <a:r>
                <a:rPr lang="en-US" sz="1200" dirty="0"/>
                <a:t>1</a:t>
              </a:r>
              <a:r>
                <a:rPr lang="en-US" sz="1200" dirty="0" smtClean="0"/>
                <a:t>hrs</a:t>
              </a:r>
              <a:endParaRPr lang="en-US" sz="1200" dirty="0"/>
            </a:p>
          </p:txBody>
        </p:sp>
        <p:sp>
          <p:nvSpPr>
            <p:cNvPr id="21" name="TextBox 20"/>
            <p:cNvSpPr txBox="1"/>
            <p:nvPr/>
          </p:nvSpPr>
          <p:spPr>
            <a:xfrm>
              <a:off x="569279" y="175145"/>
              <a:ext cx="774571" cy="276999"/>
            </a:xfrm>
            <a:prstGeom prst="rect">
              <a:avLst/>
            </a:prstGeom>
            <a:noFill/>
          </p:spPr>
          <p:txBody>
            <a:bodyPr wrap="none" rtlCol="0">
              <a:spAutoFit/>
            </a:bodyPr>
            <a:lstStyle/>
            <a:p>
              <a:r>
                <a:rPr lang="en-US" sz="1200" dirty="0" smtClean="0"/>
                <a:t>10 inches</a:t>
              </a:r>
              <a:endParaRPr lang="en-US" sz="1200" dirty="0"/>
            </a:p>
          </p:txBody>
        </p:sp>
        <p:sp>
          <p:nvSpPr>
            <p:cNvPr id="22" name="Freeform 21"/>
            <p:cNvSpPr/>
            <p:nvPr/>
          </p:nvSpPr>
          <p:spPr>
            <a:xfrm>
              <a:off x="2189524" y="3437210"/>
              <a:ext cx="1116657" cy="1926589"/>
            </a:xfrm>
            <a:custGeom>
              <a:avLst/>
              <a:gdLst>
                <a:gd name="connsiteX0" fmla="*/ 1094762 w 1116657"/>
                <a:gd name="connsiteY0" fmla="*/ 1926589 h 1926589"/>
                <a:gd name="connsiteX1" fmla="*/ 1116657 w 1116657"/>
                <a:gd name="connsiteY1" fmla="*/ 0 h 1926589"/>
                <a:gd name="connsiteX2" fmla="*/ 0 w 1116657"/>
                <a:gd name="connsiteY2" fmla="*/ 0 h 1926589"/>
                <a:gd name="connsiteX3" fmla="*/ 0 w 1116657"/>
                <a:gd name="connsiteY3" fmla="*/ 0 h 1926589"/>
              </a:gdLst>
              <a:ahLst/>
              <a:cxnLst>
                <a:cxn ang="0">
                  <a:pos x="connsiteX0" y="connsiteY0"/>
                </a:cxn>
                <a:cxn ang="0">
                  <a:pos x="connsiteX1" y="connsiteY1"/>
                </a:cxn>
                <a:cxn ang="0">
                  <a:pos x="connsiteX2" y="connsiteY2"/>
                </a:cxn>
                <a:cxn ang="0">
                  <a:pos x="connsiteX3" y="connsiteY3"/>
                </a:cxn>
              </a:cxnLst>
              <a:rect l="l" t="t" r="r" b="b"/>
              <a:pathLst>
                <a:path w="1116657" h="1926589">
                  <a:moveTo>
                    <a:pt x="1094762" y="1926589"/>
                  </a:moveTo>
                  <a:lnTo>
                    <a:pt x="1116657" y="0"/>
                  </a:lnTo>
                  <a:lnTo>
                    <a:pt x="0" y="0"/>
                  </a:lnTo>
                  <a:lnTo>
                    <a:pt x="0" y="0"/>
                  </a:lnTo>
                </a:path>
              </a:pathLst>
            </a:custGeom>
            <a:ln>
              <a:solidFill>
                <a:schemeClr val="tx1"/>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2218677" y="2692846"/>
              <a:ext cx="2204162" cy="2670953"/>
            </a:xfrm>
            <a:custGeom>
              <a:avLst/>
              <a:gdLst>
                <a:gd name="connsiteX0" fmla="*/ 1094762 w 1116657"/>
                <a:gd name="connsiteY0" fmla="*/ 1926589 h 1926589"/>
                <a:gd name="connsiteX1" fmla="*/ 1116657 w 1116657"/>
                <a:gd name="connsiteY1" fmla="*/ 0 h 1926589"/>
                <a:gd name="connsiteX2" fmla="*/ 0 w 1116657"/>
                <a:gd name="connsiteY2" fmla="*/ 0 h 1926589"/>
                <a:gd name="connsiteX3" fmla="*/ 0 w 1116657"/>
                <a:gd name="connsiteY3" fmla="*/ 0 h 1926589"/>
              </a:gdLst>
              <a:ahLst/>
              <a:cxnLst>
                <a:cxn ang="0">
                  <a:pos x="connsiteX0" y="connsiteY0"/>
                </a:cxn>
                <a:cxn ang="0">
                  <a:pos x="connsiteX1" y="connsiteY1"/>
                </a:cxn>
                <a:cxn ang="0">
                  <a:pos x="connsiteX2" y="connsiteY2"/>
                </a:cxn>
                <a:cxn ang="0">
                  <a:pos x="connsiteX3" y="connsiteY3"/>
                </a:cxn>
              </a:cxnLst>
              <a:rect l="l" t="t" r="r" b="b"/>
              <a:pathLst>
                <a:path w="1116657" h="1926589">
                  <a:moveTo>
                    <a:pt x="1094762" y="1926589"/>
                  </a:moveTo>
                  <a:lnTo>
                    <a:pt x="1116657" y="0"/>
                  </a:lnTo>
                  <a:lnTo>
                    <a:pt x="0" y="0"/>
                  </a:lnTo>
                  <a:lnTo>
                    <a:pt x="0" y="0"/>
                  </a:lnTo>
                </a:path>
              </a:pathLst>
            </a:custGeom>
            <a:ln>
              <a:solidFill>
                <a:schemeClr val="tx1"/>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2218676" y="2320664"/>
              <a:ext cx="3306244" cy="3043135"/>
            </a:xfrm>
            <a:custGeom>
              <a:avLst/>
              <a:gdLst>
                <a:gd name="connsiteX0" fmla="*/ 1094762 w 1116657"/>
                <a:gd name="connsiteY0" fmla="*/ 1926589 h 1926589"/>
                <a:gd name="connsiteX1" fmla="*/ 1116657 w 1116657"/>
                <a:gd name="connsiteY1" fmla="*/ 0 h 1926589"/>
                <a:gd name="connsiteX2" fmla="*/ 0 w 1116657"/>
                <a:gd name="connsiteY2" fmla="*/ 0 h 1926589"/>
                <a:gd name="connsiteX3" fmla="*/ 0 w 1116657"/>
                <a:gd name="connsiteY3" fmla="*/ 0 h 1926589"/>
              </a:gdLst>
              <a:ahLst/>
              <a:cxnLst>
                <a:cxn ang="0">
                  <a:pos x="connsiteX0" y="connsiteY0"/>
                </a:cxn>
                <a:cxn ang="0">
                  <a:pos x="connsiteX1" y="connsiteY1"/>
                </a:cxn>
                <a:cxn ang="0">
                  <a:pos x="connsiteX2" y="connsiteY2"/>
                </a:cxn>
                <a:cxn ang="0">
                  <a:pos x="connsiteX3" y="connsiteY3"/>
                </a:cxn>
              </a:cxnLst>
              <a:rect l="l" t="t" r="r" b="b"/>
              <a:pathLst>
                <a:path w="1116657" h="1926589">
                  <a:moveTo>
                    <a:pt x="1094762" y="1926589"/>
                  </a:moveTo>
                  <a:lnTo>
                    <a:pt x="1116657" y="0"/>
                  </a:lnTo>
                  <a:lnTo>
                    <a:pt x="0" y="0"/>
                  </a:lnTo>
                  <a:lnTo>
                    <a:pt x="0" y="0"/>
                  </a:lnTo>
                </a:path>
              </a:pathLst>
            </a:custGeom>
            <a:ln>
              <a:solidFill>
                <a:schemeClr val="tx1"/>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p:cNvSpPr txBox="1"/>
            <p:nvPr/>
          </p:nvSpPr>
          <p:spPr>
            <a:xfrm>
              <a:off x="552963" y="2103732"/>
              <a:ext cx="813143" cy="276999"/>
            </a:xfrm>
            <a:prstGeom prst="rect">
              <a:avLst/>
            </a:prstGeom>
            <a:noFill/>
          </p:spPr>
          <p:txBody>
            <a:bodyPr wrap="none" rtlCol="0">
              <a:spAutoFit/>
            </a:bodyPr>
            <a:lstStyle/>
            <a:p>
              <a:r>
                <a:rPr lang="en-US" sz="1200" dirty="0" smtClean="0"/>
                <a:t>6.1 inches</a:t>
              </a:r>
              <a:endParaRPr lang="en-US" sz="1200" dirty="0"/>
            </a:p>
          </p:txBody>
        </p:sp>
        <p:sp>
          <p:nvSpPr>
            <p:cNvPr id="26" name="TextBox 25"/>
            <p:cNvSpPr txBox="1"/>
            <p:nvPr/>
          </p:nvSpPr>
          <p:spPr>
            <a:xfrm>
              <a:off x="531068" y="2452025"/>
              <a:ext cx="813143" cy="276999"/>
            </a:xfrm>
            <a:prstGeom prst="rect">
              <a:avLst/>
            </a:prstGeom>
            <a:noFill/>
          </p:spPr>
          <p:txBody>
            <a:bodyPr wrap="none" rtlCol="0">
              <a:spAutoFit/>
            </a:bodyPr>
            <a:lstStyle/>
            <a:p>
              <a:r>
                <a:rPr lang="en-US" sz="1200" dirty="0" smtClean="0"/>
                <a:t>5.4 inches</a:t>
              </a:r>
              <a:endParaRPr lang="en-US" sz="1200" dirty="0"/>
            </a:p>
          </p:txBody>
        </p:sp>
        <p:sp>
          <p:nvSpPr>
            <p:cNvPr id="27" name="TextBox 26"/>
            <p:cNvSpPr txBox="1"/>
            <p:nvPr/>
          </p:nvSpPr>
          <p:spPr>
            <a:xfrm>
              <a:off x="534832" y="3186865"/>
              <a:ext cx="813143" cy="276999"/>
            </a:xfrm>
            <a:prstGeom prst="rect">
              <a:avLst/>
            </a:prstGeom>
            <a:noFill/>
          </p:spPr>
          <p:txBody>
            <a:bodyPr wrap="none" rtlCol="0">
              <a:spAutoFit/>
            </a:bodyPr>
            <a:lstStyle/>
            <a:p>
              <a:r>
                <a:rPr lang="en-US" sz="1200" dirty="0" smtClean="0"/>
                <a:t>3.9 inches</a:t>
              </a:r>
              <a:endParaRPr lang="en-US" sz="1200" dirty="0"/>
            </a:p>
          </p:txBody>
        </p:sp>
      </p:grpSp>
    </p:spTree>
    <p:extLst>
      <p:ext uri="{BB962C8B-B14F-4D97-AF65-F5344CB8AC3E}">
        <p14:creationId xmlns:p14="http://schemas.microsoft.com/office/powerpoint/2010/main" val="2754448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Method-Linear Interpolation 	</a:t>
            </a:r>
            <a:endParaRPr lang="en-US" dirty="0"/>
          </a:p>
        </p:txBody>
      </p:sp>
      <p:sp>
        <p:nvSpPr>
          <p:cNvPr id="3" name="TextBox 2"/>
          <p:cNvSpPr txBox="1"/>
          <p:nvPr/>
        </p:nvSpPr>
        <p:spPr>
          <a:xfrm>
            <a:off x="923678" y="2127918"/>
            <a:ext cx="7372930" cy="3323987"/>
          </a:xfrm>
          <a:prstGeom prst="rect">
            <a:avLst/>
          </a:prstGeom>
          <a:noFill/>
        </p:spPr>
        <p:txBody>
          <a:bodyPr wrap="square" rtlCol="0">
            <a:spAutoFit/>
          </a:bodyPr>
          <a:lstStyle/>
          <a:p>
            <a:pPr marL="342900" indent="-342900">
              <a:buFont typeface="Arial"/>
              <a:buChar char="•"/>
            </a:pPr>
            <a:r>
              <a:rPr lang="en-US" sz="2000" dirty="0" smtClean="0"/>
              <a:t>An initial alternative method of Linear Interpolation was explored using Excel</a:t>
            </a:r>
          </a:p>
          <a:p>
            <a:pPr marL="342900" indent="-342900">
              <a:buFont typeface="Arial"/>
              <a:buChar char="•"/>
            </a:pPr>
            <a:endParaRPr lang="en-US" sz="2000" dirty="0" smtClean="0"/>
          </a:p>
          <a:p>
            <a:pPr marL="342900" indent="-342900">
              <a:buFont typeface="Arial"/>
              <a:buChar char="•"/>
            </a:pPr>
            <a:r>
              <a:rPr lang="en-US" sz="2000" dirty="0" smtClean="0"/>
              <a:t>Linear Interpolation takes specified values of depth and duration, rescales them, and exports time and depth for time steps specified by user</a:t>
            </a:r>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7794527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t="18823"/>
          <a:stretch/>
        </p:blipFill>
        <p:spPr bwMode="auto">
          <a:xfrm>
            <a:off x="3217516" y="1676400"/>
            <a:ext cx="5841840" cy="4994672"/>
          </a:xfrm>
          <a:prstGeom prst="rect">
            <a:avLst/>
          </a:prstGeom>
          <a:noFill/>
          <a:ln>
            <a:noFill/>
          </a:ln>
        </p:spPr>
      </p:pic>
      <p:sp>
        <p:nvSpPr>
          <p:cNvPr id="2" name="Title 1"/>
          <p:cNvSpPr>
            <a:spLocks noGrp="1"/>
          </p:cNvSpPr>
          <p:nvPr>
            <p:ph type="title"/>
          </p:nvPr>
        </p:nvSpPr>
        <p:spPr/>
        <p:txBody>
          <a:bodyPr/>
          <a:lstStyle/>
          <a:p>
            <a:r>
              <a:rPr lang="en-US" dirty="0" smtClean="0"/>
              <a:t>Linear Interpolation Methodology</a:t>
            </a:r>
            <a:endParaRPr lang="en-US" dirty="0"/>
          </a:p>
        </p:txBody>
      </p:sp>
      <p:sp>
        <p:nvSpPr>
          <p:cNvPr id="3" name="Content Placeholder 2"/>
          <p:cNvSpPr>
            <a:spLocks noGrp="1"/>
          </p:cNvSpPr>
          <p:nvPr>
            <p:ph idx="1"/>
          </p:nvPr>
        </p:nvSpPr>
        <p:spPr>
          <a:xfrm>
            <a:off x="178840" y="1509952"/>
            <a:ext cx="3078780" cy="4785898"/>
          </a:xfrm>
        </p:spPr>
        <p:txBody>
          <a:bodyPr>
            <a:normAutofit/>
          </a:bodyPr>
          <a:lstStyle/>
          <a:p>
            <a:r>
              <a:rPr lang="en-US" dirty="0" smtClean="0"/>
              <a:t>Input desired duration and depth</a:t>
            </a:r>
            <a:endParaRPr lang="en-US" dirty="0" smtClean="0"/>
          </a:p>
          <a:p>
            <a:r>
              <a:rPr lang="en-US" dirty="0" smtClean="0"/>
              <a:t>Exports rescaled duration and depth to linear interpolation tab</a:t>
            </a:r>
            <a:endParaRPr lang="en-US" dirty="0"/>
          </a:p>
        </p:txBody>
      </p:sp>
    </p:spTree>
    <p:extLst>
      <p:ext uri="{BB962C8B-B14F-4D97-AF65-F5344CB8AC3E}">
        <p14:creationId xmlns:p14="http://schemas.microsoft.com/office/powerpoint/2010/main" val="1989585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a:extLst>
              <a:ext uri="{28A0092B-C50C-407E-A947-70E740481C1C}">
                <a14:useLocalDpi xmlns:a14="http://schemas.microsoft.com/office/drawing/2010/main" val="0"/>
              </a:ext>
            </a:extLst>
          </a:blip>
          <a:srcRect t="18531"/>
          <a:stretch/>
        </p:blipFill>
        <p:spPr bwMode="auto">
          <a:xfrm>
            <a:off x="3034632" y="1515603"/>
            <a:ext cx="5956344" cy="5189580"/>
          </a:xfrm>
          <a:prstGeom prst="rect">
            <a:avLst/>
          </a:prstGeom>
          <a:noFill/>
          <a:ln>
            <a:noFill/>
          </a:ln>
        </p:spPr>
      </p:pic>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178840" y="1509952"/>
            <a:ext cx="2855792" cy="4785898"/>
          </a:xfrm>
        </p:spPr>
        <p:txBody>
          <a:bodyPr/>
          <a:lstStyle/>
          <a:p>
            <a:r>
              <a:rPr lang="en-US" dirty="0" smtClean="0"/>
              <a:t>User chooses desired time step </a:t>
            </a:r>
            <a:endParaRPr lang="en-US" dirty="0" smtClean="0"/>
          </a:p>
          <a:p>
            <a:r>
              <a:rPr lang="en-US" dirty="0" smtClean="0"/>
              <a:t>Reprogramming is necessary for different time steps</a:t>
            </a:r>
            <a:endParaRPr lang="en-US" dirty="0" smtClean="0"/>
          </a:p>
          <a:p>
            <a:pPr marL="0" indent="0">
              <a:buNone/>
            </a:pPr>
            <a:endParaRPr lang="en-US" dirty="0"/>
          </a:p>
        </p:txBody>
      </p:sp>
    </p:spTree>
    <p:extLst>
      <p:ext uri="{BB962C8B-B14F-4D97-AF65-F5344CB8AC3E}">
        <p14:creationId xmlns:p14="http://schemas.microsoft.com/office/powerpoint/2010/main" val="1077066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a:t>
            </a:r>
            <a:r>
              <a:rPr lang="en-US" dirty="0" smtClean="0"/>
              <a:t>Method-Distribution Mixture Model</a:t>
            </a:r>
            <a:endParaRPr lang="en-US" dirty="0"/>
          </a:p>
        </p:txBody>
      </p:sp>
      <p:sp>
        <p:nvSpPr>
          <p:cNvPr id="3" name="Content Placeholder 2"/>
          <p:cNvSpPr>
            <a:spLocks noGrp="1"/>
          </p:cNvSpPr>
          <p:nvPr>
            <p:ph idx="1"/>
          </p:nvPr>
        </p:nvSpPr>
        <p:spPr/>
        <p:txBody>
          <a:bodyPr>
            <a:normAutofit/>
          </a:bodyPr>
          <a:lstStyle/>
          <a:p>
            <a:r>
              <a:rPr lang="en-US" dirty="0"/>
              <a:t>L</a:t>
            </a:r>
            <a:r>
              <a:rPr lang="en-US" dirty="0" smtClean="0"/>
              <a:t>inear </a:t>
            </a:r>
            <a:r>
              <a:rPr lang="en-US" dirty="0"/>
              <a:t>interpolation method </a:t>
            </a:r>
            <a:r>
              <a:rPr lang="en-US" dirty="0" smtClean="0"/>
              <a:t>is situation specific</a:t>
            </a:r>
          </a:p>
          <a:p>
            <a:r>
              <a:rPr lang="en-US" dirty="0" smtClean="0"/>
              <a:t>Distribution-mixture model </a:t>
            </a:r>
          </a:p>
          <a:p>
            <a:pPr lvl="1"/>
            <a:r>
              <a:rPr lang="en-US" dirty="0" smtClean="0"/>
              <a:t>fits smooth functions to the tabulation values from Texas Dimensionless Hyetograph</a:t>
            </a:r>
            <a:endParaRPr lang="en-US" dirty="0" smtClean="0"/>
          </a:p>
          <a:p>
            <a:pPr lvl="1"/>
            <a:r>
              <a:rPr lang="en-US" dirty="0" smtClean="0"/>
              <a:t>can be used to directly estimate time-depth pairs</a:t>
            </a:r>
          </a:p>
          <a:p>
            <a:pPr lvl="1"/>
            <a:r>
              <a:rPr lang="en-US" dirty="0" smtClean="0"/>
              <a:t>Time depth pairs can be directly input into computer based runoff modeling software (SWMM/HECHMS)</a:t>
            </a:r>
            <a:endParaRPr lang="en-US" dirty="0"/>
          </a:p>
        </p:txBody>
      </p:sp>
    </p:spTree>
    <p:extLst>
      <p:ext uri="{BB962C8B-B14F-4D97-AF65-F5344CB8AC3E}">
        <p14:creationId xmlns:p14="http://schemas.microsoft.com/office/powerpoint/2010/main" val="3228177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3" name="Content Placeholder 2"/>
          <p:cNvSpPr>
            <a:spLocks noGrp="1"/>
          </p:cNvSpPr>
          <p:nvPr>
            <p:ph idx="1"/>
          </p:nvPr>
        </p:nvSpPr>
        <p:spPr/>
        <p:txBody>
          <a:bodyPr>
            <a:normAutofit/>
          </a:bodyPr>
          <a:lstStyle/>
          <a:p>
            <a:r>
              <a:rPr lang="en-US" dirty="0" smtClean="0"/>
              <a:t>Funding and direction provided by the Texas Department of Transportation through research contract 0-6824, “New Rainfall Coefficients”</a:t>
            </a:r>
          </a:p>
          <a:p>
            <a:pPr marL="0" indent="0">
              <a:buNone/>
            </a:pPr>
            <a:r>
              <a:rPr lang="en-US" dirty="0" smtClean="0"/>
              <a:t/>
            </a:r>
            <a:br>
              <a:rPr lang="en-US" dirty="0" smtClean="0"/>
            </a:br>
            <a:endParaRPr lang="en-US" dirty="0" smtClean="0"/>
          </a:p>
          <a:p>
            <a:pPr marL="0" indent="0" algn="just">
              <a:buNone/>
            </a:pPr>
            <a:r>
              <a:rPr lang="en-US" sz="1200" dirty="0" smtClean="0"/>
              <a:t>Disclaimer: The </a:t>
            </a:r>
            <a:r>
              <a:rPr lang="en-US" sz="1200" dirty="0"/>
              <a:t>contents of this </a:t>
            </a:r>
            <a:r>
              <a:rPr lang="en-US" sz="1200" dirty="0" smtClean="0"/>
              <a:t>presentation reflect </a:t>
            </a:r>
            <a:r>
              <a:rPr lang="en-US" sz="1200" dirty="0"/>
              <a:t>the views of the author(s), who is (are) responsible </a:t>
            </a:r>
            <a:r>
              <a:rPr lang="en-US" sz="1200" dirty="0" smtClean="0"/>
              <a:t>for the </a:t>
            </a:r>
            <a:r>
              <a:rPr lang="en-US" sz="1200" dirty="0"/>
              <a:t>facts and the accuracy of the data presented herein. The contents do not </a:t>
            </a:r>
            <a:r>
              <a:rPr lang="en-US" sz="1200" dirty="0" smtClean="0"/>
              <a:t>necessarily reflect </a:t>
            </a:r>
            <a:r>
              <a:rPr lang="en-US" sz="1200" dirty="0"/>
              <a:t>the </a:t>
            </a:r>
            <a:r>
              <a:rPr lang="en-US" sz="1200" dirty="0" smtClean="0"/>
              <a:t>official </a:t>
            </a:r>
            <a:r>
              <a:rPr lang="en-US" sz="1200" dirty="0"/>
              <a:t>view or policies of the Federal Highway Administration (FHWA) or </a:t>
            </a:r>
            <a:r>
              <a:rPr lang="en-US" sz="1200" dirty="0" smtClean="0"/>
              <a:t>the Texas </a:t>
            </a:r>
            <a:r>
              <a:rPr lang="en-US" sz="1200" dirty="0"/>
              <a:t>Department of Transportation (</a:t>
            </a:r>
            <a:r>
              <a:rPr lang="en-US" sz="1200" dirty="0" err="1"/>
              <a:t>TxDOT</a:t>
            </a:r>
            <a:r>
              <a:rPr lang="en-US" sz="1200" dirty="0"/>
              <a:t>). This report does not constitute a standard</a:t>
            </a:r>
            <a:r>
              <a:rPr lang="en-US" sz="1200" dirty="0" smtClean="0"/>
              <a:t>, specification</a:t>
            </a:r>
            <a:r>
              <a:rPr lang="en-US" sz="1200" dirty="0"/>
              <a:t>, or regulation. This </a:t>
            </a:r>
            <a:r>
              <a:rPr lang="en-US" sz="1200" dirty="0" smtClean="0"/>
              <a:t>presentation </a:t>
            </a:r>
            <a:r>
              <a:rPr lang="en-US" sz="1200" dirty="0"/>
              <a:t>is not intended for construction, bidding, or </a:t>
            </a:r>
            <a:r>
              <a:rPr lang="en-US" sz="1200" dirty="0" smtClean="0"/>
              <a:t>permit purposes</a:t>
            </a:r>
            <a:r>
              <a:rPr lang="en-US" sz="1200" dirty="0"/>
              <a:t>. The United States Government and the State of Texas do not endorse </a:t>
            </a:r>
            <a:r>
              <a:rPr lang="en-US" sz="1200" dirty="0" smtClean="0"/>
              <a:t>products or </a:t>
            </a:r>
            <a:r>
              <a:rPr lang="en-US" sz="1200" dirty="0"/>
              <a:t>manufacturers.</a:t>
            </a:r>
          </a:p>
        </p:txBody>
      </p:sp>
    </p:spTree>
    <p:extLst>
      <p:ext uri="{BB962C8B-B14F-4D97-AF65-F5344CB8AC3E}">
        <p14:creationId xmlns:p14="http://schemas.microsoft.com/office/powerpoint/2010/main" val="1872473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a:t>
            </a:r>
            <a:r>
              <a:rPr lang="en-US" dirty="0" smtClean="0"/>
              <a:t>Mixture Model</a:t>
            </a:r>
            <a:endParaRPr lang="en-US" dirty="0"/>
          </a:p>
        </p:txBody>
      </p:sp>
      <p:sp>
        <p:nvSpPr>
          <p:cNvPr id="5" name="Content Placeholder 2"/>
          <p:cNvSpPr>
            <a:spLocks noGrp="1"/>
          </p:cNvSpPr>
          <p:nvPr>
            <p:ph idx="1"/>
          </p:nvPr>
        </p:nvSpPr>
        <p:spPr/>
        <p:txBody>
          <a:bodyPr>
            <a:normAutofit fontScale="92500"/>
          </a:bodyPr>
          <a:lstStyle/>
          <a:p>
            <a:r>
              <a:rPr lang="en-US" dirty="0" smtClean="0"/>
              <a:t>Several candidate functions were explored based on the shape of the 50</a:t>
            </a:r>
            <a:r>
              <a:rPr lang="en-US" baseline="30000" dirty="0" smtClean="0"/>
              <a:t>th</a:t>
            </a:r>
            <a:r>
              <a:rPr lang="en-US" dirty="0"/>
              <a:t> </a:t>
            </a:r>
            <a:r>
              <a:rPr lang="en-US" dirty="0" smtClean="0"/>
              <a:t>and 90</a:t>
            </a:r>
            <a:r>
              <a:rPr lang="en-US" baseline="30000" dirty="0" smtClean="0"/>
              <a:t>th</a:t>
            </a:r>
            <a:r>
              <a:rPr lang="en-US" dirty="0" smtClean="0"/>
              <a:t> percentile </a:t>
            </a:r>
            <a:r>
              <a:rPr lang="en-US" dirty="0" smtClean="0"/>
              <a:t>curves</a:t>
            </a:r>
            <a:endParaRPr lang="en-US" dirty="0"/>
          </a:p>
          <a:p>
            <a:r>
              <a:rPr lang="en-US" dirty="0"/>
              <a:t>A</a:t>
            </a:r>
            <a:r>
              <a:rPr lang="en-US" dirty="0" smtClean="0"/>
              <a:t> function built </a:t>
            </a:r>
            <a:r>
              <a:rPr lang="en-US" dirty="0" smtClean="0"/>
              <a:t>from a mixture of two </a:t>
            </a:r>
            <a:r>
              <a:rPr lang="en-US" dirty="0" smtClean="0"/>
              <a:t>distributions was </a:t>
            </a:r>
            <a:r>
              <a:rPr lang="en-US" dirty="0" smtClean="0"/>
              <a:t>selected </a:t>
            </a:r>
            <a:r>
              <a:rPr lang="en-US" dirty="0"/>
              <a:t>as the best fit functional form because it was able to reproduce the shape of the dimensionless </a:t>
            </a:r>
            <a:r>
              <a:rPr lang="en-US" dirty="0" smtClean="0"/>
              <a:t>hyetographs over </a:t>
            </a:r>
            <a:r>
              <a:rPr lang="en-US" dirty="0"/>
              <a:t>the entire range of the dimensionless </a:t>
            </a:r>
            <a:r>
              <a:rPr lang="en-US" dirty="0" smtClean="0"/>
              <a:t>storm better </a:t>
            </a:r>
            <a:r>
              <a:rPr lang="en-US" dirty="0"/>
              <a:t>than the other functions researched </a:t>
            </a:r>
            <a:r>
              <a:rPr lang="en-US" dirty="0" smtClean="0"/>
              <a:t>.  </a:t>
            </a:r>
            <a:endParaRPr lang="en-US" dirty="0" smtClean="0"/>
          </a:p>
          <a:p>
            <a:r>
              <a:rPr lang="en-US" dirty="0"/>
              <a:t>The functional </a:t>
            </a:r>
            <a:r>
              <a:rPr lang="en-US" dirty="0" smtClean="0"/>
              <a:t>form was fit </a:t>
            </a:r>
            <a:r>
              <a:rPr lang="en-US" dirty="0"/>
              <a:t>using a non-linear least-squares approach where the difference between the model value and the tabulated value were minimized by changing the values of the </a:t>
            </a:r>
            <a:r>
              <a:rPr lang="en-US" dirty="0" smtClean="0"/>
              <a:t>parameters  </a:t>
            </a:r>
            <a:endParaRPr lang="en-US" dirty="0"/>
          </a:p>
          <a:p>
            <a:endParaRPr lang="en-US" dirty="0" smtClean="0"/>
          </a:p>
        </p:txBody>
      </p:sp>
    </p:spTree>
    <p:extLst>
      <p:ext uri="{BB962C8B-B14F-4D97-AF65-F5344CB8AC3E}">
        <p14:creationId xmlns:p14="http://schemas.microsoft.com/office/powerpoint/2010/main" val="89867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dirty="0" smtClean="0"/>
              <a:t>Distribution-mixture </a:t>
            </a:r>
            <a:r>
              <a:rPr lang="en-US" dirty="0" smtClean="0"/>
              <a:t>function model</a:t>
            </a:r>
            <a:endParaRPr lang="en-US" dirty="0"/>
          </a:p>
        </p:txBody>
      </p:sp>
      <p:grpSp>
        <p:nvGrpSpPr>
          <p:cNvPr id="5" name="Group 4"/>
          <p:cNvGrpSpPr/>
          <p:nvPr/>
        </p:nvGrpSpPr>
        <p:grpSpPr>
          <a:xfrm>
            <a:off x="362629" y="2093598"/>
            <a:ext cx="8346329" cy="4681926"/>
            <a:chOff x="362629" y="2093598"/>
            <a:chExt cx="8346329" cy="4681926"/>
          </a:xfrm>
        </p:grpSpPr>
        <p:pic>
          <p:nvPicPr>
            <p:cNvPr id="7" name="Picture 6"/>
            <p:cNvPicPr>
              <a:picLocks noChangeAspect="1"/>
            </p:cNvPicPr>
            <p:nvPr/>
          </p:nvPicPr>
          <p:blipFill rotWithShape="1">
            <a:blip r:embed="rId3"/>
            <a:srcRect t="6905"/>
            <a:stretch/>
          </p:blipFill>
          <p:spPr>
            <a:xfrm>
              <a:off x="362629" y="2093598"/>
              <a:ext cx="8346329" cy="4681926"/>
            </a:xfrm>
            <a:prstGeom prst="rect">
              <a:avLst/>
            </a:prstGeom>
          </p:spPr>
        </p:pic>
        <p:sp>
          <p:nvSpPr>
            <p:cNvPr id="4" name="TextBox 3"/>
            <p:cNvSpPr txBox="1"/>
            <p:nvPr/>
          </p:nvSpPr>
          <p:spPr>
            <a:xfrm>
              <a:off x="7950232" y="2308033"/>
              <a:ext cx="676265" cy="369332"/>
            </a:xfrm>
            <a:prstGeom prst="rect">
              <a:avLst/>
            </a:prstGeom>
            <a:solidFill>
              <a:srgbClr val="FFFFFF"/>
            </a:solidFill>
          </p:spPr>
          <p:txBody>
            <a:bodyPr wrap="square" rtlCol="0">
              <a:spAutoFit/>
            </a:bodyPr>
            <a:lstStyle/>
            <a:p>
              <a:endParaRPr lang="en-US" dirty="0"/>
            </a:p>
          </p:txBody>
        </p:sp>
      </p:grpSp>
    </p:spTree>
    <p:extLst>
      <p:ext uri="{BB962C8B-B14F-4D97-AF65-F5344CB8AC3E}">
        <p14:creationId xmlns:p14="http://schemas.microsoft.com/office/powerpoint/2010/main" val="98887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a:t>
            </a:r>
            <a:r>
              <a:rPr lang="en-US" dirty="0" smtClean="0"/>
              <a:t>Estimation</a:t>
            </a:r>
            <a:endParaRPr lang="en-US" dirty="0"/>
          </a:p>
        </p:txBody>
      </p:sp>
      <p:sp>
        <p:nvSpPr>
          <p:cNvPr id="3" name="Content Placeholder 2"/>
          <p:cNvSpPr>
            <a:spLocks noGrp="1"/>
          </p:cNvSpPr>
          <p:nvPr>
            <p:ph idx="1"/>
          </p:nvPr>
        </p:nvSpPr>
        <p:spPr/>
        <p:txBody>
          <a:bodyPr/>
          <a:lstStyle/>
          <a:p>
            <a:r>
              <a:rPr lang="en-US" dirty="0" smtClean="0"/>
              <a:t>The functional </a:t>
            </a:r>
            <a:r>
              <a:rPr lang="en-US" dirty="0" smtClean="0"/>
              <a:t>form was fit </a:t>
            </a:r>
            <a:r>
              <a:rPr lang="en-US" dirty="0" smtClean="0"/>
              <a:t>using a non-linear least-squares approach. </a:t>
            </a:r>
          </a:p>
          <a:p>
            <a:r>
              <a:rPr lang="en-US" dirty="0" smtClean="0"/>
              <a:t>The difference between the model value and the tabulated values were minimized by changing the parameters.</a:t>
            </a:r>
          </a:p>
          <a:p>
            <a:r>
              <a:rPr lang="en-US" dirty="0" smtClean="0"/>
              <a:t>Excel Solver (GRG Algorithm) was used.</a:t>
            </a:r>
          </a:p>
          <a:p>
            <a:pPr lvl="1"/>
            <a:r>
              <a:rPr lang="en-US" dirty="0" smtClean="0"/>
              <a:t>Program defaults were used with initial estimates by trial-and-error </a:t>
            </a:r>
            <a:endParaRPr lang="en-US" dirty="0"/>
          </a:p>
        </p:txBody>
      </p:sp>
      <p:pic>
        <p:nvPicPr>
          <p:cNvPr id="5" name="Picture 4"/>
          <p:cNvPicPr>
            <a:picLocks noChangeAspect="1"/>
          </p:cNvPicPr>
          <p:nvPr/>
        </p:nvPicPr>
        <p:blipFill rotWithShape="1">
          <a:blip r:embed="rId3"/>
          <a:srcRect l="12193" t="6906" r="17786" b="78308"/>
          <a:stretch/>
        </p:blipFill>
        <p:spPr>
          <a:xfrm>
            <a:off x="1566954" y="5182150"/>
            <a:ext cx="5844174" cy="743626"/>
          </a:xfrm>
          <a:prstGeom prst="rect">
            <a:avLst/>
          </a:prstGeom>
        </p:spPr>
      </p:pic>
    </p:spTree>
    <p:extLst>
      <p:ext uri="{BB962C8B-B14F-4D97-AF65-F5344CB8AC3E}">
        <p14:creationId xmlns:p14="http://schemas.microsoft.com/office/powerpoint/2010/main" val="2856566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Distribution-Mixture Model</a:t>
            </a:r>
            <a:endParaRPr lang="en-US" dirty="0"/>
          </a:p>
        </p:txBody>
      </p:sp>
      <p:sp>
        <p:nvSpPr>
          <p:cNvPr id="3" name="Content Placeholder 2"/>
          <p:cNvSpPr>
            <a:spLocks noGrp="1"/>
          </p:cNvSpPr>
          <p:nvPr>
            <p:ph idx="1"/>
          </p:nvPr>
        </p:nvSpPr>
        <p:spPr/>
        <p:txBody>
          <a:bodyPr>
            <a:normAutofit/>
          </a:bodyPr>
          <a:lstStyle/>
          <a:p>
            <a:r>
              <a:rPr lang="en-US" dirty="0" smtClean="0"/>
              <a:t>Comparison of Williams-</a:t>
            </a:r>
            <a:r>
              <a:rPr lang="en-US" dirty="0" err="1" smtClean="0"/>
              <a:t>Sether</a:t>
            </a:r>
            <a:r>
              <a:rPr lang="en-US" dirty="0" smtClean="0"/>
              <a:t> tabulated values to distribution-mixture model function</a:t>
            </a:r>
            <a:endParaRPr lang="en-US" dirty="0"/>
          </a:p>
        </p:txBody>
      </p:sp>
      <p:pic>
        <p:nvPicPr>
          <p:cNvPr id="4" name="Picture 3"/>
          <p:cNvPicPr>
            <a:picLocks noChangeAspect="1"/>
          </p:cNvPicPr>
          <p:nvPr/>
        </p:nvPicPr>
        <p:blipFill>
          <a:blip r:embed="rId3"/>
          <a:stretch>
            <a:fillRect/>
          </a:stretch>
        </p:blipFill>
        <p:spPr>
          <a:xfrm>
            <a:off x="199273" y="2381557"/>
            <a:ext cx="4352955" cy="4352955"/>
          </a:xfrm>
          <a:prstGeom prst="rect">
            <a:avLst/>
          </a:prstGeom>
        </p:spPr>
      </p:pic>
      <p:pic>
        <p:nvPicPr>
          <p:cNvPr id="6" name="Picture 5"/>
          <p:cNvPicPr>
            <a:picLocks noChangeAspect="1"/>
          </p:cNvPicPr>
          <p:nvPr/>
        </p:nvPicPr>
        <p:blipFill>
          <a:blip r:embed="rId4"/>
          <a:stretch>
            <a:fillRect/>
          </a:stretch>
        </p:blipFill>
        <p:spPr>
          <a:xfrm>
            <a:off x="4675708" y="2391136"/>
            <a:ext cx="4352955" cy="4361017"/>
          </a:xfrm>
          <a:prstGeom prst="rect">
            <a:avLst/>
          </a:prstGeom>
        </p:spPr>
      </p:pic>
    </p:spTree>
    <p:extLst>
      <p:ext uri="{BB962C8B-B14F-4D97-AF65-F5344CB8AC3E}">
        <p14:creationId xmlns:p14="http://schemas.microsoft.com/office/powerpoint/2010/main" val="27707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t="22128"/>
          <a:stretch/>
        </p:blipFill>
        <p:spPr bwMode="auto">
          <a:xfrm>
            <a:off x="662516" y="1303143"/>
            <a:ext cx="7927792" cy="5552565"/>
          </a:xfrm>
          <a:prstGeom prst="rect">
            <a:avLst/>
          </a:prstGeom>
          <a:noFill/>
          <a:ln>
            <a:noFill/>
          </a:ln>
        </p:spPr>
      </p:pic>
      <p:sp>
        <p:nvSpPr>
          <p:cNvPr id="2" name="Title 1"/>
          <p:cNvSpPr>
            <a:spLocks noGrp="1"/>
          </p:cNvSpPr>
          <p:nvPr>
            <p:ph type="title"/>
          </p:nvPr>
        </p:nvSpPr>
        <p:spPr>
          <a:xfrm>
            <a:off x="549275" y="519118"/>
            <a:ext cx="8042276" cy="738886"/>
          </a:xfrm>
        </p:spPr>
        <p:txBody>
          <a:bodyPr>
            <a:normAutofit fontScale="90000"/>
          </a:bodyPr>
          <a:lstStyle/>
          <a:p>
            <a:r>
              <a:rPr lang="en-US" dirty="0" smtClean="0"/>
              <a:t>TXHYETO.XLS </a:t>
            </a:r>
            <a:endParaRPr lang="en-US" dirty="0"/>
          </a:p>
        </p:txBody>
      </p:sp>
    </p:spTree>
    <p:extLst>
      <p:ext uri="{BB962C8B-B14F-4D97-AF65-F5344CB8AC3E}">
        <p14:creationId xmlns:p14="http://schemas.microsoft.com/office/powerpoint/2010/main" val="740953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531411" y="1008536"/>
            <a:ext cx="6603878" cy="5805984"/>
          </a:xfrm>
          <a:prstGeom prst="rect">
            <a:avLst/>
          </a:prstGeom>
          <a:noFill/>
          <a:ln>
            <a:noFill/>
          </a:ln>
        </p:spPr>
      </p:pic>
      <p:sp>
        <p:nvSpPr>
          <p:cNvPr id="2" name="Title 1"/>
          <p:cNvSpPr>
            <a:spLocks noGrp="1"/>
          </p:cNvSpPr>
          <p:nvPr>
            <p:ph type="title"/>
          </p:nvPr>
        </p:nvSpPr>
        <p:spPr>
          <a:xfrm>
            <a:off x="549275" y="183736"/>
            <a:ext cx="8042276" cy="791809"/>
          </a:xfrm>
        </p:spPr>
        <p:txBody>
          <a:bodyPr>
            <a:normAutofit fontScale="90000"/>
          </a:bodyPr>
          <a:lstStyle/>
          <a:p>
            <a:r>
              <a:rPr lang="en-US" dirty="0" smtClean="0"/>
              <a:t>Comparison</a:t>
            </a:r>
            <a:endParaRPr lang="en-US" dirty="0"/>
          </a:p>
        </p:txBody>
      </p:sp>
      <p:sp>
        <p:nvSpPr>
          <p:cNvPr id="5" name="Content Placeholder 4"/>
          <p:cNvSpPr>
            <a:spLocks noGrp="1"/>
          </p:cNvSpPr>
          <p:nvPr>
            <p:ph idx="1"/>
          </p:nvPr>
        </p:nvSpPr>
        <p:spPr>
          <a:xfrm>
            <a:off x="1" y="1600201"/>
            <a:ext cx="2721550" cy="4343400"/>
          </a:xfrm>
        </p:spPr>
        <p:txBody>
          <a:bodyPr/>
          <a:lstStyle/>
          <a:p>
            <a:r>
              <a:rPr lang="en-US" dirty="0" smtClean="0"/>
              <a:t>Compare the interpolation and </a:t>
            </a:r>
            <a:r>
              <a:rPr lang="en-US" dirty="0" smtClean="0"/>
              <a:t>distribution-mixture model </a:t>
            </a:r>
            <a:r>
              <a:rPr lang="en-US" dirty="0" smtClean="0"/>
              <a:t>– less than 5% </a:t>
            </a:r>
            <a:r>
              <a:rPr lang="en-US" dirty="0" smtClean="0"/>
              <a:t>difference</a:t>
            </a:r>
          </a:p>
        </p:txBody>
      </p:sp>
    </p:spTree>
    <p:extLst>
      <p:ext uri="{BB962C8B-B14F-4D97-AF65-F5344CB8AC3E}">
        <p14:creationId xmlns:p14="http://schemas.microsoft.com/office/powerpoint/2010/main" val="343245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HEC-HMS Example</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89772534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HEC-</a:t>
            </a:r>
            <a:r>
              <a:rPr lang="en-US" dirty="0" smtClean="0"/>
              <a:t>HMS</a:t>
            </a:r>
            <a:endParaRPr lang="en-US" dirty="0"/>
          </a:p>
        </p:txBody>
      </p:sp>
      <p:sp>
        <p:nvSpPr>
          <p:cNvPr id="3" name="Content Placeholder 2"/>
          <p:cNvSpPr>
            <a:spLocks noGrp="1"/>
          </p:cNvSpPr>
          <p:nvPr>
            <p:ph idx="1"/>
          </p:nvPr>
        </p:nvSpPr>
        <p:spPr/>
        <p:txBody>
          <a:bodyPr>
            <a:normAutofit/>
          </a:bodyPr>
          <a:lstStyle/>
          <a:p>
            <a:r>
              <a:rPr lang="en-US" dirty="0" smtClean="0"/>
              <a:t>TXHYETO.XLS efficiently supplies </a:t>
            </a:r>
            <a:r>
              <a:rPr lang="en-US" dirty="0" smtClean="0"/>
              <a:t>design storms for Texas into HEC-HMS or </a:t>
            </a:r>
            <a:r>
              <a:rPr lang="en-US" dirty="0" smtClean="0"/>
              <a:t>SWMM</a:t>
            </a:r>
          </a:p>
          <a:p>
            <a:r>
              <a:rPr lang="en-US" dirty="0" smtClean="0"/>
              <a:t>Example for 6-hour storm with 15 min. increments </a:t>
            </a:r>
            <a:endParaRPr lang="en-US" dirty="0" smtClean="0"/>
          </a:p>
          <a:p>
            <a:pPr marL="0" indent="0">
              <a:buNone/>
            </a:pPr>
            <a:endParaRPr lang="en-US" dirty="0" smtClean="0"/>
          </a:p>
          <a:p>
            <a:pPr marL="0" indent="0">
              <a:buNone/>
            </a:pPr>
            <a:endParaRPr lang="en-US" dirty="0" smtClean="0"/>
          </a:p>
        </p:txBody>
      </p:sp>
      <p:sp>
        <p:nvSpPr>
          <p:cNvPr id="5" name="Content Placeholder 2"/>
          <p:cNvSpPr txBox="1">
            <a:spLocks/>
          </p:cNvSpPr>
          <p:nvPr/>
        </p:nvSpPr>
        <p:spPr>
          <a:xfrm>
            <a:off x="1138092" y="3733936"/>
            <a:ext cx="2289724" cy="1879765"/>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en-US" sz="2000" dirty="0" smtClean="0"/>
              <a:t>Input desired time increments (15 min. for this example)</a:t>
            </a:r>
            <a:endParaRPr lang="en-US" sz="2000" dirty="0" smtClean="0"/>
          </a:p>
        </p:txBody>
      </p:sp>
      <p:grpSp>
        <p:nvGrpSpPr>
          <p:cNvPr id="10" name="Group 9"/>
          <p:cNvGrpSpPr/>
          <p:nvPr/>
        </p:nvGrpSpPr>
        <p:grpSpPr>
          <a:xfrm>
            <a:off x="2586622" y="3404016"/>
            <a:ext cx="4505906" cy="3048644"/>
            <a:chOff x="2045287" y="3627256"/>
            <a:chExt cx="4084579" cy="2906793"/>
          </a:xfrm>
        </p:grpSpPr>
        <p:pic>
          <p:nvPicPr>
            <p:cNvPr id="4" name="Picture 3"/>
            <p:cNvPicPr>
              <a:picLocks noChangeAspect="1"/>
            </p:cNvPicPr>
            <p:nvPr/>
          </p:nvPicPr>
          <p:blipFill rotWithShape="1">
            <a:blip r:embed="rId3"/>
            <a:srcRect t="42653" r="68479" b="17224"/>
            <a:stretch/>
          </p:blipFill>
          <p:spPr>
            <a:xfrm>
              <a:off x="3086165" y="3627256"/>
              <a:ext cx="3043701" cy="2906793"/>
            </a:xfrm>
            <a:prstGeom prst="rect">
              <a:avLst/>
            </a:prstGeom>
          </p:spPr>
        </p:pic>
        <p:cxnSp>
          <p:nvCxnSpPr>
            <p:cNvPr id="7" name="Straight Arrow Connector 6"/>
            <p:cNvCxnSpPr/>
            <p:nvPr/>
          </p:nvCxnSpPr>
          <p:spPr>
            <a:xfrm>
              <a:off x="2045287" y="5029854"/>
              <a:ext cx="135230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69693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HEC-HMS</a:t>
            </a:r>
            <a:endParaRPr lang="en-US" dirty="0"/>
          </a:p>
        </p:txBody>
      </p:sp>
      <p:sp>
        <p:nvSpPr>
          <p:cNvPr id="3" name="Content Placeholder 2"/>
          <p:cNvSpPr>
            <a:spLocks noGrp="1"/>
          </p:cNvSpPr>
          <p:nvPr>
            <p:ph idx="1"/>
          </p:nvPr>
        </p:nvSpPr>
        <p:spPr/>
        <p:txBody>
          <a:bodyPr>
            <a:normAutofit/>
          </a:bodyPr>
          <a:lstStyle/>
          <a:p>
            <a:r>
              <a:rPr lang="en-US" dirty="0" smtClean="0"/>
              <a:t>The purpose of the tool is to simplify supplying design storms for Texas into HEC-HMS or SWMM.</a:t>
            </a:r>
          </a:p>
          <a:p>
            <a:pPr marL="0" indent="0">
              <a:buNone/>
            </a:pPr>
            <a:endParaRPr lang="en-US" dirty="0" smtClean="0"/>
          </a:p>
        </p:txBody>
      </p:sp>
      <p:sp>
        <p:nvSpPr>
          <p:cNvPr id="5" name="Content Placeholder 2"/>
          <p:cNvSpPr txBox="1">
            <a:spLocks/>
          </p:cNvSpPr>
          <p:nvPr/>
        </p:nvSpPr>
        <p:spPr>
          <a:xfrm>
            <a:off x="354092" y="4063836"/>
            <a:ext cx="2249024" cy="1879765"/>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en-US" sz="2000" dirty="0"/>
              <a:t>I</a:t>
            </a:r>
            <a:r>
              <a:rPr lang="en-US" sz="2000" dirty="0" smtClean="0"/>
              <a:t>nput desired storm duration  (6</a:t>
            </a:r>
            <a:r>
              <a:rPr lang="en-US" sz="2000" dirty="0" smtClean="0"/>
              <a:t>-hour </a:t>
            </a:r>
            <a:r>
              <a:rPr lang="en-US" sz="2000" dirty="0" smtClean="0"/>
              <a:t>storm)</a:t>
            </a:r>
            <a:endParaRPr lang="en-US" sz="2000" dirty="0" smtClean="0"/>
          </a:p>
        </p:txBody>
      </p:sp>
      <p:pic>
        <p:nvPicPr>
          <p:cNvPr id="6" name="Picture 5"/>
          <p:cNvPicPr>
            <a:picLocks noChangeAspect="1"/>
          </p:cNvPicPr>
          <p:nvPr/>
        </p:nvPicPr>
        <p:blipFill rotWithShape="1">
          <a:blip r:embed="rId3"/>
          <a:srcRect t="61626" r="47321"/>
          <a:stretch/>
        </p:blipFill>
        <p:spPr>
          <a:xfrm>
            <a:off x="3697621" y="3252398"/>
            <a:ext cx="3569309" cy="2240600"/>
          </a:xfrm>
          <a:prstGeom prst="rect">
            <a:avLst/>
          </a:prstGeom>
        </p:spPr>
      </p:pic>
      <p:cxnSp>
        <p:nvCxnSpPr>
          <p:cNvPr id="7" name="Straight Arrow Connector 6"/>
          <p:cNvCxnSpPr/>
          <p:nvPr/>
        </p:nvCxnSpPr>
        <p:spPr>
          <a:xfrm>
            <a:off x="2319733" y="4915673"/>
            <a:ext cx="17463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2510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HEC-HMS</a:t>
            </a:r>
            <a:endParaRPr lang="en-US" dirty="0"/>
          </a:p>
        </p:txBody>
      </p:sp>
      <p:sp>
        <p:nvSpPr>
          <p:cNvPr id="3" name="Content Placeholder 2"/>
          <p:cNvSpPr>
            <a:spLocks noGrp="1"/>
          </p:cNvSpPr>
          <p:nvPr>
            <p:ph idx="1"/>
          </p:nvPr>
        </p:nvSpPr>
        <p:spPr>
          <a:xfrm>
            <a:off x="2971788" y="3086443"/>
            <a:ext cx="2785858" cy="1151819"/>
          </a:xfrm>
        </p:spPr>
        <p:txBody>
          <a:bodyPr>
            <a:normAutofit/>
          </a:bodyPr>
          <a:lstStyle/>
          <a:p>
            <a:pPr marL="0" indent="0" algn="ctr">
              <a:buNone/>
            </a:pPr>
            <a:r>
              <a:rPr lang="en-US" sz="2000" dirty="0" smtClean="0"/>
              <a:t>Input tabulated depths from TXHYETO.XLS</a:t>
            </a:r>
            <a:endParaRPr lang="en-US" sz="2000" dirty="0" smtClean="0"/>
          </a:p>
        </p:txBody>
      </p:sp>
      <p:grpSp>
        <p:nvGrpSpPr>
          <p:cNvPr id="10" name="Group 9"/>
          <p:cNvGrpSpPr/>
          <p:nvPr/>
        </p:nvGrpSpPr>
        <p:grpSpPr>
          <a:xfrm>
            <a:off x="164940" y="1885552"/>
            <a:ext cx="8939035" cy="4494540"/>
            <a:chOff x="32988" y="2116482"/>
            <a:chExt cx="8939035" cy="4494540"/>
          </a:xfrm>
        </p:grpSpPr>
        <p:pic>
          <p:nvPicPr>
            <p:cNvPr id="5" name="Picture 4"/>
            <p:cNvPicPr>
              <a:picLocks noChangeAspect="1"/>
            </p:cNvPicPr>
            <p:nvPr/>
          </p:nvPicPr>
          <p:blipFill rotWithShape="1">
            <a:blip r:embed="rId3"/>
            <a:srcRect l="1110" t="44180" r="28021"/>
            <a:stretch/>
          </p:blipFill>
          <p:spPr>
            <a:xfrm>
              <a:off x="5434629" y="2116482"/>
              <a:ext cx="3537394" cy="4494540"/>
            </a:xfrm>
            <a:prstGeom prst="rect">
              <a:avLst/>
            </a:prstGeom>
          </p:spPr>
        </p:pic>
        <p:pic>
          <p:nvPicPr>
            <p:cNvPr id="6" name="Picture 5"/>
            <p:cNvPicPr>
              <a:picLocks noChangeAspect="1"/>
            </p:cNvPicPr>
            <p:nvPr/>
          </p:nvPicPr>
          <p:blipFill rotWithShape="1">
            <a:blip r:embed="rId4"/>
            <a:srcRect t="23905"/>
            <a:stretch/>
          </p:blipFill>
          <p:spPr>
            <a:xfrm>
              <a:off x="32988" y="2116482"/>
              <a:ext cx="3133908" cy="4494540"/>
            </a:xfrm>
            <a:prstGeom prst="rect">
              <a:avLst/>
            </a:prstGeom>
          </p:spPr>
        </p:pic>
        <p:cxnSp>
          <p:nvCxnSpPr>
            <p:cNvPr id="9" name="Straight Arrow Connector 8"/>
            <p:cNvCxnSpPr/>
            <p:nvPr/>
          </p:nvCxnSpPr>
          <p:spPr>
            <a:xfrm>
              <a:off x="2111264" y="4533777"/>
              <a:ext cx="33233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4366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Overview</a:t>
            </a:r>
          </a:p>
          <a:p>
            <a:r>
              <a:rPr lang="en-US" dirty="0" smtClean="0"/>
              <a:t>Methods Currently in Use</a:t>
            </a:r>
          </a:p>
          <a:p>
            <a:pPr lvl="1"/>
            <a:r>
              <a:rPr lang="en-US" dirty="0" smtClean="0"/>
              <a:t>Empirical, Dimensionless Hyetographs </a:t>
            </a:r>
            <a:br>
              <a:rPr lang="en-US" dirty="0" smtClean="0"/>
            </a:br>
            <a:r>
              <a:rPr lang="en-US" dirty="0" smtClean="0"/>
              <a:t>(Williams-</a:t>
            </a:r>
            <a:r>
              <a:rPr lang="en-US" dirty="0" err="1" smtClean="0"/>
              <a:t>Sether</a:t>
            </a:r>
            <a:r>
              <a:rPr lang="en-US" dirty="0" smtClean="0"/>
              <a:t>, 2004)</a:t>
            </a:r>
          </a:p>
          <a:p>
            <a:pPr lvl="2"/>
            <a:r>
              <a:rPr lang="en-US" dirty="0" smtClean="0"/>
              <a:t>Graphical Method</a:t>
            </a:r>
          </a:p>
          <a:p>
            <a:pPr lvl="1"/>
            <a:r>
              <a:rPr lang="en-US" dirty="0" smtClean="0"/>
              <a:t>Linear Interpolation</a:t>
            </a:r>
          </a:p>
          <a:p>
            <a:r>
              <a:rPr lang="en-US" dirty="0" smtClean="0"/>
              <a:t>Proposed Alternative Method</a:t>
            </a:r>
          </a:p>
          <a:p>
            <a:pPr lvl="1"/>
            <a:r>
              <a:rPr lang="en-US" dirty="0" smtClean="0"/>
              <a:t>Distribution Mixture Model</a:t>
            </a:r>
            <a:endParaRPr lang="en-US" dirty="0"/>
          </a:p>
        </p:txBody>
      </p:sp>
    </p:spTree>
    <p:extLst>
      <p:ext uri="{BB962C8B-B14F-4D97-AF65-F5344CB8AC3E}">
        <p14:creationId xmlns:p14="http://schemas.microsoft.com/office/powerpoint/2010/main" val="406265526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42832" r="26370"/>
          <a:stretch/>
        </p:blipFill>
        <p:spPr>
          <a:xfrm>
            <a:off x="50800" y="1761073"/>
            <a:ext cx="4650012" cy="4607520"/>
          </a:xfrm>
          <a:prstGeom prst="rect">
            <a:avLst/>
          </a:prstGeom>
        </p:spPr>
      </p:pic>
      <p:sp>
        <p:nvSpPr>
          <p:cNvPr id="2" name="Title 1"/>
          <p:cNvSpPr>
            <a:spLocks noGrp="1"/>
          </p:cNvSpPr>
          <p:nvPr>
            <p:ph type="title"/>
          </p:nvPr>
        </p:nvSpPr>
        <p:spPr/>
        <p:txBody>
          <a:bodyPr>
            <a:normAutofit/>
          </a:bodyPr>
          <a:lstStyle/>
          <a:p>
            <a:r>
              <a:rPr lang="en-US" dirty="0" smtClean="0"/>
              <a:t>HEC-HMS</a:t>
            </a:r>
            <a:endParaRPr lang="en-US" dirty="0"/>
          </a:p>
        </p:txBody>
      </p:sp>
      <p:pic>
        <p:nvPicPr>
          <p:cNvPr id="6" name="Picture 5"/>
          <p:cNvPicPr/>
          <p:nvPr/>
        </p:nvPicPr>
        <p:blipFill rotWithShape="1">
          <a:blip r:embed="rId4">
            <a:extLst>
              <a:ext uri="{28A0092B-C50C-407E-A947-70E740481C1C}">
                <a14:useLocalDpi xmlns:a14="http://schemas.microsoft.com/office/drawing/2010/main" val="0"/>
              </a:ext>
            </a:extLst>
          </a:blip>
          <a:srcRect l="41093" t="15870" r="1959" b="1848"/>
          <a:stretch/>
        </p:blipFill>
        <p:spPr bwMode="auto">
          <a:xfrm>
            <a:off x="4700811" y="2252139"/>
            <a:ext cx="4493987" cy="4060789"/>
          </a:xfrm>
          <a:prstGeom prst="rect">
            <a:avLst/>
          </a:prstGeom>
          <a:noFill/>
          <a:ln>
            <a:noFill/>
          </a:ln>
        </p:spPr>
      </p:pic>
    </p:spTree>
    <p:extLst>
      <p:ext uri="{BB962C8B-B14F-4D97-AF65-F5344CB8AC3E}">
        <p14:creationId xmlns:p14="http://schemas.microsoft.com/office/powerpoint/2010/main" val="1954839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The provisional tool, TXHYETO.XLS, </a:t>
            </a:r>
            <a:r>
              <a:rPr lang="en-US" dirty="0" err="1" smtClean="0"/>
              <a:t>dimensionalizes</a:t>
            </a:r>
            <a:r>
              <a:rPr lang="en-US" dirty="0" smtClean="0"/>
              <a:t> the </a:t>
            </a:r>
            <a:r>
              <a:rPr lang="en-US" dirty="0" smtClean="0"/>
              <a:t>Texas dimensionless </a:t>
            </a:r>
            <a:r>
              <a:rPr lang="en-US" dirty="0" smtClean="0"/>
              <a:t>hyetographs for use in rainfall-runoff models</a:t>
            </a:r>
            <a:endParaRPr lang="en-US" dirty="0" smtClean="0"/>
          </a:p>
          <a:p>
            <a:r>
              <a:rPr lang="en-US" dirty="0" smtClean="0"/>
              <a:t>Tool </a:t>
            </a:r>
            <a:r>
              <a:rPr lang="en-US" dirty="0" smtClean="0"/>
              <a:t>uses </a:t>
            </a:r>
            <a:r>
              <a:rPr lang="en-US" dirty="0"/>
              <a:t>a distribution-</a:t>
            </a:r>
            <a:r>
              <a:rPr lang="en-US" dirty="0" smtClean="0"/>
              <a:t>mixture </a:t>
            </a:r>
            <a:r>
              <a:rPr lang="en-US" dirty="0" smtClean="0"/>
              <a:t>function </a:t>
            </a:r>
            <a:r>
              <a:rPr lang="en-US" dirty="0" smtClean="0"/>
              <a:t>to approximate the shape of the </a:t>
            </a:r>
            <a:r>
              <a:rPr lang="en-US" dirty="0" smtClean="0"/>
              <a:t>Texas Dimensionless Hyetograph</a:t>
            </a:r>
            <a:endParaRPr lang="en-US" dirty="0" smtClean="0"/>
          </a:p>
          <a:p>
            <a:r>
              <a:rPr lang="en-US" dirty="0" smtClean="0"/>
              <a:t>Distributio</a:t>
            </a:r>
            <a:r>
              <a:rPr lang="en-US" dirty="0" smtClean="0"/>
              <a:t>n-mixture model utilized in TXHYETO.XLS </a:t>
            </a:r>
            <a:r>
              <a:rPr lang="en-US" dirty="0" smtClean="0"/>
              <a:t>replicates </a:t>
            </a:r>
            <a:r>
              <a:rPr lang="en-US" dirty="0" smtClean="0"/>
              <a:t>estimates </a:t>
            </a:r>
            <a:r>
              <a:rPr lang="en-US" dirty="0" smtClean="0"/>
              <a:t>made </a:t>
            </a:r>
            <a:r>
              <a:rPr lang="en-US" dirty="0" smtClean="0"/>
              <a:t>using linear interpolation with a relative error of </a:t>
            </a:r>
            <a:r>
              <a:rPr lang="en-US" dirty="0"/>
              <a:t>&lt;</a:t>
            </a:r>
            <a:r>
              <a:rPr lang="en-US" dirty="0" smtClean="0"/>
              <a:t>5</a:t>
            </a:r>
            <a:r>
              <a:rPr lang="en-US" dirty="0" smtClean="0"/>
              <a:t>%</a:t>
            </a:r>
          </a:p>
        </p:txBody>
      </p:sp>
    </p:spTree>
    <p:extLst>
      <p:ext uri="{BB962C8B-B14F-4D97-AF65-F5344CB8AC3E}">
        <p14:creationId xmlns:p14="http://schemas.microsoft.com/office/powerpoint/2010/main" val="1115387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47657"/>
            <a:ext cx="8042276" cy="703603"/>
          </a:xfrm>
        </p:spPr>
        <p:txBody>
          <a:bodyPr/>
          <a:lstStyle/>
          <a:p>
            <a:r>
              <a:rPr lang="en-US" dirty="0" smtClean="0"/>
              <a:t>References</a:t>
            </a:r>
            <a:endParaRPr lang="en-US" dirty="0"/>
          </a:p>
        </p:txBody>
      </p:sp>
      <p:sp>
        <p:nvSpPr>
          <p:cNvPr id="3" name="Content Placeholder 2"/>
          <p:cNvSpPr>
            <a:spLocks noGrp="1"/>
          </p:cNvSpPr>
          <p:nvPr>
            <p:ph idx="1"/>
          </p:nvPr>
        </p:nvSpPr>
        <p:spPr>
          <a:xfrm>
            <a:off x="464816" y="1064897"/>
            <a:ext cx="8291675" cy="5629573"/>
          </a:xfrm>
        </p:spPr>
        <p:txBody>
          <a:bodyPr>
            <a:noAutofit/>
          </a:bodyPr>
          <a:lstStyle/>
          <a:p>
            <a:pPr marL="347472" indent="-347472">
              <a:lnSpc>
                <a:spcPct val="80000"/>
              </a:lnSpc>
            </a:pPr>
            <a:r>
              <a:rPr lang="en-US" sz="1350" dirty="0"/>
              <a:t>Williams-</a:t>
            </a:r>
            <a:r>
              <a:rPr lang="en-US" sz="1350" dirty="0" err="1"/>
              <a:t>Sether</a:t>
            </a:r>
            <a:r>
              <a:rPr lang="en-US" sz="1350" dirty="0"/>
              <a:t>, Tara, Asquith, W.H., Thompson, D.B., Cleveland, T.G., and Fang, Xing, 2004, Empirical, dimensionless, cumulative-rainfall hyetographs developed from 1959–86 storm data for selected small watersheds in Texas: U.S. Geological Survey Scientific Investigations Report 2004–5075, 125 </a:t>
            </a:r>
            <a:r>
              <a:rPr lang="en-US" sz="1350" dirty="0" smtClean="0"/>
              <a:t>p.</a:t>
            </a:r>
          </a:p>
          <a:p>
            <a:pPr marL="347472" indent="-347472">
              <a:lnSpc>
                <a:spcPct val="80000"/>
              </a:lnSpc>
            </a:pPr>
            <a:r>
              <a:rPr lang="en-US" sz="1350" dirty="0" smtClean="0"/>
              <a:t>Asquith</a:t>
            </a:r>
            <a:r>
              <a:rPr lang="en-US" sz="1350" dirty="0"/>
              <a:t>, W.H., 1998, Depth-duration frequency of precipitation for Texas: U.S. Geological Survey Water-Resources Investigations Report 98–4044, 107 p., http://</a:t>
            </a:r>
            <a:r>
              <a:rPr lang="en-US" sz="1350" dirty="0" err="1"/>
              <a:t>pubs.usgs.gov</a:t>
            </a:r>
            <a:r>
              <a:rPr lang="en-US" sz="1350" dirty="0"/>
              <a:t>/</a:t>
            </a:r>
            <a:r>
              <a:rPr lang="en-US" sz="1350" dirty="0" err="1"/>
              <a:t>wri</a:t>
            </a:r>
            <a:r>
              <a:rPr lang="en-US" sz="1350" dirty="0"/>
              <a:t>/wri98-4044/ </a:t>
            </a:r>
            <a:r>
              <a:rPr lang="en-US" sz="1350" dirty="0" smtClean="0"/>
              <a:t>.</a:t>
            </a:r>
            <a:endParaRPr lang="en-US" sz="1350" dirty="0"/>
          </a:p>
          <a:p>
            <a:pPr marL="347472" indent="-347472">
              <a:lnSpc>
                <a:spcPct val="80000"/>
              </a:lnSpc>
            </a:pPr>
            <a:r>
              <a:rPr lang="en-US" sz="1350" dirty="0"/>
              <a:t>Asquith, W.H., and </a:t>
            </a:r>
            <a:r>
              <a:rPr lang="en-US" sz="1350" dirty="0" err="1"/>
              <a:t>Roussel</a:t>
            </a:r>
            <a:r>
              <a:rPr lang="en-US" sz="1350" dirty="0"/>
              <a:t>, M.C., 2004, Atlas of depth-duration frequency of precipitation annual maxima for Texas: U.S. Geological Survey Scientific Investigations Report 2004–5041, 106 p</a:t>
            </a:r>
            <a:r>
              <a:rPr lang="en-US" sz="1350" dirty="0" smtClean="0"/>
              <a:t>.</a:t>
            </a:r>
            <a:endParaRPr lang="en-US" sz="1350" dirty="0"/>
          </a:p>
          <a:p>
            <a:pPr marL="347472" indent="-347472">
              <a:lnSpc>
                <a:spcPct val="80000"/>
              </a:lnSpc>
            </a:pPr>
            <a:r>
              <a:rPr lang="en-US" sz="1350" dirty="0"/>
              <a:t>Frederick, R.H., Meyers, V.A., and </a:t>
            </a:r>
            <a:r>
              <a:rPr lang="en-US" sz="1350" dirty="0" err="1"/>
              <a:t>Auciello</a:t>
            </a:r>
            <a:r>
              <a:rPr lang="en-US" sz="1350" dirty="0"/>
              <a:t>, E.P., 1977, Five to 60-minute precipitation frequency for the eastern and central United States: Silver Springs, Md., U.S. Department of Commerce, National Oceanic and Atmospheric Administration, National Weather Service, NOAA Technical Memorandum NWS HYDRO–35, 36 p</a:t>
            </a:r>
            <a:r>
              <a:rPr lang="en-US" sz="1350" dirty="0" smtClean="0"/>
              <a:t>.</a:t>
            </a:r>
            <a:endParaRPr lang="en-US" sz="1350" dirty="0"/>
          </a:p>
          <a:p>
            <a:pPr marL="347472" indent="-347472">
              <a:lnSpc>
                <a:spcPct val="80000"/>
              </a:lnSpc>
            </a:pPr>
            <a:r>
              <a:rPr lang="en-US" sz="1350" dirty="0" err="1"/>
              <a:t>Hershfield</a:t>
            </a:r>
            <a:r>
              <a:rPr lang="en-US" sz="1350" dirty="0"/>
              <a:t>, D.M., 1961, Rainfall frequency atlas of the United States for durations from 30 minutes to 24 hours and return periods from 1 to 100 years: Washington, D.C., U.S. Weather Bureau Technical Paper 40, 61 p</a:t>
            </a:r>
            <a:r>
              <a:rPr lang="en-US" sz="1350" dirty="0" smtClean="0"/>
              <a:t>.</a:t>
            </a:r>
            <a:endParaRPr lang="en-US" sz="1350" dirty="0"/>
          </a:p>
          <a:p>
            <a:pPr marL="347472" indent="-347472">
              <a:lnSpc>
                <a:spcPct val="80000"/>
              </a:lnSpc>
            </a:pPr>
            <a:r>
              <a:rPr lang="en-US" sz="1350" dirty="0"/>
              <a:t>Huff, F.A., 1967, Time distribution of rainfall in heavy storms: Water Resources Research, v. 3, no. 4, p. 1,007–1,019</a:t>
            </a:r>
            <a:r>
              <a:rPr lang="en-US" sz="1350" dirty="0" smtClean="0"/>
              <a:t>.</a:t>
            </a:r>
            <a:endParaRPr lang="en-US" sz="1350" dirty="0"/>
          </a:p>
          <a:p>
            <a:pPr marL="347472" indent="-347472">
              <a:lnSpc>
                <a:spcPct val="80000"/>
              </a:lnSpc>
            </a:pPr>
            <a:r>
              <a:rPr lang="en-US" sz="1350" dirty="0"/>
              <a:t>Huff, F.A., 1990, Time distributions of heavy rainstorms in Illinois: Champaign, Illinois, Illinois State Water Survey Circular 173, 18 p.</a:t>
            </a:r>
          </a:p>
          <a:p>
            <a:pPr marL="347472" indent="-347472">
              <a:lnSpc>
                <a:spcPct val="80000"/>
              </a:lnSpc>
            </a:pPr>
            <a:endParaRPr lang="en-US" sz="1350" dirty="0"/>
          </a:p>
        </p:txBody>
      </p:sp>
    </p:spTree>
    <p:extLst>
      <p:ext uri="{BB962C8B-B14F-4D97-AF65-F5344CB8AC3E}">
        <p14:creationId xmlns:p14="http://schemas.microsoft.com/office/powerpoint/2010/main" val="608300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Empirical, Dimensionless, Cumulative Rainfall Hyetographs Developed for Selected Watersheds in Texas </a:t>
            </a:r>
          </a:p>
          <a:p>
            <a:r>
              <a:rPr lang="en-US" dirty="0" smtClean="0"/>
              <a:t>The graphical method for dimensional modeling found using the Texas Dimensionless Hyetographs is widely used but is limited with small or non-incremental time steps </a:t>
            </a:r>
          </a:p>
          <a:p>
            <a:r>
              <a:rPr lang="en-US" dirty="0" smtClean="0"/>
              <a:t>Two methods of interpolation were explored </a:t>
            </a:r>
          </a:p>
          <a:p>
            <a:pPr lvl="1"/>
            <a:r>
              <a:rPr lang="en-US" dirty="0" smtClean="0"/>
              <a:t>Linear interpolation	</a:t>
            </a:r>
          </a:p>
          <a:p>
            <a:pPr lvl="1"/>
            <a:r>
              <a:rPr lang="en-US" dirty="0" smtClean="0"/>
              <a:t>Distribution-mixture function</a:t>
            </a:r>
          </a:p>
          <a:p>
            <a:r>
              <a:rPr lang="en-US" dirty="0" smtClean="0"/>
              <a:t>TXHYETO.XLS, a provisional tool, was created </a:t>
            </a:r>
          </a:p>
        </p:txBody>
      </p:sp>
    </p:spTree>
    <p:extLst>
      <p:ext uri="{BB962C8B-B14F-4D97-AF65-F5344CB8AC3E}">
        <p14:creationId xmlns:p14="http://schemas.microsoft.com/office/powerpoint/2010/main" val="40831380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Texas Dimensionless Hyetographs</a:t>
            </a:r>
            <a:endParaRPr lang="en-US" dirty="0"/>
          </a:p>
        </p:txBody>
      </p:sp>
      <p:sp>
        <p:nvSpPr>
          <p:cNvPr id="3" name="Content Placeholder 2"/>
          <p:cNvSpPr>
            <a:spLocks noGrp="1"/>
          </p:cNvSpPr>
          <p:nvPr>
            <p:ph idx="1"/>
          </p:nvPr>
        </p:nvSpPr>
        <p:spPr/>
        <p:txBody>
          <a:bodyPr>
            <a:normAutofit fontScale="92500"/>
          </a:bodyPr>
          <a:lstStyle/>
          <a:p>
            <a:r>
              <a:rPr lang="en-US" dirty="0" smtClean="0"/>
              <a:t>Texas-specific storm hyetographs were reported in Williams-</a:t>
            </a:r>
            <a:r>
              <a:rPr lang="en-US" dirty="0" err="1" smtClean="0"/>
              <a:t>Sether</a:t>
            </a:r>
            <a:r>
              <a:rPr lang="en-US" dirty="0" smtClean="0"/>
              <a:t> et. al. (2004) as </a:t>
            </a:r>
            <a:r>
              <a:rPr lang="en-US" dirty="0" smtClean="0"/>
              <a:t>a design </a:t>
            </a:r>
            <a:r>
              <a:rPr lang="en-US" dirty="0" smtClean="0"/>
              <a:t>storm tool for use in drainage </a:t>
            </a:r>
            <a:r>
              <a:rPr lang="en-US" dirty="0" smtClean="0"/>
              <a:t>design</a:t>
            </a:r>
            <a:endParaRPr lang="en-US" dirty="0"/>
          </a:p>
          <a:p>
            <a:r>
              <a:rPr lang="en-US" dirty="0" smtClean="0"/>
              <a:t>Thes</a:t>
            </a:r>
            <a:r>
              <a:rPr lang="en-US" dirty="0" smtClean="0"/>
              <a:t>e hyetographs are</a:t>
            </a:r>
            <a:r>
              <a:rPr lang="en-US" dirty="0"/>
              <a:t> </a:t>
            </a:r>
            <a:r>
              <a:rPr lang="en-US" dirty="0" smtClean="0"/>
              <a:t>l</a:t>
            </a:r>
            <a:r>
              <a:rPr lang="en-US" dirty="0" smtClean="0"/>
              <a:t>imited because </a:t>
            </a:r>
            <a:r>
              <a:rPr lang="en-US" dirty="0" smtClean="0"/>
              <a:t>of difficulty in “</a:t>
            </a:r>
            <a:r>
              <a:rPr lang="en-US" dirty="0" err="1" smtClean="0"/>
              <a:t>dimensionalizing</a:t>
            </a:r>
            <a:r>
              <a:rPr lang="en-US" dirty="0" smtClean="0"/>
              <a:t>” the tabulated hyetograph values for use in hydrologic software (SWMM/HECHMS</a:t>
            </a:r>
            <a:r>
              <a:rPr lang="en-US" dirty="0" smtClean="0"/>
              <a:t>)</a:t>
            </a:r>
          </a:p>
          <a:p>
            <a:r>
              <a:rPr lang="en-US" dirty="0" smtClean="0"/>
              <a:t>Difficulties in </a:t>
            </a:r>
            <a:r>
              <a:rPr lang="en-US" dirty="0" err="1" smtClean="0"/>
              <a:t>dimensionalizing</a:t>
            </a:r>
            <a:r>
              <a:rPr lang="en-US" dirty="0" smtClean="0"/>
              <a:t> is two-fold</a:t>
            </a:r>
          </a:p>
          <a:p>
            <a:pPr lvl="1"/>
            <a:r>
              <a:rPr lang="en-US" dirty="0" smtClean="0"/>
              <a:t>Tabulated values must be rescaled into dimensional values</a:t>
            </a:r>
          </a:p>
          <a:p>
            <a:pPr lvl="1"/>
            <a:r>
              <a:rPr lang="en-US" dirty="0" err="1" smtClean="0"/>
              <a:t>Dimensionalized</a:t>
            </a:r>
            <a:r>
              <a:rPr lang="en-US" dirty="0" smtClean="0"/>
              <a:t> tabulation time intervals may not correspond to the time intervals of interest</a:t>
            </a:r>
            <a:endParaRPr lang="en-US" dirty="0" smtClean="0"/>
          </a:p>
          <a:p>
            <a:endParaRPr lang="en-US" dirty="0" smtClean="0"/>
          </a:p>
          <a:p>
            <a:endParaRPr lang="en-US" dirty="0"/>
          </a:p>
        </p:txBody>
      </p:sp>
    </p:spTree>
    <p:extLst>
      <p:ext uri="{BB962C8B-B14F-4D97-AF65-F5344CB8AC3E}">
        <p14:creationId xmlns:p14="http://schemas.microsoft.com/office/powerpoint/2010/main" val="2888245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45420" y="2735061"/>
            <a:ext cx="5313767" cy="3696945"/>
          </a:xfrm>
          <a:prstGeom prst="rect">
            <a:avLst/>
          </a:prstGeom>
          <a:solidFill>
            <a:schemeClr val="bg1">
              <a:alpha val="0"/>
            </a:schemeClr>
          </a:solidFill>
        </p:spPr>
      </p:pic>
      <p:sp>
        <p:nvSpPr>
          <p:cNvPr id="2" name="Title 1"/>
          <p:cNvSpPr>
            <a:spLocks noGrp="1"/>
          </p:cNvSpPr>
          <p:nvPr>
            <p:ph type="title"/>
          </p:nvPr>
        </p:nvSpPr>
        <p:spPr/>
        <p:txBody>
          <a:bodyPr>
            <a:normAutofit fontScale="90000"/>
          </a:bodyPr>
          <a:lstStyle/>
          <a:p>
            <a:r>
              <a:rPr lang="en-US" dirty="0" smtClean="0"/>
              <a:t>Texas Dimensionless Hyetographs</a:t>
            </a:r>
            <a:endParaRPr lang="en-US" dirty="0"/>
          </a:p>
        </p:txBody>
      </p:sp>
      <p:sp>
        <p:nvSpPr>
          <p:cNvPr id="3" name="Content Placeholder 2"/>
          <p:cNvSpPr>
            <a:spLocks noGrp="1"/>
          </p:cNvSpPr>
          <p:nvPr>
            <p:ph idx="1"/>
          </p:nvPr>
        </p:nvSpPr>
        <p:spPr/>
        <p:txBody>
          <a:bodyPr/>
          <a:lstStyle/>
          <a:p>
            <a:r>
              <a:rPr lang="en-US" dirty="0"/>
              <a:t>Williams-</a:t>
            </a:r>
            <a:r>
              <a:rPr lang="en-US" dirty="0" err="1"/>
              <a:t>Sether</a:t>
            </a:r>
            <a:r>
              <a:rPr lang="en-US" dirty="0"/>
              <a:t> et. al. (2004) </a:t>
            </a:r>
            <a:r>
              <a:rPr lang="en-US" dirty="0" smtClean="0"/>
              <a:t>analyzed data from over 1,600 runoff-producing storms at 91 USGS </a:t>
            </a:r>
            <a:r>
              <a:rPr lang="en-US" dirty="0" err="1" smtClean="0"/>
              <a:t>streamflow</a:t>
            </a:r>
            <a:r>
              <a:rPr lang="en-US" dirty="0" smtClean="0"/>
              <a:t>-gauging stations in North and South Central Texas.</a:t>
            </a:r>
          </a:p>
          <a:p>
            <a:endParaRPr lang="en-US" dirty="0"/>
          </a:p>
        </p:txBody>
      </p:sp>
    </p:spTree>
    <p:extLst>
      <p:ext uri="{BB962C8B-B14F-4D97-AF65-F5344CB8AC3E}">
        <p14:creationId xmlns:p14="http://schemas.microsoft.com/office/powerpoint/2010/main" val="1295421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45081" y="3454852"/>
            <a:ext cx="5473700" cy="3302000"/>
          </a:xfrm>
          <a:prstGeom prst="rect">
            <a:avLst/>
          </a:prstGeom>
        </p:spPr>
      </p:pic>
      <p:sp>
        <p:nvSpPr>
          <p:cNvPr id="2" name="Title 1"/>
          <p:cNvSpPr>
            <a:spLocks noGrp="1"/>
          </p:cNvSpPr>
          <p:nvPr>
            <p:ph type="title"/>
          </p:nvPr>
        </p:nvSpPr>
        <p:spPr/>
        <p:txBody>
          <a:bodyPr/>
          <a:lstStyle/>
          <a:p>
            <a:r>
              <a:rPr lang="en-US" dirty="0"/>
              <a:t>Texas Dimensionless Hyetographs</a:t>
            </a:r>
            <a:endParaRPr lang="en-US" dirty="0"/>
          </a:p>
        </p:txBody>
      </p:sp>
      <p:sp>
        <p:nvSpPr>
          <p:cNvPr id="3" name="Content Placeholder 2"/>
          <p:cNvSpPr>
            <a:spLocks noGrp="1"/>
          </p:cNvSpPr>
          <p:nvPr>
            <p:ph idx="1"/>
          </p:nvPr>
        </p:nvSpPr>
        <p:spPr/>
        <p:txBody>
          <a:bodyPr>
            <a:normAutofit/>
          </a:bodyPr>
          <a:lstStyle/>
          <a:p>
            <a:r>
              <a:rPr lang="en-US" dirty="0" smtClean="0"/>
              <a:t>They developed empirical, dimensionless, cumulative-rainfall hyetographs</a:t>
            </a:r>
            <a:r>
              <a:rPr lang="en-US" dirty="0"/>
              <a:t>. </a:t>
            </a:r>
            <a:endParaRPr lang="en-US" dirty="0" smtClean="0"/>
          </a:p>
          <a:p>
            <a:r>
              <a:rPr lang="en-US" dirty="0" smtClean="0"/>
              <a:t>Storm</a:t>
            </a:r>
            <a:r>
              <a:rPr lang="en-US" dirty="0"/>
              <a:t>-quartile classifications were determined </a:t>
            </a:r>
            <a:r>
              <a:rPr lang="en-US" dirty="0" smtClean="0"/>
              <a:t>using </a:t>
            </a:r>
            <a:r>
              <a:rPr lang="en-US" dirty="0"/>
              <a:t>Huff 1967</a:t>
            </a:r>
            <a:r>
              <a:rPr lang="en-US" dirty="0" smtClean="0"/>
              <a:t>, and  </a:t>
            </a:r>
            <a:r>
              <a:rPr lang="en-US" dirty="0"/>
              <a:t>1990 type </a:t>
            </a:r>
            <a:r>
              <a:rPr lang="en-US" dirty="0" smtClean="0"/>
              <a:t>classification</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2772860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305340" y="1444532"/>
            <a:ext cx="6589821" cy="5189027"/>
          </a:xfrm>
          <a:prstGeom prst="rect">
            <a:avLst/>
          </a:prstGeom>
        </p:spPr>
      </p:pic>
      <p:sp>
        <p:nvSpPr>
          <p:cNvPr id="2" name="Title 1"/>
          <p:cNvSpPr>
            <a:spLocks noGrp="1"/>
          </p:cNvSpPr>
          <p:nvPr>
            <p:ph type="title"/>
          </p:nvPr>
        </p:nvSpPr>
        <p:spPr/>
        <p:txBody>
          <a:bodyPr/>
          <a:lstStyle/>
          <a:p>
            <a:r>
              <a:rPr lang="en-US" dirty="0"/>
              <a:t>Texas Dimensionless Hyetographs</a:t>
            </a:r>
            <a:endParaRPr lang="en-US" dirty="0"/>
          </a:p>
        </p:txBody>
      </p:sp>
      <p:sp>
        <p:nvSpPr>
          <p:cNvPr id="10" name="Content Placeholder 9"/>
          <p:cNvSpPr>
            <a:spLocks noGrp="1"/>
          </p:cNvSpPr>
          <p:nvPr>
            <p:ph idx="1"/>
          </p:nvPr>
        </p:nvSpPr>
        <p:spPr>
          <a:xfrm>
            <a:off x="3051434" y="3167133"/>
            <a:ext cx="1466035" cy="516585"/>
          </a:xfrm>
          <a:solidFill>
            <a:schemeClr val="bg1"/>
          </a:solidFill>
        </p:spPr>
        <p:txBody>
          <a:bodyPr>
            <a:normAutofit fontScale="70000" lnSpcReduction="20000"/>
          </a:bodyPr>
          <a:lstStyle/>
          <a:p>
            <a:pPr marL="0" indent="0" algn="ctr">
              <a:buNone/>
            </a:pPr>
            <a:r>
              <a:rPr lang="en-US" dirty="0" smtClean="0">
                <a:solidFill>
                  <a:srgbClr val="FF0000"/>
                </a:solidFill>
              </a:rPr>
              <a:t>First- Quartile</a:t>
            </a:r>
            <a:endParaRPr lang="en-US" dirty="0">
              <a:solidFill>
                <a:srgbClr val="FF0000"/>
              </a:solidFill>
            </a:endParaRPr>
          </a:p>
        </p:txBody>
      </p:sp>
      <p:sp>
        <p:nvSpPr>
          <p:cNvPr id="5" name="Content Placeholder 9"/>
          <p:cNvSpPr txBox="1">
            <a:spLocks/>
          </p:cNvSpPr>
          <p:nvPr/>
        </p:nvSpPr>
        <p:spPr>
          <a:xfrm>
            <a:off x="6123316" y="3187567"/>
            <a:ext cx="1466035" cy="516585"/>
          </a:xfrm>
          <a:prstGeom prst="rect">
            <a:avLst/>
          </a:prstGeom>
          <a:solidFill>
            <a:schemeClr val="bg1"/>
          </a:solidFill>
        </p:spPr>
        <p:txBody>
          <a:bodyPr vert="horz" lIns="91440" tIns="45720" rIns="91440" bIns="45720" rtlCol="0">
            <a:normAutofit fontScale="70000" lnSpcReduction="2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buFont typeface="Wingdings 2" pitchFamily="18" charset="2"/>
              <a:buNone/>
            </a:pPr>
            <a:r>
              <a:rPr lang="en-US" dirty="0" smtClean="0">
                <a:solidFill>
                  <a:srgbClr val="FF0000"/>
                </a:solidFill>
              </a:rPr>
              <a:t>Second- Quartile</a:t>
            </a:r>
            <a:endParaRPr lang="en-US" dirty="0">
              <a:solidFill>
                <a:srgbClr val="FF0000"/>
              </a:solidFill>
            </a:endParaRPr>
          </a:p>
        </p:txBody>
      </p:sp>
      <p:sp>
        <p:nvSpPr>
          <p:cNvPr id="6" name="Content Placeholder 9"/>
          <p:cNvSpPr txBox="1">
            <a:spLocks/>
          </p:cNvSpPr>
          <p:nvPr/>
        </p:nvSpPr>
        <p:spPr>
          <a:xfrm>
            <a:off x="1838761" y="4148250"/>
            <a:ext cx="1466035" cy="516585"/>
          </a:xfrm>
          <a:prstGeom prst="rect">
            <a:avLst/>
          </a:prstGeom>
          <a:solidFill>
            <a:schemeClr val="bg1"/>
          </a:solidFill>
        </p:spPr>
        <p:txBody>
          <a:bodyPr vert="horz" lIns="91440" tIns="45720" rIns="91440" bIns="45720" rtlCol="0">
            <a:normAutofit fontScale="70000" lnSpcReduction="2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buFont typeface="Wingdings 2" pitchFamily="18" charset="2"/>
              <a:buNone/>
            </a:pPr>
            <a:r>
              <a:rPr lang="en-US" dirty="0" smtClean="0">
                <a:solidFill>
                  <a:srgbClr val="FF0000"/>
                </a:solidFill>
              </a:rPr>
              <a:t>Third- Quartile</a:t>
            </a:r>
            <a:endParaRPr lang="en-US" dirty="0">
              <a:solidFill>
                <a:srgbClr val="FF0000"/>
              </a:solidFill>
            </a:endParaRPr>
          </a:p>
        </p:txBody>
      </p:sp>
      <p:sp>
        <p:nvSpPr>
          <p:cNvPr id="7" name="Content Placeholder 9"/>
          <p:cNvSpPr txBox="1">
            <a:spLocks/>
          </p:cNvSpPr>
          <p:nvPr/>
        </p:nvSpPr>
        <p:spPr>
          <a:xfrm>
            <a:off x="4844666" y="4148250"/>
            <a:ext cx="1466035" cy="516585"/>
          </a:xfrm>
          <a:prstGeom prst="rect">
            <a:avLst/>
          </a:prstGeom>
          <a:solidFill>
            <a:schemeClr val="bg1"/>
          </a:solidFill>
        </p:spPr>
        <p:txBody>
          <a:bodyPr vert="horz" lIns="91440" tIns="45720" rIns="91440" bIns="45720" rtlCol="0">
            <a:normAutofit fontScale="70000" lnSpcReduction="2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buFont typeface="Wingdings 2" pitchFamily="18" charset="2"/>
              <a:buNone/>
            </a:pPr>
            <a:r>
              <a:rPr lang="en-US" dirty="0" smtClean="0">
                <a:solidFill>
                  <a:srgbClr val="FF0000"/>
                </a:solidFill>
              </a:rPr>
              <a:t>Fourth- Quartile</a:t>
            </a:r>
            <a:endParaRPr lang="en-US" dirty="0">
              <a:solidFill>
                <a:srgbClr val="FF0000"/>
              </a:solidFill>
            </a:endParaRPr>
          </a:p>
        </p:txBody>
      </p:sp>
    </p:spTree>
    <p:extLst>
      <p:ext uri="{BB962C8B-B14F-4D97-AF65-F5344CB8AC3E}">
        <p14:creationId xmlns:p14="http://schemas.microsoft.com/office/powerpoint/2010/main" val="337192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 combined dimensionless family of envelopes was produced </a:t>
            </a:r>
          </a:p>
          <a:p>
            <a:r>
              <a:rPr lang="en-US" dirty="0"/>
              <a:t>P</a:t>
            </a:r>
            <a:r>
              <a:rPr lang="en-US" dirty="0" smtClean="0"/>
              <a:t>resented </a:t>
            </a:r>
            <a:r>
              <a:rPr lang="en-US" dirty="0" smtClean="0"/>
              <a:t>in both graphical and tabular form.</a:t>
            </a:r>
          </a:p>
          <a:p>
            <a:r>
              <a:rPr lang="en-US" dirty="0"/>
              <a:t>U</a:t>
            </a:r>
            <a:r>
              <a:rPr lang="en-US" dirty="0" smtClean="0"/>
              <a:t>sed </a:t>
            </a:r>
            <a:r>
              <a:rPr lang="en-US" dirty="0" smtClean="0"/>
              <a:t>to estimate distributions of rainfall with time for </a:t>
            </a:r>
            <a:r>
              <a:rPr lang="en-US" sz="2400" dirty="0" smtClean="0"/>
              <a:t>Texas watersheds drainage areas of </a:t>
            </a:r>
            <a:r>
              <a:rPr lang="en-US" sz="2400" dirty="0" smtClean="0"/>
              <a:t>&lt;160 mi</a:t>
            </a:r>
            <a:r>
              <a:rPr lang="en-US" sz="2400" baseline="30000" dirty="0" smtClean="0"/>
              <a:t>2</a:t>
            </a:r>
            <a:r>
              <a:rPr lang="en-US" sz="2400" dirty="0" smtClean="0"/>
              <a:t>. </a:t>
            </a:r>
            <a:endParaRPr lang="en-US" sz="2400" dirty="0" smtClean="0"/>
          </a:p>
        </p:txBody>
      </p:sp>
      <p:sp>
        <p:nvSpPr>
          <p:cNvPr id="5" name="Title 1"/>
          <p:cNvSpPr>
            <a:spLocks noGrp="1"/>
          </p:cNvSpPr>
          <p:nvPr>
            <p:ph type="title"/>
          </p:nvPr>
        </p:nvSpPr>
        <p:spPr>
          <a:xfrm>
            <a:off x="549275" y="107576"/>
            <a:ext cx="8042276" cy="1336956"/>
          </a:xfrm>
        </p:spPr>
        <p:txBody>
          <a:bodyPr/>
          <a:lstStyle/>
          <a:p>
            <a:r>
              <a:rPr lang="en-US" dirty="0"/>
              <a:t>Texas Dimensionless Hyetographs</a:t>
            </a:r>
            <a:endParaRPr lang="en-US" dirty="0"/>
          </a:p>
        </p:txBody>
      </p:sp>
    </p:spTree>
    <p:extLst>
      <p:ext uri="{BB962C8B-B14F-4D97-AF65-F5344CB8AC3E}">
        <p14:creationId xmlns:p14="http://schemas.microsoft.com/office/powerpoint/2010/main" val="1099433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2980</TotalTime>
  <Words>3463</Words>
  <Application>Microsoft Macintosh PowerPoint</Application>
  <PresentationFormat>On-screen Show (4:3)</PresentationFormat>
  <Paragraphs>270</Paragraphs>
  <Slides>32</Slides>
  <Notes>28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Breeze</vt:lpstr>
      <vt:lpstr>TXHYETO.XLS: A Tool To Facilitate Use of Texas-Specific Hyetographs for Design Storm Modeling  Caroline M. Neale Texas Tech University</vt:lpstr>
      <vt:lpstr>Acknowledgements </vt:lpstr>
      <vt:lpstr>Outline</vt:lpstr>
      <vt:lpstr>Overview </vt:lpstr>
      <vt:lpstr>Texas Dimensionless Hyetographs</vt:lpstr>
      <vt:lpstr>Texas Dimensionless Hyetographs</vt:lpstr>
      <vt:lpstr>Texas Dimensionless Hyetographs</vt:lpstr>
      <vt:lpstr>Texas Dimensionless Hyetographs</vt:lpstr>
      <vt:lpstr>Texas Dimensionless Hyetographs</vt:lpstr>
      <vt:lpstr>PowerPoint Presentation</vt:lpstr>
      <vt:lpstr>PowerPoint Presentation</vt:lpstr>
      <vt:lpstr>Dimensionalization</vt:lpstr>
      <vt:lpstr>Example of Rescaling Axes </vt:lpstr>
      <vt:lpstr>PowerPoint Presentation</vt:lpstr>
      <vt:lpstr>PowerPoint Presentation</vt:lpstr>
      <vt:lpstr>Alternative Method-Linear Interpolation  </vt:lpstr>
      <vt:lpstr>Linear Interpolation Methodology</vt:lpstr>
      <vt:lpstr>Methodology</vt:lpstr>
      <vt:lpstr>Alternative Method-Distribution Mixture Model</vt:lpstr>
      <vt:lpstr>Distribution-Mixture Model</vt:lpstr>
      <vt:lpstr>Methodology</vt:lpstr>
      <vt:lpstr>Parameter Estimation</vt:lpstr>
      <vt:lpstr>Distribution-Mixture Model</vt:lpstr>
      <vt:lpstr>TXHYETO.XLS </vt:lpstr>
      <vt:lpstr>Comparison</vt:lpstr>
      <vt:lpstr>HEC-HMS Example</vt:lpstr>
      <vt:lpstr>HEC-HMS</vt:lpstr>
      <vt:lpstr>HEC-HMS</vt:lpstr>
      <vt:lpstr>HEC-HMS</vt:lpstr>
      <vt:lpstr>HEC-HMS</vt:lpstr>
      <vt:lpstr>Conclusions</vt:lpstr>
      <vt:lpstr>References</vt:lpstr>
    </vt:vector>
  </TitlesOfParts>
  <Company>Texas Tech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Caroline Neale</dc:creator>
  <cp:lastModifiedBy>Caroline Neale</cp:lastModifiedBy>
  <cp:revision>90</cp:revision>
  <dcterms:created xsi:type="dcterms:W3CDTF">2015-05-14T22:08:59Z</dcterms:created>
  <dcterms:modified xsi:type="dcterms:W3CDTF">2015-05-19T20:18:20Z</dcterms:modified>
</cp:coreProperties>
</file>